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23"/>
  </p:notesMasterIdLst>
  <p:sldIdLst>
    <p:sldId id="329" r:id="rId4"/>
    <p:sldId id="308" r:id="rId5"/>
    <p:sldId id="352" r:id="rId6"/>
    <p:sldId id="288" r:id="rId7"/>
    <p:sldId id="353" r:id="rId8"/>
    <p:sldId id="259" r:id="rId9"/>
    <p:sldId id="260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354" r:id="rId19"/>
    <p:sldId id="355" r:id="rId20"/>
    <p:sldId id="356" r:id="rId21"/>
    <p:sldId id="357" r:id="rId22"/>
    <p:sldId id="358" r:id="rId24"/>
    <p:sldId id="359" r:id="rId25"/>
    <p:sldId id="275" r:id="rId26"/>
    <p:sldId id="360" r:id="rId27"/>
    <p:sldId id="276" r:id="rId28"/>
    <p:sldId id="277" r:id="rId29"/>
    <p:sldId id="366" r:id="rId30"/>
    <p:sldId id="367" r:id="rId31"/>
    <p:sldId id="278" r:id="rId32"/>
    <p:sldId id="279" r:id="rId33"/>
    <p:sldId id="284" r:id="rId34"/>
    <p:sldId id="281" r:id="rId35"/>
    <p:sldId id="362" r:id="rId36"/>
    <p:sldId id="363" r:id="rId37"/>
    <p:sldId id="385" r:id="rId38"/>
    <p:sldId id="351" r:id="rId39"/>
  </p:sldIdLst>
  <p:sldSz cx="12192000" cy="6858000"/>
  <p:notesSz cx="7104380" cy="1023493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37"/>
        <p:guide pos="29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1747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charset="0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07D4C711-6497-4C4F-B270-99418CFEE10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29699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charset="0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FEC0281E-4CF3-5541-8A3D-8C9B247763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椭圆 7"/>
          <p:cNvSpPr/>
          <p:nvPr/>
        </p:nvSpPr>
        <p:spPr>
          <a:xfrm>
            <a:off x="3665538" y="682625"/>
            <a:ext cx="4860925" cy="4859338"/>
          </a:xfrm>
          <a:prstGeom prst="ellipse">
            <a:avLst/>
          </a:prstGeom>
          <a:solidFill>
            <a:srgbClr val="009999">
              <a:alpha val="59998"/>
            </a:srgbClr>
          </a:solidFill>
          <a:ln w="9525">
            <a:noFill/>
          </a:ln>
        </p:spPr>
        <p:txBody>
          <a:bodyPr anchor="t"/>
          <a:p>
            <a:pPr lvl="0" indent="0"/>
            <a:endParaRPr lang="zh-CN" altLang="en-US"/>
          </a:p>
        </p:txBody>
      </p:sp>
      <p:sp>
        <p:nvSpPr>
          <p:cNvPr id="3075" name="Line 4"/>
          <p:cNvSpPr/>
          <p:nvPr/>
        </p:nvSpPr>
        <p:spPr>
          <a:xfrm>
            <a:off x="4770438" y="3300413"/>
            <a:ext cx="2887662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42674" y="1544419"/>
            <a:ext cx="4113239" cy="1757362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单击此处编辑标题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3301782"/>
            <a:ext cx="4114800" cy="1330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/>
          <a:lstStyle>
            <a:lvl1pPr marL="0" indent="0" algn="ctr">
              <a:spcBef>
                <a:spcPct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单击此处编辑母版副标题样式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412955"/>
            <a:ext cx="10515600" cy="5575095"/>
          </a:xfrm>
        </p:spPr>
        <p:txBody>
          <a:bodyPr/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 descr="#wm#_68_08_*Z"/>
          <p:cNvSpPr/>
          <p:nvPr>
            <p:custDataLst>
              <p:tags r:id="rId2"/>
            </p:custDataLst>
          </p:nvPr>
        </p:nvSpPr>
        <p:spPr>
          <a:xfrm>
            <a:off x="0" y="2527300"/>
            <a:ext cx="12190413" cy="1731963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p>
            <a:pPr lvl="0" indent="0"/>
            <a:endParaRPr lang="zh-CN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4038601" y="2774731"/>
            <a:ext cx="7028792" cy="656069"/>
          </a:xfrm>
        </p:spPr>
        <p:txBody>
          <a:bodyPr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 dirty="0" smtClean="0"/>
              <a:t>单击此处编辑标题</a:t>
            </a:r>
            <a:endParaRPr lang="zh-CN" altLang="en-US" strike="noStrike" noProof="1" dirty="0"/>
          </a:p>
        </p:txBody>
      </p:sp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4038601" y="3480864"/>
            <a:ext cx="7028792" cy="57087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7733" y="354075"/>
            <a:ext cx="8746067" cy="852649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158874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90688"/>
            <a:ext cx="5158316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717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 descr="#wm#_68_31_*Z"/>
          <p:cNvSpPr/>
          <p:nvPr>
            <p:custDataLst>
              <p:tags r:id="rId2"/>
            </p:custDataLst>
          </p:nvPr>
        </p:nvSpPr>
        <p:spPr>
          <a:xfrm>
            <a:off x="19050" y="2547938"/>
            <a:ext cx="12190413" cy="1731962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p>
            <a:pPr lvl="0" indent="0" algn="ctr"/>
            <a:endParaRPr lang="zh-CN" altLang="zh-CN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038600" y="3466800"/>
            <a:ext cx="4755000" cy="52187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dirty="0" smtClean="0"/>
              <a:t>单击此处编辑文本</a:t>
            </a:r>
            <a:endParaRPr lang="zh-CN" altLang="en-US" strike="noStrike" noProof="1" dirty="0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2" name="图片占位符 2"/>
          <p:cNvSpPr>
            <a:spLocks noGrp="1"/>
          </p:cNvSpPr>
          <p:nvPr>
            <p:ph type="pic" idx="1"/>
          </p:nvPr>
        </p:nvSpPr>
        <p:spPr>
          <a:xfrm>
            <a:off x="5183717" y="457200"/>
            <a:ext cx="61722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13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797142" y="271463"/>
            <a:ext cx="1556657" cy="5854700"/>
          </a:xfrm>
        </p:spPr>
        <p:txBody>
          <a:bodyPr vert="eaVert" anchor="ctr" anchorCtr="0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271463"/>
            <a:ext cx="8795656" cy="5854700"/>
          </a:xfrm>
        </p:spPr>
        <p:txBody>
          <a:bodyPr vert="eaVert">
            <a:normAutofit/>
          </a:bodyPr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608263" y="204788"/>
            <a:ext cx="8745537" cy="1017587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838200" y="1600200"/>
            <a:ext cx="105156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p>
            <a:pPr lvl="0" indent="-4572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342900"/>
            <a:r>
              <a:rPr lang="zh-CN" altLang="zh-CN" dirty="0"/>
              <a:t>第三级</a:t>
            </a:r>
            <a:endParaRPr lang="zh-CN" altLang="zh-CN" dirty="0"/>
          </a:p>
          <a:p>
            <a:pPr lvl="3" indent="-285750"/>
            <a:r>
              <a:rPr lang="zh-CN" altLang="zh-CN" dirty="0"/>
              <a:t>第四级</a:t>
            </a:r>
            <a:endParaRPr lang="zh-CN" altLang="zh-CN" dirty="0"/>
          </a:p>
          <a:p>
            <a:pPr lvl="4" indent="-2857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hlink"/>
          </a:solidFill>
          <a:latin typeface="+mj-ea"/>
          <a:ea typeface="+mj-ea"/>
          <a:cs typeface="+mj-cs"/>
          <a:sym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4pPr>
      <a:lvl5pPr marL="21145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 indent="-2286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21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23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4" Type="http://schemas.openxmlformats.org/officeDocument/2006/relationships/image" Target="../media/image31.png"/><Relationship Id="rId3" Type="http://schemas.openxmlformats.org/officeDocument/2006/relationships/image" Target="../media/image32.png"/><Relationship Id="rId2" Type="http://schemas.openxmlformats.org/officeDocument/2006/relationships/tags" Target="../tags/tag28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.xml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tags" Target="../tags/tag30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.xml"/><Relationship Id="rId8" Type="http://schemas.openxmlformats.org/officeDocument/2006/relationships/slide" Target="slide31.xml"/><Relationship Id="rId7" Type="http://schemas.openxmlformats.org/officeDocument/2006/relationships/slide" Target="slide29.xml"/><Relationship Id="rId6" Type="http://schemas.openxmlformats.org/officeDocument/2006/relationships/slide" Target="slide28.xml"/><Relationship Id="rId5" Type="http://schemas.openxmlformats.org/officeDocument/2006/relationships/slide" Target="slide24.xml"/><Relationship Id="rId4" Type="http://schemas.openxmlformats.org/officeDocument/2006/relationships/slide" Target="slide22.xml"/><Relationship Id="rId3" Type="http://schemas.openxmlformats.org/officeDocument/2006/relationships/slide" Target="slide8.xml"/><Relationship Id="rId2" Type="http://schemas.openxmlformats.org/officeDocument/2006/relationships/slide" Target="slide6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1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4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Relationship Id="rId3" Type="http://schemas.openxmlformats.org/officeDocument/2006/relationships/tags" Target="../tags/tag33.xml"/><Relationship Id="rId2" Type="http://schemas.openxmlformats.org/officeDocument/2006/relationships/image" Target="../media/image44.jpeg"/><Relationship Id="rId1" Type="http://schemas.openxmlformats.org/officeDocument/2006/relationships/tags" Target="../tags/tag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5.png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8.xml"/><Relationship Id="rId2" Type="http://schemas.openxmlformats.org/officeDocument/2006/relationships/image" Target="../media/image5.png"/><Relationship Id="rId1" Type="http://schemas.openxmlformats.org/officeDocument/2006/relationships/tags" Target="../tags/tag37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.xml"/><Relationship Id="rId3" Type="http://schemas.openxmlformats.org/officeDocument/2006/relationships/image" Target="../media/image53.png"/><Relationship Id="rId2" Type="http://schemas.openxmlformats.org/officeDocument/2006/relationships/tags" Target="../tags/tag39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tags" Target="../tags/tag41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4.xml"/><Relationship Id="rId5" Type="http://schemas.openxmlformats.org/officeDocument/2006/relationships/image" Target="../media/image5.png"/><Relationship Id="rId4" Type="http://schemas.openxmlformats.org/officeDocument/2006/relationships/hyperlink" Target="http://service.tp-link.com.cn/detail_article_2294.html?from=timeline&amp;isappinstalled=0" TargetMode="Externa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tags" Target="../tags/tag43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tags" Target="../tags/tag4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7.xml"/><Relationship Id="rId2" Type="http://schemas.openxmlformats.org/officeDocument/2006/relationships/image" Target="../media/image5.png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9.xml"/><Relationship Id="rId3" Type="http://schemas.openxmlformats.org/officeDocument/2006/relationships/image" Target="../media/image5.png"/><Relationship Id="rId2" Type="http://schemas.openxmlformats.org/officeDocument/2006/relationships/tags" Target="../tags/tag48.xml"/><Relationship Id="rId1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61.pn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77.png"/><Relationship Id="rId14" Type="http://schemas.openxmlformats.org/officeDocument/2006/relationships/image" Target="../media/image76.png"/><Relationship Id="rId13" Type="http://schemas.openxmlformats.org/officeDocument/2006/relationships/image" Target="../media/image75.png"/><Relationship Id="rId12" Type="http://schemas.openxmlformats.org/officeDocument/2006/relationships/image" Target="../media/image74.png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2.xml"/><Relationship Id="rId4" Type="http://schemas.openxmlformats.org/officeDocument/2006/relationships/image" Target="../media/image5.png"/><Relationship Id="rId3" Type="http://schemas.openxmlformats.org/officeDocument/2006/relationships/tags" Target="../tags/tag51.xml"/><Relationship Id="rId2" Type="http://schemas.openxmlformats.org/officeDocument/2006/relationships/image" Target="../media/image78.png"/><Relationship Id="rId1" Type="http://schemas.openxmlformats.org/officeDocument/2006/relationships/tags" Target="../tags/tag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.xml"/><Relationship Id="rId7" Type="http://schemas.openxmlformats.org/officeDocument/2006/relationships/image" Target="../media/image4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tags" Target="../tags/tag6.xml"/><Relationship Id="rId3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3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20.png"/><Relationship Id="rId7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tags" Target="../tags/tag16.xml"/><Relationship Id="rId4" Type="http://schemas.openxmlformats.org/officeDocument/2006/relationships/image" Target="../media/image18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流程图: 文档 4"/>
          <p:cNvSpPr/>
          <p:nvPr/>
        </p:nvSpPr>
        <p:spPr>
          <a:xfrm rot="10800000">
            <a:off x="0" y="1229360"/>
            <a:ext cx="12192000" cy="5641975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313" name="矩形 2"/>
          <p:cNvSpPr/>
          <p:nvPr/>
        </p:nvSpPr>
        <p:spPr>
          <a:xfrm>
            <a:off x="3444875" y="3242945"/>
            <a:ext cx="5302250" cy="915670"/>
          </a:xfrm>
          <a:prstGeom prst="rect">
            <a:avLst/>
          </a:prstGeom>
          <a:noFill/>
          <a:ln w="9525">
            <a:noFill/>
          </a:ln>
        </p:spPr>
        <p:txBody>
          <a:bodyPr wrap="square" lIns="68808" tIns="34404" rIns="68808" bIns="34404" anchor="t"/>
          <a:p>
            <a:pPr lvl="0" indent="0" algn="ctr" defTabSz="914400"/>
            <a:r>
              <a:rPr lang="zh-CN" altLang="en-US" sz="4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火锅店项目解决方案</a:t>
            </a:r>
            <a:endParaRPr lang="zh-CN" altLang="en-US" sz="4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314" name="图片 3" descr="logo11"/>
          <p:cNvPicPr>
            <a:picLocks noChangeAspect="1"/>
          </p:cNvPicPr>
          <p:nvPr/>
        </p:nvPicPr>
        <p:blipFill>
          <a:blip r:embed="rId1"/>
          <a:srcRect t="28062" b="30437"/>
          <a:stretch>
            <a:fillRect/>
          </a:stretch>
        </p:blipFill>
        <p:spPr>
          <a:xfrm>
            <a:off x="260350" y="15240"/>
            <a:ext cx="5311140" cy="1410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文本框 5"/>
          <p:cNvSpPr txBox="1"/>
          <p:nvPr>
            <p:custDataLst>
              <p:tags r:id="rId1"/>
            </p:custDataLst>
          </p:nvPr>
        </p:nvSpPr>
        <p:spPr>
          <a:xfrm>
            <a:off x="554038" y="1168400"/>
            <a:ext cx="4497387" cy="3411538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三、智能化的排叫号系统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支持智能排叫号；系统支持店内自助排号机、服务员收银终端排号、顾客通过手机或网站在线取号三种排号方式，叫号时电脑合成语音叫号，无需人喊，并支持提前几人短信和微信通知提醒顾客，减少等位流失；顾客排号的时候，还可以先把单点了，等排到号以后，就可以上桌直接开吃；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519" y="685798"/>
            <a:ext cx="4324350" cy="312038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10" y="3954144"/>
            <a:ext cx="3607435" cy="24479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3713" name="图片 4" descr="排号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342" y="3697591"/>
            <a:ext cx="3991610" cy="315912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r="63113" b="35195"/>
          <a:stretch>
            <a:fillRect/>
          </a:stretch>
        </p:blipFill>
        <p:spPr>
          <a:xfrm>
            <a:off x="-635" y="3175"/>
            <a:ext cx="12192635" cy="7816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-635" y="3175"/>
            <a:ext cx="12192635" cy="781685"/>
          </a:xfrm>
          <a:prstGeom prst="rect">
            <a:avLst/>
          </a:prstGeom>
        </p:spPr>
      </p:pic>
      <p:sp>
        <p:nvSpPr>
          <p:cNvPr id="21505" name="文本框 5"/>
          <p:cNvSpPr txBox="1"/>
          <p:nvPr>
            <p:custDataLst>
              <p:tags r:id="rId2"/>
            </p:custDataLst>
          </p:nvPr>
        </p:nvSpPr>
        <p:spPr>
          <a:xfrm>
            <a:off x="654050" y="714375"/>
            <a:ext cx="10591800" cy="328612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四、更完美的会员营销支持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1、帮助商家找粉丝，招会员。所有通过关注微信、PC电商注册、免费wifi、呼叫中心来电、优惠券发送的用户都可以自动成为您的会员。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2、精准化营销体系。我们根据会员的消费次数和消费金额进行统计分析，将会员分为忠实会员和一般会员，针对忠实会员，我们可以通过储值返利或者赠送实物、会员特价、签到积分、抽奖等方式维持客户关系；而且针对一般会员，我可以通过开展生日营销、唤醒营销、淡季营销、节日营销、新菜营销等方式，给顾客发放电子优惠券，以唤醒客户消费；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3、升级的优惠券体系。将优惠券分享到朋友圈，即可为您带来成百上千的客户，客户分享后还有提成可拿，让每一个客户都成为你的免费营销员。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3843019"/>
            <a:ext cx="2842895" cy="25323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42" y="3710940"/>
            <a:ext cx="2750185" cy="26650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360" y="3710933"/>
            <a:ext cx="2726055" cy="26974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矩形 1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-635" y="3175"/>
            <a:ext cx="12192635" cy="781685"/>
          </a:xfrm>
          <a:prstGeom prst="rect">
            <a:avLst/>
          </a:prstGeom>
        </p:spPr>
      </p:pic>
      <p:sp>
        <p:nvSpPr>
          <p:cNvPr id="22529" name="文本框 1"/>
          <p:cNvSpPr txBox="1"/>
          <p:nvPr>
            <p:custDataLst>
              <p:tags r:id="rId2"/>
            </p:custDataLst>
          </p:nvPr>
        </p:nvSpPr>
        <p:spPr>
          <a:xfrm>
            <a:off x="541338" y="1041400"/>
            <a:ext cx="10591800" cy="112077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4、高效的沟通体系。通过在线点评、服务反馈、微客服等互动沟通体系，可以帮助商家高效的和客户沟通，随时了解、倾听客户的需求，提高客户参与感，不断完善门店的管理、环境、服务等。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42" y="2519666"/>
            <a:ext cx="4439285" cy="328612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91" y="2620644"/>
            <a:ext cx="6321425" cy="31921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矩形 3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-635" y="3175"/>
            <a:ext cx="12192635" cy="7816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614488" y="1033463"/>
            <a:ext cx="8910638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>
            <a:normAutofit fontScale="80000"/>
          </a:bodyPr>
          <a:lstStyle>
            <a:defPPr>
              <a:defRPr lang="zh-CN"/>
            </a:defPPr>
            <a:lvl1pPr eaLnBrk="1" hangingPunct="1">
              <a:lnSpc>
                <a:spcPct val="120000"/>
              </a:lnSpc>
              <a:buFontTx/>
              <a:buNone/>
              <a:defRPr sz="1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9pPr>
          </a:lstStyle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五、精细化管理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1、提供菜品销售，收银情况，时段消费，营业情况，服务提成等数据查询；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2、提供营业情况，菜品销售，收银情况，日月周，店内利润，菜品排行等数据和图形报表分析。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3、支持连锁企业的多店集中管理，总部可随时查看分店的营业数据和财务数据等；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有效的成本控制；利用出品软件和成本控制卡将菜品、人员的配置标准化，随时监控成本变化情况；支持原材料成本控制监控，超出预设范围及时提醒，同时我们可以将厨师，菜品和客人建立互动关系起来。建立一个厨师效率关系，餐品质量关系。最终，月报表就能看到厨师的业绩和顾客满意度，这样就会有嘉奖依据，而不是盲目凭感觉。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33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9940" y="3475355"/>
            <a:ext cx="3429635" cy="221742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060" y="3458844"/>
            <a:ext cx="3314700" cy="23926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760" y="3745865"/>
            <a:ext cx="3774440" cy="21056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矩形 2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-635" y="3175"/>
            <a:ext cx="12192635" cy="781685"/>
          </a:xfrm>
          <a:prstGeom prst="rect">
            <a:avLst/>
          </a:prstGeom>
        </p:spPr>
      </p:pic>
      <p:sp>
        <p:nvSpPr>
          <p:cNvPr id="24577" name="文本框 1"/>
          <p:cNvSpPr txBox="1"/>
          <p:nvPr>
            <p:custDataLst>
              <p:tags r:id="rId2"/>
            </p:custDataLst>
          </p:nvPr>
        </p:nvSpPr>
        <p:spPr>
          <a:xfrm>
            <a:off x="800100" y="894080"/>
            <a:ext cx="10591800" cy="155892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5、深度数据挖掘；根据消费数据，全面洞悉消费者的喜好、预判他们的消费动向，深入挖掘餐厅的营业数据，评估你的营销效果，帮助管理者在更短的时间内做出更明智的决策。 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9" y="2562860"/>
            <a:ext cx="4701541" cy="352361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98" y="2562860"/>
            <a:ext cx="6310636" cy="35204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矩形 4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-635" y="3175"/>
            <a:ext cx="12192635" cy="7816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176338" y="1014413"/>
            <a:ext cx="90090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>
            <a:normAutofit fontScale="80000"/>
          </a:bodyPr>
          <a:lstStyle>
            <a:defPPr>
              <a:defRPr lang="zh-CN"/>
            </a:defPPr>
            <a:lvl1pPr eaLnBrk="1" hangingPunct="1">
              <a:lnSpc>
                <a:spcPct val="120000"/>
              </a:lnSpc>
              <a:buFontTx/>
              <a:buNone/>
              <a:defRPr sz="1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9pPr>
          </a:lstStyle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六、库存管理模块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1、库存自动关联商品，可设置库存预警线，实时自动报警；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2、分店在线请货：支持手工要货，在线实时发送总部；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3、分店在线收货：采购直拨收货与仓库配送收货，在线操作，实时查看单据状态；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4、提供调拨处理：支持总部统一调拨、衔接请货与采购、配送业务流程；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5、采购业务流程：填写采购单-&gt;管理员审核-&gt;采购确认-&gt;仓库/门店收货；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6、调拨业务流程：分店在线请货-&gt;总部确认调出分店-&gt;分店出货-&gt;请货分店收货；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7、退货业务流程：分店在线请求退货-&gt;总部退货确认-&gt;门店/仓库出货-&gt;配送退货。</a:t>
            </a:r>
            <a:endParaRPr lang="zh-CN" altLang="en-US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3519805"/>
            <a:ext cx="3870325" cy="259524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9" name="Picture 12" descr="C:\Users\Administrator\Desktop\图片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40" y="3519805"/>
            <a:ext cx="2665095" cy="246380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>
    <p:strip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椭圆 23"/>
          <p:cNvSpPr/>
          <p:nvPr/>
        </p:nvSpPr>
        <p:spPr>
          <a:xfrm>
            <a:off x="1106440" y="179861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11221" y="2086389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106440" y="237416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98999" y="2661945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971891" y="3480843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74554" y="376862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586776" y="396117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394218" y="424895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298999" y="4536733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067110" y="5254063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450110" y="5349282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835224" y="5349282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218222" y="5254063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603336" y="5158841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986336" y="506150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371450" y="4966285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754448" y="4966285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139562" y="5061505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327888" y="4102951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847552" y="333483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4369333" y="1893833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234784" y="1030500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234784" y="2181611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559775" y="1223056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0127007" y="4293393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549334" y="3620500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771010" y="1606055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6385895" y="1415614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6002896" y="1223056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7922121" y="1510833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617781" y="1125719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7537006" y="1703392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7154007" y="1703392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8690233" y="1318277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451998" y="323750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8305119" y="1415614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9071115" y="1415614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551451" y="2181611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9741893" y="2469389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9549334" y="2852386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0127007" y="4581170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9934449" y="477161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5522562" y="5158841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5905559" y="506150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5615666" y="419817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5903444" y="429550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752333" y="3910393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5042226" y="4102951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522562" y="2278948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5810339" y="2469389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5427340" y="2949723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5617781" y="2759282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5135330" y="3142281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849669" y="218161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4849669" y="1030500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4559775" y="2086389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179" name="TextBox 113"/>
          <p:cNvSpPr txBox="1">
            <a:spLocks noChangeArrowheads="1"/>
          </p:cNvSpPr>
          <p:nvPr/>
        </p:nvSpPr>
        <p:spPr bwMode="auto">
          <a:xfrm>
            <a:off x="1777217" y="1223056"/>
            <a:ext cx="1724550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顾客进店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扫桌台码自动关注餐厅微信同时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获取</a:t>
            </a:r>
            <a:r>
              <a:rPr lang="en-US" altLang="zh-CN" sz="1600">
                <a:ea typeface="宋体" panose="02010600030101010101" pitchFamily="2" charset="-122"/>
              </a:rPr>
              <a:t>wifi</a:t>
            </a:r>
            <a:r>
              <a:rPr lang="zh-CN" altLang="en-US" sz="1600">
                <a:ea typeface="宋体" panose="02010600030101010101" pitchFamily="2" charset="-122"/>
              </a:rPr>
              <a:t>密码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0" name="TextBox 114"/>
          <p:cNvSpPr txBox="1">
            <a:spLocks noChangeArrowheads="1"/>
          </p:cNvSpPr>
          <p:nvPr/>
        </p:nvSpPr>
        <p:spPr bwMode="auto">
          <a:xfrm>
            <a:off x="1872438" y="2664061"/>
            <a:ext cx="1629330" cy="8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引导顾客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微信下单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可享受优惠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1" name="TextBox 115"/>
          <p:cNvSpPr txBox="1">
            <a:spLocks noChangeArrowheads="1"/>
          </p:cNvSpPr>
          <p:nvPr/>
        </p:nvSpPr>
        <p:spPr bwMode="auto">
          <a:xfrm>
            <a:off x="1777217" y="4390729"/>
            <a:ext cx="1631446" cy="8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顾客手机自助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成为会员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领取优惠</a:t>
            </a:r>
            <a:endParaRPr lang="en-US" altLang="zh-CN" sz="1600">
              <a:ea typeface="宋体" panose="02010600030101010101" pitchFamily="2" charset="-122"/>
            </a:endParaRPr>
          </a:p>
        </p:txBody>
      </p:sp>
      <p:sp>
        <p:nvSpPr>
          <p:cNvPr id="5182" name="TextBox 116"/>
          <p:cNvSpPr txBox="1">
            <a:spLocks noChangeArrowheads="1"/>
          </p:cNvSpPr>
          <p:nvPr/>
        </p:nvSpPr>
        <p:spPr bwMode="auto">
          <a:xfrm>
            <a:off x="5611434" y="3239618"/>
            <a:ext cx="1438889" cy="5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扫码点菜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完成支付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6569987" y="3237501"/>
            <a:ext cx="0" cy="6728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4" name="TextBox 118"/>
          <p:cNvSpPr txBox="1">
            <a:spLocks noChangeArrowheads="1"/>
          </p:cNvSpPr>
          <p:nvPr/>
        </p:nvSpPr>
        <p:spPr bwMode="auto">
          <a:xfrm>
            <a:off x="6500159" y="3049176"/>
            <a:ext cx="2646878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①系统自动开台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②后厨自动出单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③自动调取会员卡余额信息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sz="1600">
                <a:ea typeface="宋体" panose="02010600030101010101" pitchFamily="2" charset="-122"/>
              </a:rPr>
              <a:t>④</a:t>
            </a:r>
            <a:r>
              <a:rPr lang="zh-CN" altLang="en-US" sz="1600">
                <a:ea typeface="宋体" panose="02010600030101010101" pitchFamily="2" charset="-122"/>
              </a:rPr>
              <a:t>收银自动核销折扣</a:t>
            </a:r>
            <a:endParaRPr lang="en-US" altLang="zh-CN" sz="1600">
              <a:ea typeface="宋体" panose="02010600030101010101" pitchFamily="2" charset="-122"/>
            </a:endParaRPr>
          </a:p>
        </p:txBody>
      </p:sp>
      <p:sp>
        <p:nvSpPr>
          <p:cNvPr id="5185" name="TextBox 119"/>
          <p:cNvSpPr txBox="1">
            <a:spLocks noChangeArrowheads="1"/>
          </p:cNvSpPr>
          <p:nvPr/>
        </p:nvSpPr>
        <p:spPr bwMode="auto">
          <a:xfrm>
            <a:off x="4559775" y="1510834"/>
            <a:ext cx="1248448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上菜用餐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6" name="矩形 120"/>
          <p:cNvSpPr>
            <a:spLocks noChangeArrowheads="1"/>
          </p:cNvSpPr>
          <p:nvPr/>
        </p:nvSpPr>
        <p:spPr bwMode="auto">
          <a:xfrm>
            <a:off x="9904825" y="4830859"/>
            <a:ext cx="1470630" cy="5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消费红包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朋友圈疯抢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7" name="TextBox 121"/>
          <p:cNvSpPr txBox="1">
            <a:spLocks noChangeArrowheads="1"/>
          </p:cNvSpPr>
          <p:nvPr/>
        </p:nvSpPr>
        <p:spPr bwMode="auto">
          <a:xfrm>
            <a:off x="9839229" y="1620866"/>
            <a:ext cx="1343668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消费评价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8" name="Text Box 229"/>
          <p:cNvSpPr txBox="1">
            <a:spLocks noChangeArrowheads="1"/>
          </p:cNvSpPr>
          <p:nvPr/>
        </p:nvSpPr>
        <p:spPr bwMode="auto">
          <a:xfrm>
            <a:off x="1969774" y="6117396"/>
            <a:ext cx="7774234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微信餐厅应用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场景展示</a:t>
            </a:r>
            <a:endParaRPr lang="ko-KR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9932334" y="4100834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9741893" y="3908278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pic>
        <p:nvPicPr>
          <p:cNvPr id="5191" name="Picture 4" descr="C:\Users\Administrator\Desktop\白色图标\iconfont-laba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440" y="2759282"/>
            <a:ext cx="577671" cy="57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2" name="Picture 5" descr="C:\Users\Administrator\Desktop\白色图标\iconfont-pingj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8893" y="1510834"/>
            <a:ext cx="480336" cy="48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3" name="Picture 6" descr="C:\Users\Administrator\Desktop\白色图标\iconfont-tongxunl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9269" y="4773727"/>
            <a:ext cx="768114" cy="7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4" name="Picture 7" descr="C:\Users\Administrator\Desktop\白色图标\iconfont-youhuiqua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1661" y="4581170"/>
            <a:ext cx="863334" cy="8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5" name="Picture 9" descr="C:\Users\Administrator\Desktop\白色图标\上菜t-reca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9440" y="1318277"/>
            <a:ext cx="577671" cy="57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6" name="Picture 11" descr="C:\Users\Administrator\Desktop\白色图标\自助点菜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6881" y="1318277"/>
            <a:ext cx="609412" cy="57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椭圆 108"/>
          <p:cNvSpPr/>
          <p:nvPr/>
        </p:nvSpPr>
        <p:spPr>
          <a:xfrm>
            <a:off x="528770" y="1415614"/>
            <a:ext cx="385114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1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913884" y="2854503"/>
            <a:ext cx="382998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2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721326" y="4773727"/>
            <a:ext cx="382999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3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6096000" y="4485949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096000" y="4773726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3601221" y="3525279"/>
            <a:ext cx="382998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4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3601221" y="1415614"/>
            <a:ext cx="382998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5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8590782" y="1606056"/>
            <a:ext cx="385114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6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8848935" y="4966285"/>
            <a:ext cx="385114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7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5615666" y="3047060"/>
            <a:ext cx="3455450" cy="105589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5207" name="Picture 12" descr="C:\Users\Administrator\Desktop\wxz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0225" y="3472379"/>
            <a:ext cx="1248448" cy="48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 descr="智慧餐饮logo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16547" y="933162"/>
          <a:ext cx="10558908" cy="4824678"/>
        </p:xfrm>
        <a:graphic>
          <a:graphicData uri="http://schemas.openxmlformats.org/drawingml/2006/table">
            <a:tbl>
              <a:tblPr/>
              <a:tblGrid>
                <a:gridCol w="1650491"/>
                <a:gridCol w="2190073"/>
                <a:gridCol w="1102444"/>
                <a:gridCol w="1104559"/>
                <a:gridCol w="2304338"/>
                <a:gridCol w="1102444"/>
                <a:gridCol w="1104559"/>
              </a:tblGrid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传统服务员点菜模式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好哇微信餐厅模式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60942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场景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耗时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服务人员参与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收银员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耗时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服务人员参与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收银员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等点菜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1-2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等上菜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8-15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8-15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办卡储值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等结账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2-3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结账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时间合计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26-50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16-28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223" name="Rectangle 5"/>
          <p:cNvSpPr>
            <a:spLocks noChangeArrowheads="1"/>
          </p:cNvSpPr>
          <p:nvPr/>
        </p:nvSpPr>
        <p:spPr bwMode="auto">
          <a:xfrm>
            <a:off x="4944888" y="5833850"/>
            <a:ext cx="3289683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好哇微信餐厅减员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提效量化表</a:t>
            </a:r>
            <a:endParaRPr lang="zh-CN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4600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45" y="-25393"/>
            <a:ext cx="1217977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217715" y="1565850"/>
          <a:ext cx="11765035" cy="4759385"/>
        </p:xfrm>
        <a:graphic>
          <a:graphicData uri="http://schemas.openxmlformats.org/drawingml/2006/table">
            <a:tbl>
              <a:tblPr/>
              <a:tblGrid>
                <a:gridCol w="2350892"/>
                <a:gridCol w="3277704"/>
                <a:gridCol w="3106308"/>
                <a:gridCol w="3030131"/>
              </a:tblGrid>
              <a:tr h="44695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场景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传统电话外卖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微信叫外卖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顾客体验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需投放纸质菜单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需投放纸质菜单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无需投放纸质菜单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一到吃饭就找菜单，微信叫外卖不用找菜单。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高峰期电话占线问题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高峰期容易出现电话占线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永不占线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打几次电话总是占线，吃个饭怎么这么难呢，还是用微信下单吧。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电话接单口音问题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顾客或者接线人员发音会导致沟通障碍</a:t>
                      </a:r>
                      <a:endParaRPr kumimoji="0" lang="zh-CN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无沟通障碍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普通话不标准，每次电话订餐都很上火，微信下单不用说话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141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手写记录错误出错问题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边接电话边手工记录，记录中容易出现错误，比如：菜品记错，手机号码记错，送餐地址记错等错误，导致各种问题。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顾客自助点菜，填写地址，手机号码短信验证，避免手记错误。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有时电话里说的是一个菜，送来时又是另一个菜，还说我就点的这个，用微信下单避免错误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接单后需录入电脑问题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手工记录后，还需要再次录入系统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与餐饮打通，无需再次录入。且外卖通知单即可作为送餐凭证。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141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送达遇客人走开问题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送达后，如客人走开，需等待客人回来才能收款离开。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因在线支付，送达后如遇客人走开，可告知已送达并放前台即可离开。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有时遇有急事走开一会儿，送餐的人过来后找不到我，死催，微信下单先支付了，送到放前台就好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141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叫外卖不能用会员储值余额支付问题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如果顾客是本店储值会员，则电话叫外卖想使用会员卡种的余额支付就比较麻烦，积分也比较麻烦。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微信下单支付时支持会员储值余额支付及积分支付，还能积分。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办了储值卡，说电话外卖不能用，微信下单直接使用卡余额，还能积分。</a:t>
                      </a:r>
                      <a:endParaRPr kumimoji="0" lang="zh-CN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28" name="Text Box 229"/>
          <p:cNvSpPr txBox="1">
            <a:spLocks noChangeArrowheads="1"/>
          </p:cNvSpPr>
          <p:nvPr/>
        </p:nvSpPr>
        <p:spPr bwMode="auto">
          <a:xfrm>
            <a:off x="2257552" y="1227287"/>
            <a:ext cx="7291783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传统外卖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VS  </a:t>
            </a: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好哇微信外卖平台</a:t>
            </a:r>
            <a:endParaRPr lang="ko-KR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80100" y="382999"/>
            <a:ext cx="7374135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好哇智慧餐饮全年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的营销服务指导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4" name="Line 8"/>
          <p:cNvSpPr>
            <a:spLocks noChangeShapeType="1"/>
          </p:cNvSpPr>
          <p:nvPr/>
        </p:nvSpPr>
        <p:spPr bwMode="auto">
          <a:xfrm rot="16200000" flipH="1">
            <a:off x="5875935" y="564976"/>
            <a:ext cx="10579" cy="990506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30725" name="组合 1"/>
          <p:cNvGrpSpPr/>
          <p:nvPr/>
        </p:nvGrpSpPr>
        <p:grpSpPr bwMode="auto">
          <a:xfrm>
            <a:off x="1169920" y="5364095"/>
            <a:ext cx="304706" cy="311053"/>
            <a:chOff x="130175" y="3851275"/>
            <a:chExt cx="488950" cy="492125"/>
          </a:xfrm>
        </p:grpSpPr>
        <p:sp>
          <p:nvSpPr>
            <p:cNvPr id="3081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2924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元旦节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grpSp>
        <p:nvGrpSpPr>
          <p:cNvPr id="30727" name="组合 128"/>
          <p:cNvGrpSpPr/>
          <p:nvPr/>
        </p:nvGrpSpPr>
        <p:grpSpPr bwMode="auto">
          <a:xfrm>
            <a:off x="1758172" y="5361979"/>
            <a:ext cx="304706" cy="311055"/>
            <a:chOff x="130175" y="3851275"/>
            <a:chExt cx="488950" cy="492125"/>
          </a:xfrm>
        </p:grpSpPr>
        <p:sp>
          <p:nvSpPr>
            <p:cNvPr id="3080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8" name="组合 131"/>
          <p:cNvGrpSpPr/>
          <p:nvPr/>
        </p:nvGrpSpPr>
        <p:grpSpPr bwMode="auto">
          <a:xfrm>
            <a:off x="2268132" y="5364095"/>
            <a:ext cx="304706" cy="311053"/>
            <a:chOff x="130175" y="3851275"/>
            <a:chExt cx="488950" cy="492125"/>
          </a:xfrm>
        </p:grpSpPr>
        <p:sp>
          <p:nvSpPr>
            <p:cNvPr id="3080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9" name="组合 134"/>
          <p:cNvGrpSpPr/>
          <p:nvPr/>
        </p:nvGrpSpPr>
        <p:grpSpPr bwMode="auto">
          <a:xfrm>
            <a:off x="2862731" y="5355631"/>
            <a:ext cx="304706" cy="311053"/>
            <a:chOff x="130175" y="3851275"/>
            <a:chExt cx="488950" cy="492125"/>
          </a:xfrm>
        </p:grpSpPr>
        <p:sp>
          <p:nvSpPr>
            <p:cNvPr id="3080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0" name="组合 137"/>
          <p:cNvGrpSpPr/>
          <p:nvPr/>
        </p:nvGrpSpPr>
        <p:grpSpPr bwMode="auto">
          <a:xfrm>
            <a:off x="3444636" y="5364095"/>
            <a:ext cx="304706" cy="311053"/>
            <a:chOff x="130175" y="3851275"/>
            <a:chExt cx="488950" cy="492125"/>
          </a:xfrm>
        </p:grpSpPr>
        <p:sp>
          <p:nvSpPr>
            <p:cNvPr id="3080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1" name="组合 140"/>
          <p:cNvGrpSpPr/>
          <p:nvPr/>
        </p:nvGrpSpPr>
        <p:grpSpPr bwMode="auto">
          <a:xfrm>
            <a:off x="4054048" y="5361979"/>
            <a:ext cx="304706" cy="311055"/>
            <a:chOff x="130175" y="3851275"/>
            <a:chExt cx="488950" cy="492125"/>
          </a:xfrm>
        </p:grpSpPr>
        <p:sp>
          <p:nvSpPr>
            <p:cNvPr id="3080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2" name="组合 143"/>
          <p:cNvGrpSpPr/>
          <p:nvPr/>
        </p:nvGrpSpPr>
        <p:grpSpPr bwMode="auto">
          <a:xfrm>
            <a:off x="4623255" y="5355631"/>
            <a:ext cx="304706" cy="311053"/>
            <a:chOff x="130175" y="3851275"/>
            <a:chExt cx="488950" cy="492125"/>
          </a:xfrm>
        </p:grpSpPr>
        <p:sp>
          <p:nvSpPr>
            <p:cNvPr id="3079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3" name="组合 146"/>
          <p:cNvGrpSpPr/>
          <p:nvPr/>
        </p:nvGrpSpPr>
        <p:grpSpPr bwMode="auto">
          <a:xfrm>
            <a:off x="5198810" y="5353515"/>
            <a:ext cx="304706" cy="311055"/>
            <a:chOff x="130175" y="3851275"/>
            <a:chExt cx="488950" cy="492125"/>
          </a:xfrm>
        </p:grpSpPr>
        <p:sp>
          <p:nvSpPr>
            <p:cNvPr id="3079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4" name="组合 149"/>
          <p:cNvGrpSpPr/>
          <p:nvPr/>
        </p:nvGrpSpPr>
        <p:grpSpPr bwMode="auto">
          <a:xfrm>
            <a:off x="5871703" y="5364095"/>
            <a:ext cx="304706" cy="311053"/>
            <a:chOff x="130175" y="3851275"/>
            <a:chExt cx="488950" cy="492125"/>
          </a:xfrm>
        </p:grpSpPr>
        <p:sp>
          <p:nvSpPr>
            <p:cNvPr id="3079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5" name="组合 152"/>
          <p:cNvGrpSpPr/>
          <p:nvPr/>
        </p:nvGrpSpPr>
        <p:grpSpPr bwMode="auto">
          <a:xfrm>
            <a:off x="6472650" y="5366211"/>
            <a:ext cx="304706" cy="311055"/>
            <a:chOff x="130175" y="3851275"/>
            <a:chExt cx="488950" cy="492125"/>
          </a:xfrm>
        </p:grpSpPr>
        <p:sp>
          <p:nvSpPr>
            <p:cNvPr id="3079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6" name="组合 155"/>
          <p:cNvGrpSpPr/>
          <p:nvPr/>
        </p:nvGrpSpPr>
        <p:grpSpPr bwMode="auto">
          <a:xfrm>
            <a:off x="7041859" y="5364095"/>
            <a:ext cx="304706" cy="311053"/>
            <a:chOff x="130175" y="3851275"/>
            <a:chExt cx="488950" cy="492125"/>
          </a:xfrm>
        </p:grpSpPr>
        <p:sp>
          <p:nvSpPr>
            <p:cNvPr id="3079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7" name="组合 158"/>
          <p:cNvGrpSpPr/>
          <p:nvPr/>
        </p:nvGrpSpPr>
        <p:grpSpPr bwMode="auto">
          <a:xfrm>
            <a:off x="7642807" y="5361979"/>
            <a:ext cx="304706" cy="311055"/>
            <a:chOff x="130175" y="3851275"/>
            <a:chExt cx="488950" cy="492125"/>
          </a:xfrm>
        </p:grpSpPr>
        <p:sp>
          <p:nvSpPr>
            <p:cNvPr id="3078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8" name="组合 161"/>
          <p:cNvGrpSpPr/>
          <p:nvPr/>
        </p:nvGrpSpPr>
        <p:grpSpPr bwMode="auto">
          <a:xfrm>
            <a:off x="8269147" y="5355631"/>
            <a:ext cx="304706" cy="311053"/>
            <a:chOff x="130175" y="3851275"/>
            <a:chExt cx="488950" cy="492125"/>
          </a:xfrm>
        </p:grpSpPr>
        <p:sp>
          <p:nvSpPr>
            <p:cNvPr id="3078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9" name="组合 164"/>
          <p:cNvGrpSpPr/>
          <p:nvPr/>
        </p:nvGrpSpPr>
        <p:grpSpPr bwMode="auto">
          <a:xfrm>
            <a:off x="8880674" y="5359863"/>
            <a:ext cx="304706" cy="311053"/>
            <a:chOff x="130175" y="3851275"/>
            <a:chExt cx="488950" cy="492125"/>
          </a:xfrm>
        </p:grpSpPr>
        <p:sp>
          <p:nvSpPr>
            <p:cNvPr id="3078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68" name="矩形 167"/>
          <p:cNvSpPr/>
          <p:nvPr/>
        </p:nvSpPr>
        <p:spPr>
          <a:xfrm>
            <a:off x="1409031" y="5717468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情人节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14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1950731" y="5721701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除夕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大年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30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2532634" y="5732282"/>
            <a:ext cx="962787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元宵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正月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15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3093378" y="573439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清明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3726066" y="5728050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劳动节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4295274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母亲节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5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4900454" y="5740746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儿童节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5541605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端午节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6121393" y="572381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父亲节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6711760" y="5717468"/>
            <a:ext cx="962786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七夕节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8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7310592" y="5719585"/>
            <a:ext cx="962787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中秋节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9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27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7947513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国庆节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grpSp>
        <p:nvGrpSpPr>
          <p:cNvPr id="30752" name="组合 179"/>
          <p:cNvGrpSpPr/>
          <p:nvPr/>
        </p:nvGrpSpPr>
        <p:grpSpPr bwMode="auto">
          <a:xfrm>
            <a:off x="9451998" y="5364095"/>
            <a:ext cx="304706" cy="311053"/>
            <a:chOff x="130175" y="3851275"/>
            <a:chExt cx="488950" cy="492125"/>
          </a:xfrm>
        </p:grpSpPr>
        <p:sp>
          <p:nvSpPr>
            <p:cNvPr id="3078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3" name="组合 182"/>
          <p:cNvGrpSpPr/>
          <p:nvPr/>
        </p:nvGrpSpPr>
        <p:grpSpPr bwMode="auto">
          <a:xfrm>
            <a:off x="10040249" y="5364095"/>
            <a:ext cx="304706" cy="311053"/>
            <a:chOff x="130175" y="3851275"/>
            <a:chExt cx="488950" cy="492125"/>
          </a:xfrm>
        </p:grpSpPr>
        <p:sp>
          <p:nvSpPr>
            <p:cNvPr id="3078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4" name="组合 185"/>
          <p:cNvGrpSpPr/>
          <p:nvPr/>
        </p:nvGrpSpPr>
        <p:grpSpPr bwMode="auto">
          <a:xfrm>
            <a:off x="10590413" y="5353515"/>
            <a:ext cx="304706" cy="311055"/>
            <a:chOff x="130175" y="3851275"/>
            <a:chExt cx="488950" cy="492125"/>
          </a:xfrm>
        </p:grpSpPr>
        <p:sp>
          <p:nvSpPr>
            <p:cNvPr id="3077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89" name="矩形 188"/>
          <p:cNvSpPr/>
          <p:nvPr/>
        </p:nvSpPr>
        <p:spPr>
          <a:xfrm>
            <a:off x="8554809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重阳节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9145177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感恩节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11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26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9741893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圣诞节</a:t>
            </a:r>
            <a:br>
              <a:rPr lang="zh-CN" altLang="en-US" sz="1335">
                <a:solidFill>
                  <a:schemeClr val="bg1"/>
                </a:solidFill>
                <a:latin typeface="华文隶书" charset="0"/>
              </a:rPr>
            </a:b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12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charset="0"/>
              </a:rPr>
              <a:t>24</a:t>
            </a:r>
            <a:r>
              <a:rPr lang="zh-CN" altLang="en-US" sz="1335">
                <a:solidFill>
                  <a:schemeClr val="bg1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charset="0"/>
            </a:endParaRPr>
          </a:p>
        </p:txBody>
      </p:sp>
      <p:sp>
        <p:nvSpPr>
          <p:cNvPr id="192" name="矩形 191"/>
          <p:cNvSpPr/>
          <p:nvPr/>
        </p:nvSpPr>
        <p:spPr>
          <a:xfrm>
            <a:off x="1028782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1335">
                <a:solidFill>
                  <a:srgbClr val="7F7F7F"/>
                </a:solidFill>
                <a:latin typeface="华文隶书" charset="0"/>
              </a:rPr>
              <a:t>元旦节</a:t>
            </a:r>
            <a:br>
              <a:rPr lang="zh-CN" altLang="en-US" sz="1335">
                <a:solidFill>
                  <a:srgbClr val="7F7F7F"/>
                </a:solidFill>
                <a:latin typeface="华文隶书" charset="0"/>
              </a:rPr>
            </a:br>
            <a:r>
              <a:rPr lang="en-US" altLang="zh-CN" sz="1335">
                <a:solidFill>
                  <a:srgbClr val="7F7F7F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charset="0"/>
              </a:rPr>
              <a:t>月</a:t>
            </a:r>
            <a:r>
              <a:rPr lang="en-US" altLang="zh-CN" sz="1335">
                <a:solidFill>
                  <a:srgbClr val="7F7F7F"/>
                </a:solidFill>
                <a:latin typeface="华文隶书" charset="0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charset="0"/>
              </a:rPr>
              <a:t>日</a:t>
            </a:r>
            <a:endParaRPr lang="zh-CN" altLang="en-US" sz="1335">
              <a:solidFill>
                <a:srgbClr val="7F7F7F"/>
              </a:solidFill>
              <a:latin typeface="华文隶书" charset="0"/>
            </a:endParaRPr>
          </a:p>
        </p:txBody>
      </p:sp>
      <p:sp>
        <p:nvSpPr>
          <p:cNvPr id="30759" name="矩形 196"/>
          <p:cNvSpPr>
            <a:spLocks noChangeArrowheads="1"/>
          </p:cNvSpPr>
          <p:nvPr/>
        </p:nvSpPr>
        <p:spPr bwMode="auto">
          <a:xfrm>
            <a:off x="985828" y="1388105"/>
            <a:ext cx="662361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>
                <a:latin typeface="微软雅黑" panose="020B0503020204020204" charset="-122"/>
                <a:ea typeface="微软雅黑" panose="020B0503020204020204" charset="-122"/>
              </a:rPr>
              <a:t>上线</a:t>
            </a:r>
            <a:endParaRPr lang="zh-CN" altLang="en-US" sz="1865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1332855" y="1845164"/>
            <a:ext cx="2416488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第一阶段：吸粉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1" name="Shape 918"/>
          <p:cNvSpPr>
            <a:spLocks noChangeShapeType="1"/>
          </p:cNvSpPr>
          <p:nvPr/>
        </p:nvSpPr>
        <p:spPr bwMode="auto">
          <a:xfrm flipH="1" flipV="1">
            <a:off x="1332855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01" name="矩形 200"/>
          <p:cNvSpPr/>
          <p:nvPr/>
        </p:nvSpPr>
        <p:spPr>
          <a:xfrm>
            <a:off x="3749342" y="1845164"/>
            <a:ext cx="2427067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第二阶段：营销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02" name="矩形 201"/>
          <p:cNvSpPr/>
          <p:nvPr/>
        </p:nvSpPr>
        <p:spPr>
          <a:xfrm>
            <a:off x="6176409" y="1845164"/>
            <a:ext cx="4526154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第三阶段：社群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4" name="Rectangle 106" descr="小淡季波段营销&#10;2月18日 - 3月4日"/>
          <p:cNvSpPr>
            <a:spLocks noChangeArrowheads="1"/>
          </p:cNvSpPr>
          <p:nvPr/>
        </p:nvSpPr>
        <p:spPr bwMode="auto">
          <a:xfrm>
            <a:off x="2979113" y="4854136"/>
            <a:ext cx="746952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- 3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5" name="Rectangle 100" descr="淡季营销&#10;7月1日 - 9月25日"/>
          <p:cNvSpPr>
            <a:spLocks noChangeArrowheads="1"/>
          </p:cNvSpPr>
          <p:nvPr/>
        </p:nvSpPr>
        <p:spPr bwMode="auto">
          <a:xfrm>
            <a:off x="6711761" y="4854136"/>
            <a:ext cx="931046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淡季营销</a:t>
            </a:r>
            <a:br>
              <a:rPr kumimoji="1" lang="zh-CN" altLang="en-US" sz="106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- 9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0766" name="Rectangle 98" descr="小淡季波段营销&#10;10月7日 - 10月20日"/>
          <p:cNvSpPr>
            <a:spLocks noChangeArrowheads="1"/>
          </p:cNvSpPr>
          <p:nvPr/>
        </p:nvSpPr>
        <p:spPr bwMode="auto">
          <a:xfrm>
            <a:off x="8015226" y="4862600"/>
            <a:ext cx="86544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7" name="Rectangle 96" descr="旺季营销&#10;11月1日 - 12月24日"/>
          <p:cNvSpPr>
            <a:spLocks noChangeArrowheads="1"/>
          </p:cNvSpPr>
          <p:nvPr/>
        </p:nvSpPr>
        <p:spPr bwMode="auto">
          <a:xfrm>
            <a:off x="9253093" y="4862600"/>
            <a:ext cx="125902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33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旺季营销</a:t>
            </a:r>
            <a:br>
              <a:rPr kumimoji="1" lang="zh-CN" altLang="en-US" sz="133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- 12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07" name="矩形 206"/>
          <p:cNvSpPr/>
          <p:nvPr/>
        </p:nvSpPr>
        <p:spPr>
          <a:xfrm>
            <a:off x="1332854" y="2564608"/>
            <a:ext cx="9369708" cy="347026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 dirty="0">
                <a:solidFill>
                  <a:srgbClr val="FFFFFF"/>
                </a:solidFill>
              </a:rPr>
              <a:t>线上会员激励活动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1332854" y="2922215"/>
            <a:ext cx="9369708" cy="344910"/>
          </a:xfrm>
          <a:prstGeom prst="rect">
            <a:avLst/>
          </a:prstGeom>
          <a:solidFill>
            <a:srgbClr val="FFC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生日营销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1337087" y="3281937"/>
            <a:ext cx="2388979" cy="344910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会员推荐活动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3745110" y="3279821"/>
            <a:ext cx="2431299" cy="344911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会员分享类活动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3745109" y="3967526"/>
            <a:ext cx="6957453" cy="344910"/>
          </a:xfrm>
          <a:prstGeom prst="rect">
            <a:avLst/>
          </a:prstGeom>
          <a:solidFill>
            <a:srgbClr val="90B225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节日营销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4" name="矩形 213"/>
          <p:cNvSpPr/>
          <p:nvPr/>
        </p:nvSpPr>
        <p:spPr>
          <a:xfrm>
            <a:off x="3745109" y="3620500"/>
            <a:ext cx="6957453" cy="347026"/>
          </a:xfrm>
          <a:prstGeom prst="rect">
            <a:avLst/>
          </a:prstGeom>
          <a:solidFill>
            <a:srgbClr val="7030A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线上储值营销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5" name="矩形 214"/>
          <p:cNvSpPr/>
          <p:nvPr/>
        </p:nvSpPr>
        <p:spPr>
          <a:xfrm>
            <a:off x="2001515" y="2139291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2-4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6" name="矩形 215"/>
          <p:cNvSpPr/>
          <p:nvPr/>
        </p:nvSpPr>
        <p:spPr>
          <a:xfrm>
            <a:off x="4390494" y="2147755"/>
            <a:ext cx="962787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7" name="矩形 216"/>
          <p:cNvSpPr/>
          <p:nvPr/>
        </p:nvSpPr>
        <p:spPr>
          <a:xfrm>
            <a:off x="6176409" y="4331480"/>
            <a:ext cx="4526154" cy="3449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charset="0"/>
              </a:defRPr>
            </a:lvl9pPr>
          </a:lstStyle>
          <a:p>
            <a:pPr algn="ctr"/>
            <a:r>
              <a:rPr lang="zh-CN" altLang="en-US" sz="2400"/>
              <a:t>沉睡唤醒及客户关怀</a:t>
            </a:r>
            <a:endParaRPr lang="zh-CN" altLang="en-US" sz="2400"/>
          </a:p>
        </p:txBody>
      </p:sp>
      <p:sp>
        <p:nvSpPr>
          <p:cNvPr id="218" name="矩形 217"/>
          <p:cNvSpPr/>
          <p:nvPr/>
        </p:nvSpPr>
        <p:spPr>
          <a:xfrm>
            <a:off x="7960209" y="2168915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6-8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778" name="Shape 918"/>
          <p:cNvSpPr>
            <a:spLocks noChangeShapeType="1"/>
          </p:cNvSpPr>
          <p:nvPr/>
        </p:nvSpPr>
        <p:spPr bwMode="auto">
          <a:xfrm flipH="1" flipV="1">
            <a:off x="10711027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93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文本框 5"/>
          <p:cNvSpPr txBox="1"/>
          <p:nvPr/>
        </p:nvSpPr>
        <p:spPr>
          <a:xfrm>
            <a:off x="1657350" y="2943225"/>
            <a:ext cx="9936163" cy="3382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1" action="ppaction://hlinksldjump"/>
              </a:rPr>
              <a:t>part  1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1" action="ppaction://hlinksldjump"/>
              </a:rPr>
              <a:t>公司简介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                                                                                    </a:t>
            </a:r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2" action="ppaction://hlinksldjump"/>
              </a:rPr>
              <a:t>part</a:t>
            </a:r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2" action="ppaction://hlinksldjump"/>
              </a:rPr>
              <a:t>  2   </a:t>
            </a:r>
            <a:r>
              <a:rPr lang="zh-CN" altLang="zh-CN">
                <a:latin typeface="Arial" panose="020B0604020202020204" pitchFamily="34" charset="0"/>
                <a:ea typeface="黑体" panose="02010609060101010101" pitchFamily="49" charset="-122"/>
                <a:hlinkClick r:id="rId2" action="ppaction://hlinksldjump"/>
              </a:rPr>
              <a:t>火锅店问题剖析</a:t>
            </a:r>
            <a:r>
              <a:rPr lang="zh-CN" altLang="zh-CN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zh-CN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endParaRPr lang="zh-CN" altLang="zh-CN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3" action="ppaction://hlinksldjump"/>
              </a:rPr>
              <a:t>part  3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3" action="ppaction://hlinksldjump"/>
              </a:rPr>
              <a:t>解决方案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 </a:t>
            </a:r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part   4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业务流程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part  5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报价方案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 </a:t>
            </a:r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part   6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无线</a:t>
            </a:r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wifi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覆盖方案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part  7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合作案例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</a:t>
            </a:r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part   8   </a:t>
            </a:r>
            <a:r>
              <a:rPr lang="zh-CN" altLang="zh-CN"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售后服务承诺</a:t>
            </a:r>
            <a:r>
              <a:rPr lang="zh-CN" altLang="zh-CN"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endParaRPr lang="zh-CN" altLang="zh-CN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zh-CN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</a:t>
            </a:r>
            <a:endParaRPr lang="zh-CN" altLang="zh-CN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part  9 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推荐有奖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 </a:t>
            </a:r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part  10  </a:t>
            </a:r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合作流程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  <a:hlinkClick r:id="rId9" action="ppaction://hlinksldjump"/>
            </a:endParaRPr>
          </a:p>
          <a:p>
            <a:pPr lvl="0" indent="0"/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9" action="ppaction://hlinksldjump"/>
            </a:endParaRPr>
          </a:p>
          <a:p>
            <a:pPr lvl="0" indent="0"/>
            <a:endParaRPr lang="zh-CN" altLang="en-US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9" action="ppaction://hlinksldjump"/>
            </a:endParaRPr>
          </a:p>
          <a:p>
            <a:pPr lvl="0" indent="0"/>
            <a:r>
              <a:rPr lang="en-US" altLang="zh-CN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en-US" altLang="zh-CN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44434" y="2282241"/>
            <a:ext cx="1728615" cy="5232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ontents</a:t>
            </a:r>
            <a:endParaRPr lang="zh-CN" altLang="en-US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170714" y="1516299"/>
            <a:ext cx="141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0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连接符 13"/>
          <p:cNvCxnSpPr/>
          <p:nvPr/>
        </p:nvCxnSpPr>
        <p:spPr>
          <a:xfrm>
            <a:off x="4999446" y="2264228"/>
            <a:ext cx="1727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7" name="Group 5"/>
          <p:cNvGrpSpPr/>
          <p:nvPr/>
        </p:nvGrpSpPr>
        <p:grpSpPr bwMode="auto">
          <a:xfrm>
            <a:off x="765692" y="3152806"/>
            <a:ext cx="774700" cy="774700"/>
            <a:chOff x="0" y="0"/>
            <a:chExt cx="366" cy="366"/>
          </a:xfrm>
        </p:grpSpPr>
        <p:sp>
          <p:nvSpPr>
            <p:cNvPr id="5153" name="Oval 6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4" name="Freeform 7"/>
            <p:cNvSpPr>
              <a:spLocks noEditPoints="1"/>
            </p:cNvSpPr>
            <p:nvPr/>
          </p:nvSpPr>
          <p:spPr bwMode="auto">
            <a:xfrm>
              <a:off x="108" y="100"/>
              <a:ext cx="148" cy="164"/>
            </a:xfrm>
            <a:custGeom>
              <a:avLst/>
              <a:gdLst>
                <a:gd name="T0" fmla="*/ 140 w 71"/>
                <a:gd name="T1" fmla="*/ 21 h 79"/>
                <a:gd name="T2" fmla="*/ 144 w 71"/>
                <a:gd name="T3" fmla="*/ 6 h 79"/>
                <a:gd name="T4" fmla="*/ 148 w 71"/>
                <a:gd name="T5" fmla="*/ 17 h 79"/>
                <a:gd name="T6" fmla="*/ 15 w 71"/>
                <a:gd name="T7" fmla="*/ 6 h 79"/>
                <a:gd name="T8" fmla="*/ 60 w 71"/>
                <a:gd name="T9" fmla="*/ 0 h 79"/>
                <a:gd name="T10" fmla="*/ 90 w 71"/>
                <a:gd name="T11" fmla="*/ 6 h 79"/>
                <a:gd name="T12" fmla="*/ 135 w 71"/>
                <a:gd name="T13" fmla="*/ 21 h 79"/>
                <a:gd name="T14" fmla="*/ 15 w 71"/>
                <a:gd name="T15" fmla="*/ 6 h 79"/>
                <a:gd name="T16" fmla="*/ 0 w 71"/>
                <a:gd name="T17" fmla="*/ 10 h 79"/>
                <a:gd name="T18" fmla="*/ 10 w 71"/>
                <a:gd name="T19" fmla="*/ 6 h 79"/>
                <a:gd name="T20" fmla="*/ 6 w 71"/>
                <a:gd name="T21" fmla="*/ 21 h 79"/>
                <a:gd name="T22" fmla="*/ 133 w 71"/>
                <a:gd name="T23" fmla="*/ 27 h 79"/>
                <a:gd name="T24" fmla="*/ 17 w 71"/>
                <a:gd name="T25" fmla="*/ 118 h 79"/>
                <a:gd name="T26" fmla="*/ 133 w 71"/>
                <a:gd name="T27" fmla="*/ 27 h 79"/>
                <a:gd name="T28" fmla="*/ 108 w 71"/>
                <a:gd name="T29" fmla="*/ 102 h 79"/>
                <a:gd name="T30" fmla="*/ 85 w 71"/>
                <a:gd name="T31" fmla="*/ 95 h 79"/>
                <a:gd name="T32" fmla="*/ 85 w 71"/>
                <a:gd name="T33" fmla="*/ 89 h 79"/>
                <a:gd name="T34" fmla="*/ 123 w 71"/>
                <a:gd name="T35" fmla="*/ 83 h 79"/>
                <a:gd name="T36" fmla="*/ 85 w 71"/>
                <a:gd name="T37" fmla="*/ 89 h 79"/>
                <a:gd name="T38" fmla="*/ 123 w 71"/>
                <a:gd name="T39" fmla="*/ 73 h 79"/>
                <a:gd name="T40" fmla="*/ 85 w 71"/>
                <a:gd name="T41" fmla="*/ 66 h 79"/>
                <a:gd name="T42" fmla="*/ 52 w 71"/>
                <a:gd name="T43" fmla="*/ 108 h 79"/>
                <a:gd name="T44" fmla="*/ 48 w 71"/>
                <a:gd name="T45" fmla="*/ 89 h 79"/>
                <a:gd name="T46" fmla="*/ 29 w 71"/>
                <a:gd name="T47" fmla="*/ 85 h 79"/>
                <a:gd name="T48" fmla="*/ 79 w 71"/>
                <a:gd name="T49" fmla="*/ 83 h 79"/>
                <a:gd name="T50" fmla="*/ 54 w 71"/>
                <a:gd name="T51" fmla="*/ 83 h 79"/>
                <a:gd name="T52" fmla="*/ 27 w 71"/>
                <a:gd name="T53" fmla="*/ 46 h 79"/>
                <a:gd name="T54" fmla="*/ 79 w 71"/>
                <a:gd name="T55" fmla="*/ 35 h 79"/>
                <a:gd name="T56" fmla="*/ 27 w 71"/>
                <a:gd name="T57" fmla="*/ 46 h 79"/>
                <a:gd name="T58" fmla="*/ 10 w 71"/>
                <a:gd name="T59" fmla="*/ 135 h 79"/>
                <a:gd name="T60" fmla="*/ 142 w 71"/>
                <a:gd name="T61" fmla="*/ 125 h 79"/>
                <a:gd name="T62" fmla="*/ 65 w 71"/>
                <a:gd name="T63" fmla="*/ 139 h 79"/>
                <a:gd name="T64" fmla="*/ 33 w 71"/>
                <a:gd name="T65" fmla="*/ 164 h 79"/>
                <a:gd name="T66" fmla="*/ 65 w 71"/>
                <a:gd name="T67" fmla="*/ 139 h 79"/>
                <a:gd name="T68" fmla="*/ 100 w 71"/>
                <a:gd name="T69" fmla="*/ 164 h 79"/>
                <a:gd name="T70" fmla="*/ 100 w 71"/>
                <a:gd name="T71" fmla="*/ 139 h 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1" h="79">
                  <a:moveTo>
                    <a:pt x="69" y="10"/>
                  </a:moveTo>
                  <a:cubicBezTo>
                    <a:pt x="67" y="10"/>
                    <a:pt x="67" y="10"/>
                    <a:pt x="67" y="10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lnTo>
                    <a:pt x="69" y="10"/>
                  </a:lnTo>
                  <a:close/>
                  <a:moveTo>
                    <a:pt x="7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  <a:moveTo>
                    <a:pt x="0" y="8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0" y="8"/>
                  </a:lnTo>
                  <a:close/>
                  <a:moveTo>
                    <a:pt x="64" y="13"/>
                  </a:moveTo>
                  <a:cubicBezTo>
                    <a:pt x="64" y="57"/>
                    <a:pt x="64" y="57"/>
                    <a:pt x="64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4" y="13"/>
                  </a:lnTo>
                  <a:close/>
                  <a:moveTo>
                    <a:pt x="41" y="49"/>
                  </a:move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41" y="46"/>
                    <a:pt x="41" y="46"/>
                    <a:pt x="41" y="46"/>
                  </a:cubicBezTo>
                  <a:lnTo>
                    <a:pt x="41" y="49"/>
                  </a:lnTo>
                  <a:close/>
                  <a:moveTo>
                    <a:pt x="41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41" y="43"/>
                  </a:lnTo>
                  <a:close/>
                  <a:moveTo>
                    <a:pt x="41" y="35"/>
                  </a:moveTo>
                  <a:cubicBezTo>
                    <a:pt x="59" y="35"/>
                    <a:pt x="59" y="35"/>
                    <a:pt x="59" y="35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41" y="32"/>
                    <a:pt x="41" y="32"/>
                    <a:pt x="41" y="32"/>
                  </a:cubicBezTo>
                  <a:lnTo>
                    <a:pt x="41" y="35"/>
                  </a:lnTo>
                  <a:close/>
                  <a:moveTo>
                    <a:pt x="25" y="52"/>
                  </a:moveTo>
                  <a:cubicBezTo>
                    <a:pt x="30" y="52"/>
                    <a:pt x="35" y="48"/>
                    <a:pt x="36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7" y="30"/>
                    <a:pt x="14" y="35"/>
                    <a:pt x="14" y="41"/>
                  </a:cubicBezTo>
                  <a:cubicBezTo>
                    <a:pt x="14" y="47"/>
                    <a:pt x="18" y="52"/>
                    <a:pt x="25" y="52"/>
                  </a:cubicBezTo>
                  <a:close/>
                  <a:moveTo>
                    <a:pt x="38" y="40"/>
                  </a:moveTo>
                  <a:cubicBezTo>
                    <a:pt x="38" y="40"/>
                    <a:pt x="38" y="27"/>
                    <a:pt x="26" y="27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38" y="40"/>
                  </a:lnTo>
                  <a:close/>
                  <a:moveTo>
                    <a:pt x="13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13" y="22"/>
                  </a:lnTo>
                  <a:close/>
                  <a:moveTo>
                    <a:pt x="68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68" y="60"/>
                    <a:pt x="68" y="60"/>
                    <a:pt x="68" y="60"/>
                  </a:cubicBezTo>
                  <a:lnTo>
                    <a:pt x="68" y="65"/>
                  </a:lnTo>
                  <a:close/>
                  <a:moveTo>
                    <a:pt x="31" y="67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23" y="67"/>
                    <a:pt x="23" y="67"/>
                    <a:pt x="23" y="67"/>
                  </a:cubicBezTo>
                  <a:lnTo>
                    <a:pt x="31" y="67"/>
                  </a:lnTo>
                  <a:close/>
                  <a:moveTo>
                    <a:pt x="55" y="79"/>
                  </a:moveTo>
                  <a:cubicBezTo>
                    <a:pt x="48" y="79"/>
                    <a:pt x="48" y="79"/>
                    <a:pt x="48" y="7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8" y="67"/>
                    <a:pt x="48" y="67"/>
                    <a:pt x="48" y="67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29" name="Group 9"/>
          <p:cNvGrpSpPr/>
          <p:nvPr/>
        </p:nvGrpSpPr>
        <p:grpSpPr bwMode="auto">
          <a:xfrm>
            <a:off x="757188" y="4798756"/>
            <a:ext cx="774700" cy="774700"/>
            <a:chOff x="0" y="0"/>
            <a:chExt cx="366" cy="366"/>
          </a:xfrm>
        </p:grpSpPr>
        <p:sp>
          <p:nvSpPr>
            <p:cNvPr id="5151" name="Oval 10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2" name="Freeform 11"/>
            <p:cNvSpPr>
              <a:spLocks noEditPoints="1"/>
            </p:cNvSpPr>
            <p:nvPr/>
          </p:nvSpPr>
          <p:spPr bwMode="auto">
            <a:xfrm>
              <a:off x="108" y="100"/>
              <a:ext cx="152" cy="164"/>
            </a:xfrm>
            <a:custGeom>
              <a:avLst/>
              <a:gdLst>
                <a:gd name="T0" fmla="*/ 112 w 73"/>
                <a:gd name="T1" fmla="*/ 164 h 79"/>
                <a:gd name="T2" fmla="*/ 108 w 73"/>
                <a:gd name="T3" fmla="*/ 85 h 79"/>
                <a:gd name="T4" fmla="*/ 102 w 73"/>
                <a:gd name="T5" fmla="*/ 75 h 79"/>
                <a:gd name="T6" fmla="*/ 121 w 73"/>
                <a:gd name="T7" fmla="*/ 69 h 79"/>
                <a:gd name="T8" fmla="*/ 115 w 73"/>
                <a:gd name="T9" fmla="*/ 75 h 79"/>
                <a:gd name="T10" fmla="*/ 137 w 73"/>
                <a:gd name="T11" fmla="*/ 93 h 79"/>
                <a:gd name="T12" fmla="*/ 152 w 73"/>
                <a:gd name="T13" fmla="*/ 93 h 79"/>
                <a:gd name="T14" fmla="*/ 152 w 73"/>
                <a:gd name="T15" fmla="*/ 125 h 79"/>
                <a:gd name="T16" fmla="*/ 79 w 73"/>
                <a:gd name="T17" fmla="*/ 125 h 79"/>
                <a:gd name="T18" fmla="*/ 146 w 73"/>
                <a:gd name="T19" fmla="*/ 125 h 79"/>
                <a:gd name="T20" fmla="*/ 115 w 73"/>
                <a:gd name="T21" fmla="*/ 131 h 79"/>
                <a:gd name="T22" fmla="*/ 108 w 73"/>
                <a:gd name="T23" fmla="*/ 135 h 79"/>
                <a:gd name="T24" fmla="*/ 104 w 73"/>
                <a:gd name="T25" fmla="*/ 125 h 79"/>
                <a:gd name="T26" fmla="*/ 108 w 73"/>
                <a:gd name="T27" fmla="*/ 102 h 79"/>
                <a:gd name="T28" fmla="*/ 115 w 73"/>
                <a:gd name="T29" fmla="*/ 118 h 79"/>
                <a:gd name="T30" fmla="*/ 115 w 73"/>
                <a:gd name="T31" fmla="*/ 131 h 79"/>
                <a:gd name="T32" fmla="*/ 67 w 73"/>
                <a:gd name="T33" fmla="*/ 102 h 79"/>
                <a:gd name="T34" fmla="*/ 23 w 73"/>
                <a:gd name="T35" fmla="*/ 112 h 79"/>
                <a:gd name="T36" fmla="*/ 23 w 73"/>
                <a:gd name="T37" fmla="*/ 102 h 79"/>
                <a:gd name="T38" fmla="*/ 23 w 73"/>
                <a:gd name="T39" fmla="*/ 95 h 79"/>
                <a:gd name="T40" fmla="*/ 23 w 73"/>
                <a:gd name="T41" fmla="*/ 85 h 79"/>
                <a:gd name="T42" fmla="*/ 69 w 73"/>
                <a:gd name="T43" fmla="*/ 95 h 79"/>
                <a:gd name="T44" fmla="*/ 19 w 73"/>
                <a:gd name="T45" fmla="*/ 58 h 79"/>
                <a:gd name="T46" fmla="*/ 90 w 73"/>
                <a:gd name="T47" fmla="*/ 52 h 79"/>
                <a:gd name="T48" fmla="*/ 90 w 73"/>
                <a:gd name="T49" fmla="*/ 62 h 79"/>
                <a:gd name="T50" fmla="*/ 23 w 73"/>
                <a:gd name="T51" fmla="*/ 79 h 79"/>
                <a:gd name="T52" fmla="*/ 23 w 73"/>
                <a:gd name="T53" fmla="*/ 69 h 79"/>
                <a:gd name="T54" fmla="*/ 92 w 73"/>
                <a:gd name="T55" fmla="*/ 69 h 79"/>
                <a:gd name="T56" fmla="*/ 90 w 73"/>
                <a:gd name="T57" fmla="*/ 79 h 79"/>
                <a:gd name="T58" fmla="*/ 104 w 73"/>
                <a:gd name="T59" fmla="*/ 44 h 79"/>
                <a:gd name="T60" fmla="*/ 87 w 73"/>
                <a:gd name="T61" fmla="*/ 27 h 79"/>
                <a:gd name="T62" fmla="*/ 77 w 73"/>
                <a:gd name="T63" fmla="*/ 39 h 79"/>
                <a:gd name="T64" fmla="*/ 25 w 73"/>
                <a:gd name="T65" fmla="*/ 29 h 79"/>
                <a:gd name="T66" fmla="*/ 25 w 73"/>
                <a:gd name="T67" fmla="*/ 27 h 79"/>
                <a:gd name="T68" fmla="*/ 8 w 73"/>
                <a:gd name="T69" fmla="*/ 139 h 79"/>
                <a:gd name="T70" fmla="*/ 71 w 73"/>
                <a:gd name="T71" fmla="*/ 154 h 79"/>
                <a:gd name="T72" fmla="*/ 19 w 73"/>
                <a:gd name="T73" fmla="*/ 164 h 79"/>
                <a:gd name="T74" fmla="*/ 0 w 73"/>
                <a:gd name="T75" fmla="*/ 35 h 79"/>
                <a:gd name="T76" fmla="*/ 29 w 73"/>
                <a:gd name="T77" fmla="*/ 21 h 79"/>
                <a:gd name="T78" fmla="*/ 37 w 73"/>
                <a:gd name="T79" fmla="*/ 17 h 79"/>
                <a:gd name="T80" fmla="*/ 75 w 73"/>
                <a:gd name="T81" fmla="*/ 17 h 79"/>
                <a:gd name="T82" fmla="*/ 85 w 73"/>
                <a:gd name="T83" fmla="*/ 21 h 79"/>
                <a:gd name="T84" fmla="*/ 115 w 73"/>
                <a:gd name="T85" fmla="*/ 35 h 79"/>
                <a:gd name="T86" fmla="*/ 104 w 73"/>
                <a:gd name="T87" fmla="*/ 66 h 79"/>
                <a:gd name="T88" fmla="*/ 56 w 73"/>
                <a:gd name="T89" fmla="*/ 8 h 79"/>
                <a:gd name="T90" fmla="*/ 56 w 73"/>
                <a:gd name="T91" fmla="*/ 27 h 79"/>
                <a:gd name="T92" fmla="*/ 56 w 73"/>
                <a:gd name="T93" fmla="*/ 8 h 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3" h="79">
                  <a:moveTo>
                    <a:pt x="73" y="60"/>
                  </a:moveTo>
                  <a:cubicBezTo>
                    <a:pt x="73" y="71"/>
                    <a:pt x="65" y="79"/>
                    <a:pt x="54" y="79"/>
                  </a:cubicBezTo>
                  <a:cubicBezTo>
                    <a:pt x="43" y="79"/>
                    <a:pt x="35" y="71"/>
                    <a:pt x="35" y="60"/>
                  </a:cubicBezTo>
                  <a:cubicBezTo>
                    <a:pt x="35" y="50"/>
                    <a:pt x="42" y="42"/>
                    <a:pt x="52" y="4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9" y="41"/>
                    <a:pt x="63" y="43"/>
                    <a:pt x="66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3" y="56"/>
                    <a:pt x="73" y="60"/>
                  </a:cubicBezTo>
                  <a:close/>
                  <a:moveTo>
                    <a:pt x="54" y="44"/>
                  </a:moveTo>
                  <a:cubicBezTo>
                    <a:pt x="45" y="44"/>
                    <a:pt x="38" y="51"/>
                    <a:pt x="38" y="60"/>
                  </a:cubicBezTo>
                  <a:cubicBezTo>
                    <a:pt x="38" y="69"/>
                    <a:pt x="45" y="76"/>
                    <a:pt x="54" y="76"/>
                  </a:cubicBezTo>
                  <a:cubicBezTo>
                    <a:pt x="63" y="76"/>
                    <a:pt x="70" y="69"/>
                    <a:pt x="70" y="60"/>
                  </a:cubicBezTo>
                  <a:cubicBezTo>
                    <a:pt x="70" y="51"/>
                    <a:pt x="63" y="44"/>
                    <a:pt x="54" y="44"/>
                  </a:cubicBezTo>
                  <a:close/>
                  <a:moveTo>
                    <a:pt x="55" y="63"/>
                  </a:move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1" y="62"/>
                    <a:pt x="50" y="61"/>
                    <a:pt x="50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6" y="58"/>
                    <a:pt x="57" y="59"/>
                    <a:pt x="57" y="60"/>
                  </a:cubicBezTo>
                  <a:cubicBezTo>
                    <a:pt x="57" y="61"/>
                    <a:pt x="56" y="62"/>
                    <a:pt x="55" y="63"/>
                  </a:cubicBezTo>
                  <a:close/>
                  <a:moveTo>
                    <a:pt x="11" y="49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31" y="51"/>
                    <a:pt x="30" y="52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9" y="53"/>
                    <a:pt x="9" y="51"/>
                  </a:cubicBezTo>
                  <a:cubicBezTo>
                    <a:pt x="9" y="50"/>
                    <a:pt x="10" y="49"/>
                    <a:pt x="11" y="49"/>
                  </a:cubicBezTo>
                  <a:close/>
                  <a:moveTo>
                    <a:pt x="33" y="46"/>
                  </a:move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2"/>
                    <a:pt x="10" y="41"/>
                    <a:pt x="11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3"/>
                    <a:pt x="35" y="44"/>
                    <a:pt x="33" y="46"/>
                  </a:cubicBezTo>
                  <a:close/>
                  <a:moveTo>
                    <a:pt x="11" y="30"/>
                  </a:moveTo>
                  <a:cubicBezTo>
                    <a:pt x="10" y="30"/>
                    <a:pt x="9" y="29"/>
                    <a:pt x="9" y="28"/>
                  </a:cubicBezTo>
                  <a:cubicBezTo>
                    <a:pt x="9" y="26"/>
                    <a:pt x="10" y="25"/>
                    <a:pt x="11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5" y="26"/>
                    <a:pt x="45" y="28"/>
                  </a:cubicBezTo>
                  <a:cubicBezTo>
                    <a:pt x="45" y="29"/>
                    <a:pt x="44" y="30"/>
                    <a:pt x="43" y="30"/>
                  </a:cubicBezTo>
                  <a:lnTo>
                    <a:pt x="11" y="30"/>
                  </a:lnTo>
                  <a:close/>
                  <a:moveTo>
                    <a:pt x="11" y="38"/>
                  </a:moveTo>
                  <a:cubicBezTo>
                    <a:pt x="10" y="38"/>
                    <a:pt x="9" y="37"/>
                    <a:pt x="9" y="36"/>
                  </a:cubicBezTo>
                  <a:cubicBezTo>
                    <a:pt x="9" y="34"/>
                    <a:pt x="10" y="33"/>
                    <a:pt x="11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8"/>
                    <a:pt x="43" y="38"/>
                    <a:pt x="43" y="38"/>
                  </a:cubicBezTo>
                  <a:lnTo>
                    <a:pt x="11" y="38"/>
                  </a:lnTo>
                  <a:close/>
                  <a:moveTo>
                    <a:pt x="50" y="21"/>
                  </a:moveTo>
                  <a:cubicBezTo>
                    <a:pt x="50" y="16"/>
                    <a:pt x="47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4"/>
                  </a:cubicBezTo>
                  <a:cubicBezTo>
                    <a:pt x="42" y="17"/>
                    <a:pt x="40" y="19"/>
                    <a:pt x="3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5" y="19"/>
                    <a:pt x="12" y="17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4" y="16"/>
                    <a:pt x="4" y="21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71"/>
                    <a:pt x="8" y="74"/>
                    <a:pt x="1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6" y="76"/>
                    <a:pt x="38" y="78"/>
                    <a:pt x="3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5" y="79"/>
                    <a:pt x="0" y="76"/>
                    <a:pt x="0" y="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5" y="10"/>
                    <a:pt x="9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6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4"/>
                    <a:pt x="23" y="0"/>
                    <a:pt x="27" y="0"/>
                  </a:cubicBezTo>
                  <a:cubicBezTo>
                    <a:pt x="32" y="0"/>
                    <a:pt x="35" y="4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40" y="9"/>
                    <a:pt x="41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0" y="10"/>
                    <a:pt x="55" y="13"/>
                    <a:pt x="55" y="17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0" y="32"/>
                    <a:pt x="50" y="32"/>
                    <a:pt x="50" y="32"/>
                  </a:cubicBezTo>
                  <a:lnTo>
                    <a:pt x="50" y="21"/>
                  </a:lnTo>
                  <a:close/>
                  <a:moveTo>
                    <a:pt x="27" y="4"/>
                  </a:moveTo>
                  <a:cubicBezTo>
                    <a:pt x="25" y="4"/>
                    <a:pt x="23" y="6"/>
                    <a:pt x="23" y="9"/>
                  </a:cubicBezTo>
                  <a:cubicBezTo>
                    <a:pt x="23" y="11"/>
                    <a:pt x="25" y="13"/>
                    <a:pt x="27" y="13"/>
                  </a:cubicBezTo>
                  <a:cubicBezTo>
                    <a:pt x="30" y="13"/>
                    <a:pt x="32" y="11"/>
                    <a:pt x="32" y="9"/>
                  </a:cubicBezTo>
                  <a:cubicBezTo>
                    <a:pt x="32" y="6"/>
                    <a:pt x="30" y="4"/>
                    <a:pt x="27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31" name="Group 13"/>
          <p:cNvGrpSpPr/>
          <p:nvPr/>
        </p:nvGrpSpPr>
        <p:grpSpPr bwMode="auto">
          <a:xfrm>
            <a:off x="7599680" y="3152572"/>
            <a:ext cx="774700" cy="774700"/>
            <a:chOff x="0" y="0"/>
            <a:chExt cx="366" cy="366"/>
          </a:xfrm>
        </p:grpSpPr>
        <p:sp>
          <p:nvSpPr>
            <p:cNvPr id="5149" name="Oval 14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50" name="Freeform 15"/>
            <p:cNvSpPr>
              <a:spLocks noEditPoints="1"/>
            </p:cNvSpPr>
            <p:nvPr/>
          </p:nvSpPr>
          <p:spPr bwMode="auto">
            <a:xfrm>
              <a:off x="102" y="102"/>
              <a:ext cx="162" cy="162"/>
            </a:xfrm>
            <a:custGeom>
              <a:avLst/>
              <a:gdLst>
                <a:gd name="T0" fmla="*/ 104 w 78"/>
                <a:gd name="T1" fmla="*/ 83 h 78"/>
                <a:gd name="T2" fmla="*/ 120 w 78"/>
                <a:gd name="T3" fmla="*/ 85 h 78"/>
                <a:gd name="T4" fmla="*/ 162 w 78"/>
                <a:gd name="T5" fmla="*/ 44 h 78"/>
                <a:gd name="T6" fmla="*/ 162 w 78"/>
                <a:gd name="T7" fmla="*/ 37 h 78"/>
                <a:gd name="T8" fmla="*/ 133 w 78"/>
                <a:gd name="T9" fmla="*/ 69 h 78"/>
                <a:gd name="T10" fmla="*/ 104 w 78"/>
                <a:gd name="T11" fmla="*/ 64 h 78"/>
                <a:gd name="T12" fmla="*/ 96 w 78"/>
                <a:gd name="T13" fmla="*/ 37 h 78"/>
                <a:gd name="T14" fmla="*/ 127 w 78"/>
                <a:gd name="T15" fmla="*/ 4 h 78"/>
                <a:gd name="T16" fmla="*/ 120 w 78"/>
                <a:gd name="T17" fmla="*/ 2 h 78"/>
                <a:gd name="T18" fmla="*/ 79 w 78"/>
                <a:gd name="T19" fmla="*/ 44 h 78"/>
                <a:gd name="T20" fmla="*/ 83 w 78"/>
                <a:gd name="T21" fmla="*/ 60 h 78"/>
                <a:gd name="T22" fmla="*/ 44 w 78"/>
                <a:gd name="T23" fmla="*/ 110 h 78"/>
                <a:gd name="T24" fmla="*/ 35 w 78"/>
                <a:gd name="T25" fmla="*/ 108 h 78"/>
                <a:gd name="T26" fmla="*/ 10 w 78"/>
                <a:gd name="T27" fmla="*/ 133 h 78"/>
                <a:gd name="T28" fmla="*/ 35 w 78"/>
                <a:gd name="T29" fmla="*/ 160 h 78"/>
                <a:gd name="T30" fmla="*/ 60 w 78"/>
                <a:gd name="T31" fmla="*/ 133 h 78"/>
                <a:gd name="T32" fmla="*/ 60 w 78"/>
                <a:gd name="T33" fmla="*/ 125 h 78"/>
                <a:gd name="T34" fmla="*/ 104 w 78"/>
                <a:gd name="T35" fmla="*/ 83 h 78"/>
                <a:gd name="T36" fmla="*/ 35 w 78"/>
                <a:gd name="T37" fmla="*/ 147 h 78"/>
                <a:gd name="T38" fmla="*/ 23 w 78"/>
                <a:gd name="T39" fmla="*/ 133 h 78"/>
                <a:gd name="T40" fmla="*/ 35 w 78"/>
                <a:gd name="T41" fmla="*/ 120 h 78"/>
                <a:gd name="T42" fmla="*/ 50 w 78"/>
                <a:gd name="T43" fmla="*/ 133 h 78"/>
                <a:gd name="T44" fmla="*/ 35 w 78"/>
                <a:gd name="T45" fmla="*/ 147 h 78"/>
                <a:gd name="T46" fmla="*/ 37 w 78"/>
                <a:gd name="T47" fmla="*/ 50 h 78"/>
                <a:gd name="T48" fmla="*/ 62 w 78"/>
                <a:gd name="T49" fmla="*/ 75 h 78"/>
                <a:gd name="T50" fmla="*/ 75 w 78"/>
                <a:gd name="T51" fmla="*/ 64 h 78"/>
                <a:gd name="T52" fmla="*/ 50 w 78"/>
                <a:gd name="T53" fmla="*/ 39 h 78"/>
                <a:gd name="T54" fmla="*/ 56 w 78"/>
                <a:gd name="T55" fmla="*/ 33 h 78"/>
                <a:gd name="T56" fmla="*/ 23 w 78"/>
                <a:gd name="T57" fmla="*/ 0 h 78"/>
                <a:gd name="T58" fmla="*/ 0 w 78"/>
                <a:gd name="T59" fmla="*/ 25 h 78"/>
                <a:gd name="T60" fmla="*/ 33 w 78"/>
                <a:gd name="T61" fmla="*/ 56 h 78"/>
                <a:gd name="T62" fmla="*/ 37 w 78"/>
                <a:gd name="T63" fmla="*/ 50 h 78"/>
                <a:gd name="T64" fmla="*/ 114 w 78"/>
                <a:gd name="T65" fmla="*/ 87 h 78"/>
                <a:gd name="T66" fmla="*/ 79 w 78"/>
                <a:gd name="T67" fmla="*/ 118 h 78"/>
                <a:gd name="T68" fmla="*/ 116 w 78"/>
                <a:gd name="T69" fmla="*/ 156 h 78"/>
                <a:gd name="T70" fmla="*/ 139 w 78"/>
                <a:gd name="T71" fmla="*/ 156 h 78"/>
                <a:gd name="T72" fmla="*/ 150 w 78"/>
                <a:gd name="T73" fmla="*/ 145 h 78"/>
                <a:gd name="T74" fmla="*/ 150 w 78"/>
                <a:gd name="T75" fmla="*/ 123 h 78"/>
                <a:gd name="T76" fmla="*/ 114 w 78"/>
                <a:gd name="T77" fmla="*/ 87 h 78"/>
                <a:gd name="T78" fmla="*/ 129 w 78"/>
                <a:gd name="T79" fmla="*/ 147 h 78"/>
                <a:gd name="T80" fmla="*/ 125 w 78"/>
                <a:gd name="T81" fmla="*/ 147 h 78"/>
                <a:gd name="T82" fmla="*/ 93 w 78"/>
                <a:gd name="T83" fmla="*/ 118 h 78"/>
                <a:gd name="T84" fmla="*/ 93 w 78"/>
                <a:gd name="T85" fmla="*/ 112 h 78"/>
                <a:gd name="T86" fmla="*/ 100 w 78"/>
                <a:gd name="T87" fmla="*/ 112 h 78"/>
                <a:gd name="T88" fmla="*/ 129 w 78"/>
                <a:gd name="T89" fmla="*/ 143 h 78"/>
                <a:gd name="T90" fmla="*/ 129 w 78"/>
                <a:gd name="T91" fmla="*/ 147 h 78"/>
                <a:gd name="T92" fmla="*/ 143 w 78"/>
                <a:gd name="T93" fmla="*/ 135 h 78"/>
                <a:gd name="T94" fmla="*/ 137 w 78"/>
                <a:gd name="T95" fmla="*/ 135 h 78"/>
                <a:gd name="T96" fmla="*/ 108 w 78"/>
                <a:gd name="T97" fmla="*/ 106 h 78"/>
                <a:gd name="T98" fmla="*/ 108 w 78"/>
                <a:gd name="T99" fmla="*/ 100 h 78"/>
                <a:gd name="T100" fmla="*/ 112 w 78"/>
                <a:gd name="T101" fmla="*/ 100 h 78"/>
                <a:gd name="T102" fmla="*/ 143 w 78"/>
                <a:gd name="T103" fmla="*/ 129 h 78"/>
                <a:gd name="T104" fmla="*/ 143 w 78"/>
                <a:gd name="T105" fmla="*/ 135 h 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" h="78">
                  <a:moveTo>
                    <a:pt x="50" y="40"/>
                  </a:moveTo>
                  <a:cubicBezTo>
                    <a:pt x="53" y="41"/>
                    <a:pt x="55" y="41"/>
                    <a:pt x="58" y="41"/>
                  </a:cubicBezTo>
                  <a:cubicBezTo>
                    <a:pt x="69" y="41"/>
                    <a:pt x="78" y="32"/>
                    <a:pt x="78" y="21"/>
                  </a:cubicBezTo>
                  <a:cubicBezTo>
                    <a:pt x="78" y="20"/>
                    <a:pt x="78" y="19"/>
                    <a:pt x="78" y="18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47" y="1"/>
                    <a:pt x="38" y="10"/>
                    <a:pt x="38" y="21"/>
                  </a:cubicBezTo>
                  <a:cubicBezTo>
                    <a:pt x="38" y="24"/>
                    <a:pt x="39" y="27"/>
                    <a:pt x="40" y="29"/>
                  </a:cubicBezTo>
                  <a:cubicBezTo>
                    <a:pt x="34" y="40"/>
                    <a:pt x="24" y="49"/>
                    <a:pt x="21" y="53"/>
                  </a:cubicBezTo>
                  <a:cubicBezTo>
                    <a:pt x="20" y="52"/>
                    <a:pt x="18" y="52"/>
                    <a:pt x="17" y="52"/>
                  </a:cubicBezTo>
                  <a:cubicBezTo>
                    <a:pt x="10" y="52"/>
                    <a:pt x="5" y="58"/>
                    <a:pt x="5" y="64"/>
                  </a:cubicBezTo>
                  <a:cubicBezTo>
                    <a:pt x="5" y="71"/>
                    <a:pt x="10" y="77"/>
                    <a:pt x="17" y="77"/>
                  </a:cubicBezTo>
                  <a:cubicBezTo>
                    <a:pt x="24" y="77"/>
                    <a:pt x="29" y="71"/>
                    <a:pt x="29" y="64"/>
                  </a:cubicBezTo>
                  <a:cubicBezTo>
                    <a:pt x="29" y="63"/>
                    <a:pt x="29" y="61"/>
                    <a:pt x="29" y="60"/>
                  </a:cubicBezTo>
                  <a:cubicBezTo>
                    <a:pt x="31" y="56"/>
                    <a:pt x="39" y="47"/>
                    <a:pt x="50" y="40"/>
                  </a:cubicBezTo>
                  <a:close/>
                  <a:moveTo>
                    <a:pt x="17" y="71"/>
                  </a:moveTo>
                  <a:cubicBezTo>
                    <a:pt x="14" y="71"/>
                    <a:pt x="11" y="68"/>
                    <a:pt x="11" y="64"/>
                  </a:cubicBezTo>
                  <a:cubicBezTo>
                    <a:pt x="11" y="61"/>
                    <a:pt x="14" y="58"/>
                    <a:pt x="17" y="58"/>
                  </a:cubicBezTo>
                  <a:cubicBezTo>
                    <a:pt x="21" y="58"/>
                    <a:pt x="24" y="61"/>
                    <a:pt x="24" y="64"/>
                  </a:cubicBezTo>
                  <a:cubicBezTo>
                    <a:pt x="24" y="68"/>
                    <a:pt x="21" y="71"/>
                    <a:pt x="17" y="71"/>
                  </a:cubicBezTo>
                  <a:close/>
                  <a:moveTo>
                    <a:pt x="18" y="24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6" y="27"/>
                    <a:pt x="16" y="27"/>
                    <a:pt x="16" y="27"/>
                  </a:cubicBezTo>
                  <a:lnTo>
                    <a:pt x="18" y="24"/>
                  </a:lnTo>
                  <a:close/>
                  <a:moveTo>
                    <a:pt x="55" y="42"/>
                  </a:moveTo>
                  <a:cubicBezTo>
                    <a:pt x="55" y="42"/>
                    <a:pt x="45" y="45"/>
                    <a:pt x="38" y="57"/>
                  </a:cubicBezTo>
                  <a:cubicBezTo>
                    <a:pt x="38" y="56"/>
                    <a:pt x="56" y="75"/>
                    <a:pt x="56" y="75"/>
                  </a:cubicBezTo>
                  <a:cubicBezTo>
                    <a:pt x="59" y="78"/>
                    <a:pt x="64" y="78"/>
                    <a:pt x="67" y="7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5" y="67"/>
                    <a:pt x="75" y="62"/>
                    <a:pt x="72" y="59"/>
                  </a:cubicBezTo>
                  <a:lnTo>
                    <a:pt x="55" y="42"/>
                  </a:lnTo>
                  <a:close/>
                  <a:moveTo>
                    <a:pt x="62" y="71"/>
                  </a:moveTo>
                  <a:cubicBezTo>
                    <a:pt x="62" y="72"/>
                    <a:pt x="60" y="72"/>
                    <a:pt x="60" y="7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6"/>
                    <a:pt x="44" y="55"/>
                    <a:pt x="45" y="54"/>
                  </a:cubicBezTo>
                  <a:cubicBezTo>
                    <a:pt x="46" y="54"/>
                    <a:pt x="47" y="54"/>
                    <a:pt x="48" y="54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3" y="69"/>
                    <a:pt x="63" y="71"/>
                    <a:pt x="62" y="71"/>
                  </a:cubicBezTo>
                  <a:close/>
                  <a:moveTo>
                    <a:pt x="69" y="65"/>
                  </a:moveTo>
                  <a:cubicBezTo>
                    <a:pt x="68" y="66"/>
                    <a:pt x="67" y="66"/>
                    <a:pt x="66" y="65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1" y="50"/>
                    <a:pt x="51" y="49"/>
                    <a:pt x="52" y="48"/>
                  </a:cubicBezTo>
                  <a:cubicBezTo>
                    <a:pt x="52" y="47"/>
                    <a:pt x="54" y="47"/>
                    <a:pt x="54" y="48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69" y="64"/>
                    <a:pt x="69" y="6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34" name="Group 18"/>
          <p:cNvGrpSpPr/>
          <p:nvPr/>
        </p:nvGrpSpPr>
        <p:grpSpPr bwMode="auto">
          <a:xfrm>
            <a:off x="7604115" y="4698285"/>
            <a:ext cx="770467" cy="774700"/>
            <a:chOff x="0" y="0"/>
            <a:chExt cx="364" cy="366"/>
          </a:xfrm>
        </p:grpSpPr>
        <p:sp>
          <p:nvSpPr>
            <p:cNvPr id="5147" name="Oval 19"/>
            <p:cNvSpPr>
              <a:spLocks noChangeArrowheads="1"/>
            </p:cNvSpPr>
            <p:nvPr/>
          </p:nvSpPr>
          <p:spPr bwMode="auto">
            <a:xfrm>
              <a:off x="0" y="0"/>
              <a:ext cx="364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530"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48" name="Freeform 20"/>
            <p:cNvSpPr>
              <a:spLocks noEditPoints="1"/>
            </p:cNvSpPr>
            <p:nvPr/>
          </p:nvSpPr>
          <p:spPr bwMode="auto">
            <a:xfrm>
              <a:off x="108" y="106"/>
              <a:ext cx="148" cy="154"/>
            </a:xfrm>
            <a:custGeom>
              <a:avLst/>
              <a:gdLst>
                <a:gd name="T0" fmla="*/ 135 w 71"/>
                <a:gd name="T1" fmla="*/ 12 h 74"/>
                <a:gd name="T2" fmla="*/ 135 w 71"/>
                <a:gd name="T3" fmla="*/ 10 h 74"/>
                <a:gd name="T4" fmla="*/ 106 w 71"/>
                <a:gd name="T5" fmla="*/ 0 h 74"/>
                <a:gd name="T6" fmla="*/ 79 w 71"/>
                <a:gd name="T7" fmla="*/ 10 h 74"/>
                <a:gd name="T8" fmla="*/ 67 w 71"/>
                <a:gd name="T9" fmla="*/ 23 h 74"/>
                <a:gd name="T10" fmla="*/ 67 w 71"/>
                <a:gd name="T11" fmla="*/ 40 h 74"/>
                <a:gd name="T12" fmla="*/ 85 w 71"/>
                <a:gd name="T13" fmla="*/ 40 h 74"/>
                <a:gd name="T14" fmla="*/ 96 w 71"/>
                <a:gd name="T15" fmla="*/ 27 h 74"/>
                <a:gd name="T16" fmla="*/ 106 w 71"/>
                <a:gd name="T17" fmla="*/ 23 h 74"/>
                <a:gd name="T18" fmla="*/ 117 w 71"/>
                <a:gd name="T19" fmla="*/ 27 h 74"/>
                <a:gd name="T20" fmla="*/ 119 w 71"/>
                <a:gd name="T21" fmla="*/ 29 h 74"/>
                <a:gd name="T22" fmla="*/ 123 w 71"/>
                <a:gd name="T23" fmla="*/ 40 h 74"/>
                <a:gd name="T24" fmla="*/ 119 w 71"/>
                <a:gd name="T25" fmla="*/ 50 h 74"/>
                <a:gd name="T26" fmla="*/ 92 w 71"/>
                <a:gd name="T27" fmla="*/ 79 h 74"/>
                <a:gd name="T28" fmla="*/ 79 w 71"/>
                <a:gd name="T29" fmla="*/ 83 h 74"/>
                <a:gd name="T30" fmla="*/ 69 w 71"/>
                <a:gd name="T31" fmla="*/ 79 h 74"/>
                <a:gd name="T32" fmla="*/ 69 w 71"/>
                <a:gd name="T33" fmla="*/ 77 h 74"/>
                <a:gd name="T34" fmla="*/ 52 w 71"/>
                <a:gd name="T35" fmla="*/ 94 h 74"/>
                <a:gd name="T36" fmla="*/ 52 w 71"/>
                <a:gd name="T37" fmla="*/ 96 h 74"/>
                <a:gd name="T38" fmla="*/ 79 w 71"/>
                <a:gd name="T39" fmla="*/ 106 h 74"/>
                <a:gd name="T40" fmla="*/ 79 w 71"/>
                <a:gd name="T41" fmla="*/ 106 h 74"/>
                <a:gd name="T42" fmla="*/ 108 w 71"/>
                <a:gd name="T43" fmla="*/ 96 h 74"/>
                <a:gd name="T44" fmla="*/ 135 w 71"/>
                <a:gd name="T45" fmla="*/ 67 h 74"/>
                <a:gd name="T46" fmla="*/ 148 w 71"/>
                <a:gd name="T47" fmla="*/ 40 h 74"/>
                <a:gd name="T48" fmla="*/ 135 w 71"/>
                <a:gd name="T49" fmla="*/ 12 h 74"/>
                <a:gd name="T50" fmla="*/ 65 w 71"/>
                <a:gd name="T51" fmla="*/ 114 h 74"/>
                <a:gd name="T52" fmla="*/ 52 w 71"/>
                <a:gd name="T53" fmla="*/ 127 h 74"/>
                <a:gd name="T54" fmla="*/ 42 w 71"/>
                <a:gd name="T55" fmla="*/ 131 h 74"/>
                <a:gd name="T56" fmla="*/ 31 w 71"/>
                <a:gd name="T57" fmla="*/ 127 h 74"/>
                <a:gd name="T58" fmla="*/ 29 w 71"/>
                <a:gd name="T59" fmla="*/ 125 h 74"/>
                <a:gd name="T60" fmla="*/ 25 w 71"/>
                <a:gd name="T61" fmla="*/ 114 h 74"/>
                <a:gd name="T62" fmla="*/ 29 w 71"/>
                <a:gd name="T63" fmla="*/ 104 h 74"/>
                <a:gd name="T64" fmla="*/ 56 w 71"/>
                <a:gd name="T65" fmla="*/ 75 h 74"/>
                <a:gd name="T66" fmla="*/ 69 w 71"/>
                <a:gd name="T67" fmla="*/ 71 h 74"/>
                <a:gd name="T68" fmla="*/ 79 w 71"/>
                <a:gd name="T69" fmla="*/ 75 h 74"/>
                <a:gd name="T70" fmla="*/ 79 w 71"/>
                <a:gd name="T71" fmla="*/ 77 h 74"/>
                <a:gd name="T72" fmla="*/ 79 w 71"/>
                <a:gd name="T73" fmla="*/ 77 h 74"/>
                <a:gd name="T74" fmla="*/ 96 w 71"/>
                <a:gd name="T75" fmla="*/ 60 h 74"/>
                <a:gd name="T76" fmla="*/ 96 w 71"/>
                <a:gd name="T77" fmla="*/ 58 h 74"/>
                <a:gd name="T78" fmla="*/ 94 w 71"/>
                <a:gd name="T79" fmla="*/ 56 h 74"/>
                <a:gd name="T80" fmla="*/ 90 w 71"/>
                <a:gd name="T81" fmla="*/ 54 h 74"/>
                <a:gd name="T82" fmla="*/ 69 w 71"/>
                <a:gd name="T83" fmla="*/ 48 h 74"/>
                <a:gd name="T84" fmla="*/ 40 w 71"/>
                <a:gd name="T85" fmla="*/ 58 h 74"/>
                <a:gd name="T86" fmla="*/ 13 w 71"/>
                <a:gd name="T87" fmla="*/ 87 h 74"/>
                <a:gd name="T88" fmla="*/ 0 w 71"/>
                <a:gd name="T89" fmla="*/ 114 h 74"/>
                <a:gd name="T90" fmla="*/ 13 w 71"/>
                <a:gd name="T91" fmla="*/ 142 h 74"/>
                <a:gd name="T92" fmla="*/ 13 w 71"/>
                <a:gd name="T93" fmla="*/ 144 h 74"/>
                <a:gd name="T94" fmla="*/ 42 w 71"/>
                <a:gd name="T95" fmla="*/ 154 h 74"/>
                <a:gd name="T96" fmla="*/ 42 w 71"/>
                <a:gd name="T97" fmla="*/ 154 h 74"/>
                <a:gd name="T98" fmla="*/ 69 w 71"/>
                <a:gd name="T99" fmla="*/ 144 h 74"/>
                <a:gd name="T100" fmla="*/ 81 w 71"/>
                <a:gd name="T101" fmla="*/ 131 h 74"/>
                <a:gd name="T102" fmla="*/ 81 w 71"/>
                <a:gd name="T103" fmla="*/ 114 h 74"/>
                <a:gd name="T104" fmla="*/ 65 w 71"/>
                <a:gd name="T105" fmla="*/ 114 h 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1" h="74">
                  <a:moveTo>
                    <a:pt x="65" y="6"/>
                  </a:moveTo>
                  <a:cubicBezTo>
                    <a:pt x="65" y="5"/>
                    <a:pt x="65" y="5"/>
                    <a:pt x="65" y="5"/>
                  </a:cubicBezTo>
                  <a:cubicBezTo>
                    <a:pt x="61" y="1"/>
                    <a:pt x="56" y="0"/>
                    <a:pt x="51" y="0"/>
                  </a:cubicBezTo>
                  <a:cubicBezTo>
                    <a:pt x="47" y="0"/>
                    <a:pt x="42" y="1"/>
                    <a:pt x="38" y="5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0" y="13"/>
                    <a:pt x="30" y="17"/>
                    <a:pt x="32" y="19"/>
                  </a:cubicBezTo>
                  <a:cubicBezTo>
                    <a:pt x="35" y="21"/>
                    <a:pt x="38" y="21"/>
                    <a:pt x="41" y="19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12"/>
                    <a:pt x="50" y="11"/>
                    <a:pt x="51" y="11"/>
                  </a:cubicBezTo>
                  <a:cubicBezTo>
                    <a:pt x="53" y="11"/>
                    <a:pt x="55" y="12"/>
                    <a:pt x="56" y="1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8" y="15"/>
                    <a:pt x="59" y="17"/>
                    <a:pt x="59" y="19"/>
                  </a:cubicBezTo>
                  <a:cubicBezTo>
                    <a:pt x="59" y="21"/>
                    <a:pt x="58" y="23"/>
                    <a:pt x="57" y="24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2" y="39"/>
                    <a:pt x="40" y="40"/>
                    <a:pt x="38" y="40"/>
                  </a:cubicBezTo>
                  <a:cubicBezTo>
                    <a:pt x="37" y="40"/>
                    <a:pt x="35" y="39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9" y="50"/>
                    <a:pt x="34" y="51"/>
                    <a:pt x="38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3" y="51"/>
                    <a:pt x="48" y="50"/>
                    <a:pt x="52" y="46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9" y="29"/>
                    <a:pt x="71" y="24"/>
                    <a:pt x="71" y="19"/>
                  </a:cubicBezTo>
                  <a:cubicBezTo>
                    <a:pt x="71" y="14"/>
                    <a:pt x="69" y="9"/>
                    <a:pt x="65" y="6"/>
                  </a:cubicBezTo>
                  <a:close/>
                  <a:moveTo>
                    <a:pt x="31" y="55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3" y="62"/>
                    <a:pt x="21" y="63"/>
                    <a:pt x="20" y="63"/>
                  </a:cubicBezTo>
                  <a:cubicBezTo>
                    <a:pt x="18" y="63"/>
                    <a:pt x="16" y="62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59"/>
                    <a:pt x="12" y="57"/>
                    <a:pt x="12" y="55"/>
                  </a:cubicBezTo>
                  <a:cubicBezTo>
                    <a:pt x="12" y="53"/>
                    <a:pt x="13" y="51"/>
                    <a:pt x="14" y="5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5"/>
                    <a:pt x="31" y="34"/>
                    <a:pt x="33" y="34"/>
                  </a:cubicBezTo>
                  <a:cubicBezTo>
                    <a:pt x="34" y="34"/>
                    <a:pt x="36" y="35"/>
                    <a:pt x="38" y="3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6"/>
                    <a:pt x="43" y="26"/>
                  </a:cubicBezTo>
                  <a:cubicBezTo>
                    <a:pt x="40" y="24"/>
                    <a:pt x="36" y="23"/>
                    <a:pt x="33" y="23"/>
                  </a:cubicBezTo>
                  <a:cubicBezTo>
                    <a:pt x="28" y="23"/>
                    <a:pt x="23" y="24"/>
                    <a:pt x="19" y="28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2" y="45"/>
                    <a:pt x="0" y="50"/>
                    <a:pt x="0" y="55"/>
                  </a:cubicBezTo>
                  <a:cubicBezTo>
                    <a:pt x="0" y="60"/>
                    <a:pt x="2" y="65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10" y="73"/>
                    <a:pt x="15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4" y="74"/>
                    <a:pt x="29" y="73"/>
                    <a:pt x="33" y="6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1"/>
                    <a:pt x="41" y="57"/>
                    <a:pt x="39" y="55"/>
                  </a:cubicBezTo>
                  <a:cubicBezTo>
                    <a:pt x="37" y="53"/>
                    <a:pt x="33" y="53"/>
                    <a:pt x="31" y="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/>
          <a:srcRect r="63113" b="35195"/>
          <a:stretch>
            <a:fillRect/>
          </a:stretch>
        </p:blipFill>
        <p:spPr>
          <a:xfrm>
            <a:off x="0" y="0"/>
            <a:ext cx="12192635" cy="78232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9040" y="3175"/>
            <a:ext cx="2093595" cy="782320"/>
          </a:xfrm>
          <a:prstGeom prst="rect">
            <a:avLst/>
          </a:prstGeom>
        </p:spPr>
      </p:pic>
      <p:pic>
        <p:nvPicPr>
          <p:cNvPr id="14337" name="图片 1" descr="智慧餐饮logo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810" y="1143318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208009"/>
            <a:ext cx="6400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目录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45" y="-25393"/>
            <a:ext cx="1217977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89384" y="1084748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 smtClean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72658" y="1934036"/>
          <a:ext cx="10558908" cy="3326692"/>
        </p:xfrm>
        <a:graphic>
          <a:graphicData uri="http://schemas.openxmlformats.org/drawingml/2006/table">
            <a:tbl>
              <a:tblPr/>
              <a:tblGrid>
                <a:gridCol w="1650491"/>
                <a:gridCol w="1373292"/>
                <a:gridCol w="1438889"/>
                <a:gridCol w="1584895"/>
                <a:gridCol w="1582778"/>
                <a:gridCol w="1441005"/>
                <a:gridCol w="1487558"/>
              </a:tblGrid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CS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架构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好哇智慧餐饮架构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低投入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自建服务器、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数据库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拉光纤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运维团队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点菜宝硬件投入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快部署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小时部署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打开即可用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易维护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需要专业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IT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人员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charset="0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charset="0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易连接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单机版，没有连接属性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连接第三方、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微信、订单渠道及移动支付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更安全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本地数据安全风险大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charset="0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数据时时备份云端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6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0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137640" y="688239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7" name="AutoShape 196"/>
          <p:cNvSpPr>
            <a:spLocks noChangeArrowheads="1"/>
          </p:cNvSpPr>
          <p:nvPr/>
        </p:nvSpPr>
        <p:spPr bwMode="auto">
          <a:xfrm>
            <a:off x="8228941" y="2566725"/>
            <a:ext cx="3091497" cy="3328489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78" name="Group 15"/>
          <p:cNvGrpSpPr/>
          <p:nvPr/>
        </p:nvGrpSpPr>
        <p:grpSpPr bwMode="auto">
          <a:xfrm>
            <a:off x="8015225" y="1606055"/>
            <a:ext cx="3455450" cy="1013570"/>
            <a:chOff x="0" y="0"/>
            <a:chExt cx="1451" cy="494"/>
          </a:xfrm>
        </p:grpSpPr>
        <p:grpSp>
          <p:nvGrpSpPr>
            <p:cNvPr id="2869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70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0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70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系统升级</a:t>
              </a:r>
              <a:endParaRPr lang="zh-CN" altLang="en-US" sz="2665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70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79" name="AutoShape 196"/>
          <p:cNvSpPr>
            <a:spLocks noChangeArrowheads="1"/>
          </p:cNvSpPr>
          <p:nvPr/>
        </p:nvSpPr>
        <p:spPr bwMode="auto">
          <a:xfrm>
            <a:off x="911767" y="2566725"/>
            <a:ext cx="3360230" cy="335811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0" name="Group 24"/>
          <p:cNvGrpSpPr/>
          <p:nvPr/>
        </p:nvGrpSpPr>
        <p:grpSpPr bwMode="auto">
          <a:xfrm>
            <a:off x="816547" y="1606055"/>
            <a:ext cx="3455450" cy="1013570"/>
            <a:chOff x="0" y="0"/>
            <a:chExt cx="1451" cy="494"/>
          </a:xfrm>
        </p:grpSpPr>
        <p:grpSp>
          <p:nvGrpSpPr>
            <p:cNvPr id="28694" name="Group 25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7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8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5" name="Text Box 229"/>
            <p:cNvSpPr txBox="1">
              <a:spLocks noChangeArrowheads="1"/>
            </p:cNvSpPr>
            <p:nvPr/>
          </p:nvSpPr>
          <p:spPr bwMode="auto">
            <a:xfrm>
              <a:off x="439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92D050"/>
                  </a:solidFill>
                  <a:latin typeface="微软雅黑" panose="020B0503020204020204" charset="-122"/>
                  <a:ea typeface="微软雅黑" panose="020B0503020204020204" charset="-122"/>
                </a:rPr>
                <a:t>重装系统</a:t>
              </a:r>
              <a:endParaRPr lang="zh-CN" altLang="en-US" sz="2665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6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1" name="矩形 196"/>
          <p:cNvSpPr>
            <a:spLocks noChangeArrowheads="1"/>
          </p:cNvSpPr>
          <p:nvPr/>
        </p:nvSpPr>
        <p:spPr bwMode="auto">
          <a:xfrm>
            <a:off x="1030264" y="2704265"/>
            <a:ext cx="2151551" cy="279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、备份数据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2" name="AutoShape 196"/>
          <p:cNvSpPr>
            <a:spLocks noChangeArrowheads="1"/>
          </p:cNvSpPr>
          <p:nvPr/>
        </p:nvSpPr>
        <p:spPr bwMode="auto">
          <a:xfrm>
            <a:off x="4614790" y="2545565"/>
            <a:ext cx="3091497" cy="337927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3" name="Group 15"/>
          <p:cNvGrpSpPr/>
          <p:nvPr/>
        </p:nvGrpSpPr>
        <p:grpSpPr bwMode="auto">
          <a:xfrm>
            <a:off x="4401074" y="1584894"/>
            <a:ext cx="3455450" cy="1013570"/>
            <a:chOff x="0" y="0"/>
            <a:chExt cx="1451" cy="494"/>
          </a:xfrm>
        </p:grpSpPr>
        <p:grpSp>
          <p:nvGrpSpPr>
            <p:cNvPr id="2868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硬盘损坏</a:t>
              </a:r>
              <a:endPara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4" name="矩形 196"/>
          <p:cNvSpPr>
            <a:spLocks noChangeArrowheads="1"/>
          </p:cNvSpPr>
          <p:nvPr/>
        </p:nvSpPr>
        <p:spPr bwMode="auto">
          <a:xfrm>
            <a:off x="4682503" y="2704265"/>
            <a:ext cx="2151551" cy="2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、数据丢失无法备份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5" name="矩形 196"/>
          <p:cNvSpPr>
            <a:spLocks noChangeArrowheads="1"/>
          </p:cNvSpPr>
          <p:nvPr/>
        </p:nvSpPr>
        <p:spPr bwMode="auto">
          <a:xfrm>
            <a:off x="8303003" y="2704266"/>
            <a:ext cx="2561920" cy="156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、一年升级一次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、升级需要专业人员到店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、升级成本巨大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6" name="矩形 196"/>
          <p:cNvSpPr>
            <a:spLocks noChangeArrowheads="1"/>
          </p:cNvSpPr>
          <p:nvPr/>
        </p:nvSpPr>
        <p:spPr bwMode="auto">
          <a:xfrm>
            <a:off x="1030264" y="4401308"/>
            <a:ext cx="2476960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、打开即可用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分钟恢复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7" name="矩形 196"/>
          <p:cNvSpPr>
            <a:spLocks noChangeArrowheads="1"/>
          </p:cNvSpPr>
          <p:nvPr/>
        </p:nvSpPr>
        <p:spPr bwMode="auto">
          <a:xfrm>
            <a:off x="4701548" y="4401308"/>
            <a:ext cx="2476960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、数据早已备份在云端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用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分钟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8" name="矩形 196"/>
          <p:cNvSpPr>
            <a:spLocks noChangeArrowheads="1"/>
          </p:cNvSpPr>
          <p:nvPr/>
        </p:nvSpPr>
        <p:spPr bwMode="auto">
          <a:xfrm>
            <a:off x="8400340" y="4401308"/>
            <a:ext cx="2151551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、云端升级一周一次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、升级无感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成本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1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0035" y="2827019"/>
            <a:ext cx="5648960" cy="282384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7412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64935" y="962660"/>
            <a:ext cx="4979035" cy="550989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r="63113" b="35195"/>
          <a:stretch>
            <a:fillRect/>
          </a:stretch>
        </p:blipFill>
        <p:spPr>
          <a:xfrm>
            <a:off x="-635" y="3175"/>
            <a:ext cx="12192635" cy="781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业务流程</a:t>
            </a:r>
            <a:endParaRPr lang="zh-CN" altLang="zh-CN" noProof="1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0" y="3175"/>
            <a:ext cx="12207240" cy="781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3" y="989887"/>
            <a:ext cx="9644845" cy="57135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13645" y="3175"/>
            <a:ext cx="2093595" cy="7816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8009"/>
            <a:ext cx="868680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noProof="1">
                <a:solidFill>
                  <a:schemeClr val="bg1"/>
                </a:solidFill>
              </a:rPr>
              <a:t>流程图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文本框 1"/>
          <p:cNvSpPr txBox="1"/>
          <p:nvPr>
            <p:custDataLst>
              <p:tags r:id="rId1"/>
            </p:custDataLst>
          </p:nvPr>
        </p:nvSpPr>
        <p:spPr>
          <a:xfrm>
            <a:off x="808038" y="258763"/>
            <a:ext cx="7916862" cy="566737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baseline="0" dirty="0">
                <a:latin typeface="Arial" panose="020B0604020202020204" pitchFamily="34" charset="0"/>
                <a:ea typeface="黑体" panose="02010609060101010101" pitchFamily="49" charset="-122"/>
              </a:rPr>
              <a:t>软硬件配置：1.基础套餐：5999元   套餐内容见下表</a:t>
            </a:r>
            <a:endParaRPr lang="zh-CN" altLang="en-US" sz="24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773113" y="825500"/>
          <a:ext cx="10644188" cy="6021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8000"/>
                <a:gridCol w="1226185"/>
                <a:gridCol w="959485"/>
                <a:gridCol w="1040765"/>
                <a:gridCol w="1016635"/>
                <a:gridCol w="707390"/>
                <a:gridCol w="3916045"/>
              </a:tblGrid>
              <a:tr h="18288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图片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0">
                <a:tc rowSpan="1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前台收银设备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6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好哇智能收银机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备注：若餐厅面积大，建议前台两台收银机，缓解高峰期结账和开台压力。硬件配置：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版本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J1900 4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CPU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4G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128G SSD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硬盘、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80MM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高速打印机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高速二维码识别（微信支付、支付支付需要）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+RFID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（识别实体会员卡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双屏（高清屏）显示。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91440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钱箱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备注：五格三档收银箱，可连接前台小票打印机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1686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63690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93091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厨房打印机（佳博）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备注：热敏厨房小票打印机，带切刀（自动切纸），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250MM/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秒高速打印很好解决出单时间，提升工作效率！每个做菜档口一个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95377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服务员设备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支持安卓和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ios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系统下载好小二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至手机即可供服务员点餐、收银智能操作；并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换桌，退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赠菜，支持微信、支付宝及现金支付。操作简单，快速上手！ 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19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二维码桌贴桌牌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好小二直接绑定，操作简单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83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好哇智慧餐饮管理系统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包含一年服务费和云服务器空间带宽费用，一年后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390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435">
                <a:tc gridSpan="7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注：以上报价均是含税价可开正规增值税发票。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717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3825875" y="1030288"/>
            <a:ext cx="949325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8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24288" y="2128838"/>
            <a:ext cx="950912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9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824288" y="3124200"/>
            <a:ext cx="882650" cy="79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0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849688" y="4059238"/>
            <a:ext cx="925512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1" name="图片 13"/>
          <p:cNvPicPr/>
          <p:nvPr/>
        </p:nvPicPr>
        <p:blipFill>
          <a:blip r:embed="rId6"/>
          <a:stretch>
            <a:fillRect/>
          </a:stretch>
        </p:blipFill>
        <p:spPr>
          <a:xfrm>
            <a:off x="3833813" y="4979988"/>
            <a:ext cx="925512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2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3833813" y="5614988"/>
            <a:ext cx="908050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3" name="图片 1" descr="智慧餐饮logo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900" y="-5873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文本框 1"/>
          <p:cNvSpPr txBox="1"/>
          <p:nvPr>
            <p:custDataLst>
              <p:tags r:id="rId1"/>
            </p:custDataLst>
          </p:nvPr>
        </p:nvSpPr>
        <p:spPr>
          <a:xfrm>
            <a:off x="876300" y="258763"/>
            <a:ext cx="8358188" cy="566737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baseline="0" dirty="0">
                <a:latin typeface="Arial" panose="020B0604020202020204" pitchFamily="34" charset="0"/>
                <a:ea typeface="黑体" panose="02010609060101010101" pitchFamily="49" charset="-122"/>
              </a:rPr>
              <a:t>2.豪华套餐：16888元</a:t>
            </a:r>
            <a:endParaRPr lang="zh-CN" altLang="en-US" sz="24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0" name="表格 -1"/>
          <p:cNvGraphicFramePr/>
          <p:nvPr/>
        </p:nvGraphicFramePr>
        <p:xfrm>
          <a:off x="538163" y="825500"/>
          <a:ext cx="11052175" cy="2624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410"/>
                <a:gridCol w="2573020"/>
                <a:gridCol w="1155065"/>
                <a:gridCol w="695325"/>
                <a:gridCol w="1298575"/>
                <a:gridCol w="4589780"/>
              </a:tblGrid>
              <a:tr h="16891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774065">
                <a:tc rowSpan="6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台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收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银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好哇智能收银机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备注：若餐厅面积大，建议前台两台收银机，缓解高峰期结账和开台压力。硬件配置：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版本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J1900 4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CPU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4G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128G SSD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硬盘、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80MM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高速打印机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高速二维码识别（微信支付、支付支付需要）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+RFID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（识别实体会员卡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双屏（高清屏）显示。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4635">
                <a:tc vMerge="1"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钱箱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290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备注：五格三档收银箱，可连接前台小票打印机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35">
                <a:tc vMerge="1"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扫码枪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能读取所有标准一维和主流二维码制，同时也能读取荧幕（如手机）里的条形码；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70">
                <a:tc vMerge="1"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pos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支持好小二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；支持刷银行卡、信用卡；微信支付宝扫码支付；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35">
                <a:tc vMerge="1"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密码键盘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USB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接口，支持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卡识别与数字键盘输入。主要用于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会员卡识别与密码输入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635">
                <a:tc vMerge="1"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来电宝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老会员来电会员信息和消费信息提醒等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/>
        </p:nvGraphicFramePr>
        <p:xfrm>
          <a:off x="549275" y="3449638"/>
          <a:ext cx="11053763" cy="179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185"/>
                <a:gridCol w="2576830"/>
                <a:gridCol w="1169670"/>
                <a:gridCol w="672465"/>
                <a:gridCol w="1310640"/>
                <a:gridCol w="4606290"/>
              </a:tblGrid>
              <a:tr h="278130">
                <a:tc rowSpan="5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后厨设备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触摸屏一体机（划菜机）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3300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主要用于厨房划菜使用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厨房打印机（佳博）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1600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备注：热敏厨房小票打印机，带切刀（自动切纸），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250MM/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秒高速打印很好解决出单时间，提升工作效率！每个做菜档口一个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6416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251460"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服务员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	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点菜宝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1840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与基站同步使用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185">
                <a:tc vMerge="1"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基站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750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与点菜宝同步使用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61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好哇智慧餐饮管理系统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总计：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18627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 gridSpan="6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注：以上报价均是含税价可开正规增值税发票。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564" name="文本框 99"/>
          <p:cNvSpPr txBox="1"/>
          <p:nvPr/>
        </p:nvSpPr>
        <p:spPr>
          <a:xfrm>
            <a:off x="414330" y="5341930"/>
            <a:ext cx="2024070" cy="1189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 fontAlgn="base"/>
            <a:r>
              <a:rPr lang="en-US" altLang="zh-CN" sz="3600" u="none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endParaRPr lang="en-US" altLang="zh-CN" sz="3600" u="none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 fontAlgn="base"/>
            <a:r>
              <a:rPr lang="zh-CN" altLang="en-US" sz="3600" u="none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选配：</a:t>
            </a:r>
            <a:endParaRPr lang="zh-CN" altLang="en-US" sz="3600" u="none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28" name="表格 27"/>
          <p:cNvGraphicFramePr/>
          <p:nvPr/>
        </p:nvGraphicFramePr>
        <p:xfrm>
          <a:off x="2606675" y="5799138"/>
          <a:ext cx="7256463" cy="731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0940"/>
                <a:gridCol w="1358900"/>
                <a:gridCol w="962660"/>
                <a:gridCol w="1483995"/>
                <a:gridCol w="2280285"/>
              </a:tblGrid>
              <a:tr h="73152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排号机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6500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6500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可在此机上进行预点菜，打印小票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,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购买硬件送软件；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795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-539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0" y="3175"/>
            <a:ext cx="12192000" cy="7816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44220" y="1032510"/>
            <a:ext cx="4711700" cy="5083810"/>
          </a:xfrm>
          <a:prstGeom prst="rect">
            <a:avLst/>
          </a:prstGeom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12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北京丰台区草桥地铁站 B 出口不到 100 米的位置，坐落着一家名为鱼恋虾的 " 特别火锅店 "。尽管刚刚开业一年时间，300 多平的店铺内却总是 " 人满为患 "，不仅在附近名声大噪，连北京其他区的吃货也常慕名而来。吸引他们的原因，不仅是因为鱼和虾巧妙搭配的火锅吃法，更是因为店铺内独具匠心的浪漫情趣。与传统火锅店铺吵闹喧嚣的印象不同，在这家以 " 恋 " 为主题的火锅店内，温馨、浪漫、感动是吃货们给予的标签，许多人在网络发帖称其为 " 北京最有情调的火锅店 "，甚至成为不少情侣求爱、求婚的圣地。</a:t>
            </a: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2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回忆起开业当天的热闹情景，王樱菲至今仍然觉得 " 像是做了一场梦 "。然而，好梦并未能长久。鱼恋虾草桥店开业三个月之后，原本热闹红火的店铺逐渐降温，客流逐渐减少，营业额下滑了近 30%。这对于原本忙得不亦乐乎的王樱菲夫妻，无疑是冰火两重天。</a:t>
            </a: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2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那段时间，王樱菲和老公每每思忖到深夜：到底是什么地方出了问题 ? 可无论他们对于菜品和服务如何严格把控，无论做出多大力度的促销优惠活动，店铺内的生意却始终难有起色。</a:t>
            </a: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1546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火锅店的文化定位及装修特色</a:t>
            </a:r>
            <a:endParaRPr lang="zh-CN" altLang="en-US" noProof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-250" t="-1703" r="1030" b="9877"/>
          <a:stretch>
            <a:fillRect/>
          </a:stretch>
        </p:blipFill>
        <p:spPr>
          <a:xfrm>
            <a:off x="6425565" y="844550"/>
            <a:ext cx="4281170" cy="5271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cover dir="l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0" y="3175"/>
            <a:ext cx="12192000" cy="7816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44220" y="1032510"/>
            <a:ext cx="4711700" cy="5083810"/>
          </a:xfrm>
          <a:prstGeom prst="rect">
            <a:avLst/>
          </a:prstGeom>
        </p:spPr>
        <p:txBody>
          <a:bodyPr vert="horz" lIns="108000" tIns="45720" rIns="108000" bIns="45720" rtlCol="0">
            <a:normAutofit lnSpcReduction="20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12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经过实地调查、详细的数据分析，菜品味道、服务好评率都很高，排除了业绩下滑是由于菜品口味下降、管理水平低下导致。问题的关键在于：店铺消费的顾客都是附近上班族或者小区居民，店铺影响半径不超过两公里，开业时的火爆是由于附近消费者新鲜好奇，一旦新鲜期过去，人流自然下降。</a:t>
            </a: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2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竞争激烈的京城餐饮市场，每天新开一百家店的同时，也有一百家店倒闭，再好的产品都可能会被同行复制模仿，再美味的食物都可能有被顾客吃腻的一天，永不过时并且不能被模仿的只有文化，鱼恋虾品牌升级刻不容缓。</a:t>
            </a: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2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基于此，鱼恋虾就餐区域划分出二个区：爱情一个区、亲情、友情为一个区，分别由海边木屋、鲜花绿植、红酒柜、船模型，鱼网，虾篓、漂流瓶、贝壳等浪漫元素构成，形成鱼恋虾独特的以 " 恋 " 为主题的设计风格，以此来增强消费者对于鱼恋虾品牌的认知与认可。</a:t>
            </a: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2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不仅如此，爱情区作为重点营销区域，不但通过鲜花、灯光、浪漫饰品打造出温馨氛围，只要在爱情区就餐的情侣都有机会获赠玫瑰花和精美红酒，同时为情侣颁发鱼恋虾特制的 " 爱情证书 " 来鼓励消费者朋友圈分享转发。也正是因此，短短半年时间，一个个浪漫的鱼恋虾爱情故事广为流传，鱼恋虾也成为北京朋友圈中的 " 求婚圣地 "，不仅消费半径得到极大提升，甚至连北京周边的年轻人也常慕名而来。</a:t>
            </a:r>
            <a:endParaRPr lang="zh-CN" altLang="en-US" sz="12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1546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火锅店的文化定位及装修特色</a:t>
            </a:r>
            <a:endParaRPr lang="zh-CN" altLang="en-US" noProof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1032510"/>
            <a:ext cx="4138930" cy="24352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250" y="3833495"/>
            <a:ext cx="4215765" cy="25165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cover dir="l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文本框 1"/>
          <p:cNvSpPr txBox="1"/>
          <p:nvPr>
            <p:custDataLst>
              <p:tags r:id="rId1"/>
            </p:custDataLst>
          </p:nvPr>
        </p:nvSpPr>
        <p:spPr>
          <a:xfrm>
            <a:off x="847725" y="258763"/>
            <a:ext cx="8358188" cy="566738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p>
            <a:pPr lvl="0" indent="0" algn="just" fontAlgn="base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strike="noStrike" baseline="0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推荐网络环境：</a:t>
            </a:r>
            <a:endParaRPr lang="zh-CN" altLang="en-US" sz="2400" strike="noStrike" baseline="0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698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5375" y="825500"/>
            <a:ext cx="1444625" cy="49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文本框 100"/>
          <p:cNvSpPr txBox="1"/>
          <p:nvPr/>
        </p:nvSpPr>
        <p:spPr>
          <a:xfrm>
            <a:off x="1095375" y="1420813"/>
            <a:ext cx="892810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29210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随着当前移动网络的飞速发展，平板电脑、智能手机、笔记本等设备得以大范围普及应用。餐厅作为大众的消费场所，无线网络成为餐厅服务内容不可或缺的一部分。</a:t>
            </a:r>
            <a:endParaRPr lang="zh-CN" altLang="en-US" u="none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700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5375" y="2060575"/>
            <a:ext cx="1443038" cy="49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1095375" y="2554288"/>
            <a:ext cx="8928100" cy="24463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292100" algn="l" fontAlgn="auto"/>
            <a:endParaRPr lang="en-US" altLang="zh-CN" sz="1050" b="0" u="none" strike="noStrike" noProof="1">
              <a:solidFill>
                <a:srgbClr val="000000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餐厅无线覆盖的需求分析如下：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1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、餐厅内需满足各区域无线全覆盖，无盲区；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2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、需满足无线终端移动过程中自动切换接入点，网络不断线，即无线漫游；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3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、餐厅内顾客分布不均，需满足自动负载均衡，保证无线网络使用效果；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4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、餐厅作为大众的消费场所，网络设备应该具备良好的拓展性，支持满足后续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WEB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认证，短信认证，微信认证等多样化营销要求；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5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外形应美观大方，需支持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PoE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供电，满足消防及布线需求；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6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支持统一管理、配置，并实时监控各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工作状态，运维简便；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702" name="文本框 4"/>
          <p:cNvSpPr txBox="1"/>
          <p:nvPr/>
        </p:nvSpPr>
        <p:spPr>
          <a:xfrm>
            <a:off x="1222375" y="5254625"/>
            <a:ext cx="8459788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详见超链接</a:t>
            </a:r>
            <a:r>
              <a:rPr lang="en-US" altLang="zh-CN" u="sng">
                <a:solidFill>
                  <a:srgbClr val="800080"/>
                </a:solidFill>
                <a:latin typeface="宋体" panose="02010600030101010101" pitchFamily="2" charset="-122"/>
                <a:ea typeface="宋体" panose="02010600030101010101" pitchFamily="2" charset="-122"/>
                <a:hlinkClick r:id="rId4"/>
              </a:rPr>
              <a:t>http://service.tp-link.com.cn/detail_article_2294.html?from=timeline&amp;isappinstalled=0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703" name="图片 1" descr="智慧餐饮logo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350" y="5080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ransition>
    <p:cover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93394" y="810894"/>
            <a:ext cx="7028181" cy="5076825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 fontScale="75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效果分析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1、企业背景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公司名称：野山椒火锅城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门店情况：1000平米，服务员20，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人均消费：70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使用时间：2015年8月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2、销售情况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会员发展情况：截止到今日，共发展了1000会员，会员充值额增长了30%；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排队情况：排队入场率从60%提高到了90%；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销售情况：日服务桌数从100提高到了150桌，人均消费70元，月销售额从50万元提高到了80万元；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服务员人员：大堂服务员减少5人，排队服务员减少2人，共计7人，按每个服务员3000元/月，共计节约成本21000元/月，共计每年节约252000元。</a:t>
            </a:r>
            <a:endParaRPr lang="zh-CN" altLang="en-US" sz="20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纸张成本……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图片 26" descr="样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760" y="672465"/>
            <a:ext cx="4524375" cy="3630930"/>
          </a:xfrm>
          <a:prstGeom prst="rect">
            <a:avLst/>
          </a:prstGeom>
          <a:noFill/>
          <a:ln w="9525">
            <a:noFill/>
          </a:ln>
          <a:effectLst>
            <a:reflection stA="42000" endPos="65000" dist="50800" dir="5400000" sy="-100000" algn="bl" rotWithShape="0"/>
            <a:softEdge rad="127000"/>
          </a:effectLst>
        </p:spPr>
      </p:pic>
      <p:pic>
        <p:nvPicPr>
          <p:cNvPr id="30723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0" y="0"/>
            <a:ext cx="12192635" cy="782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0739" y="1289010"/>
            <a:ext cx="1133266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/>
              <a:t>好哇</a:t>
            </a:r>
            <a:r>
              <a:rPr lang="zh-CN" altLang="en-US" sz="1355" dirty="0"/>
              <a:t>智慧餐饮是餐厅的线上线下整体解决方案的SAAS服务商，好哇完美整合收银·营销·外卖·排号·微信·会员等餐厅经营所需的所有功能，帮助餐厅留客拉新、提高员工劳动效率、提高会员营销投入与产出比、节约食材与人员成本等，更可以在餐厅运营、选址、金融服务等方面提供服务！所属公司成都依诺信息技术有限公司是国家高新技术企业、拥有多项发明专利、具备"互联网+餐饮基因"， 致力于打造更美好的餐饮生态园，让老板赚钱省心，让员工工作舒心，让顾客吃得放心！</a:t>
            </a:r>
            <a:endParaRPr lang="zh-CN" altLang="en-US" sz="1355" dirty="0"/>
          </a:p>
          <a:p>
            <a:endParaRPr lang="zh-CN" altLang="en-US" sz="1355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2343"/>
            <a:ext cx="12192000" cy="4095657"/>
          </a:xfrm>
          <a:prstGeom prst="rect">
            <a:avLst/>
          </a:prstGeom>
        </p:spPr>
      </p:pic>
      <p:pic>
        <p:nvPicPr>
          <p:cNvPr id="5" name="图片 4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" y="5421630"/>
            <a:ext cx="3075305" cy="967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9040" y="3175"/>
            <a:ext cx="2093595" cy="7823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24688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好哇智慧餐饮公司介绍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210" y="998219"/>
            <a:ext cx="10139029" cy="55270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746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7463"/>
            <a:ext cx="3122613" cy="9826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comb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860" y="885825"/>
            <a:ext cx="8590280" cy="508571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39394" y="205085"/>
            <a:ext cx="11510645" cy="648970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 fontScale="60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十一、售后服务承诺书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一、客户经理服务承诺：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1、服务时间内9：30-21：30及时响应客户需求，无论是销售需求还是产品需求，必须在20分钟内响应客户，认真了解客户需求和真诚与客户进行交流，尽快帮助客户整理合作方案。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2、与客户真诚交流，不夸大产品功能和服务内容，如实阐述产品优势，帮助客户了解和使用好哇智慧餐饮产品，并定期回访。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二、VIP客服服务内容：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1、公司VIP客户服务热线和QQ：4000883538，服务时间：9：30—21：30。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2、VIP独享线上流量带宽和云服务空间，服务期间无限制使用。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3、VIP专人服务内容包括：VIP独享专人1对1服务，专人客服解决产品服务的问题，更有每月多次电话沟通。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4、基础服务、远程硬件调试、软件功能培训、其它高级服务、投诉建议等（详见表格一）；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5、针对基础服务，在您提交开通帐号的当天受理。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6、 针对远程硬件调试，在您硬件满足好哇智慧餐饮系统支持及您门店网络、电源等正常的情况下，1个工作日内调通。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三、服务监管渠道：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1、公司实行举报监督机制，公司对工作人员在办理业务中违反服务承诺的行为，一经发现核实，违反规定将按公司制度严肃处理。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2、投诉的格式：提供对应服务客服的工号、联系电话、聊天截图、电话录音，直接提供至邮箱fk@haowa.com，如是我们问题，确认投诉成立，赠送一月服务时间。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 我们将真诚地邀请您监督我们，您可以将您的意见和建议通过以下途径告知我们：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致电公司客服热线：400-088-3538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发送电子邮件至：fk@haowa.com</a:t>
            </a:r>
            <a:endParaRPr lang="zh-CN" altLang="en-US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2771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775" y="31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>
    <p:cover dir="l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24"/>
          <p:cNvSpPr/>
          <p:nvPr/>
        </p:nvSpPr>
        <p:spPr>
          <a:xfrm>
            <a:off x="3117878" y="2359295"/>
            <a:ext cx="6016082" cy="33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 Placeholder 3"/>
          <p:cNvSpPr txBox="1"/>
          <p:nvPr/>
        </p:nvSpPr>
        <p:spPr>
          <a:xfrm>
            <a:off x="1831033" y="3947220"/>
            <a:ext cx="1379948" cy="2432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zh-CN" altLang="en-US" sz="1325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第一个客户</a:t>
            </a:r>
            <a:endParaRPr lang="zh-CN" altLang="en-US" sz="1325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1248528" y="4223236"/>
            <a:ext cx="1962304" cy="243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20%</a:t>
            </a:r>
            <a:r>
              <a:rPr lang="en-US" altLang="zh-CN" sz="76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76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Shape 1626"/>
          <p:cNvSpPr/>
          <p:nvPr/>
        </p:nvSpPr>
        <p:spPr>
          <a:xfrm flipV="1">
            <a:off x="3565985" y="4054399"/>
            <a:ext cx="1" cy="120434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Shape 1627"/>
          <p:cNvSpPr/>
          <p:nvPr/>
        </p:nvSpPr>
        <p:spPr>
          <a:xfrm flipV="1">
            <a:off x="4719360" y="2739174"/>
            <a:ext cx="1" cy="171036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Shape 1628"/>
          <p:cNvSpPr/>
          <p:nvPr/>
        </p:nvSpPr>
        <p:spPr>
          <a:xfrm flipV="1">
            <a:off x="5831354" y="2156396"/>
            <a:ext cx="1" cy="177970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Shape 1629"/>
          <p:cNvSpPr/>
          <p:nvPr/>
        </p:nvSpPr>
        <p:spPr>
          <a:xfrm flipV="1">
            <a:off x="7389375" y="3452924"/>
            <a:ext cx="1" cy="118176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lstStyle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Shape 1630"/>
          <p:cNvSpPr/>
          <p:nvPr/>
        </p:nvSpPr>
        <p:spPr>
          <a:xfrm>
            <a:off x="5647488" y="1851183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Shape 1636"/>
          <p:cNvSpPr/>
          <p:nvPr/>
        </p:nvSpPr>
        <p:spPr>
          <a:xfrm>
            <a:off x="4532912" y="2538766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Shape 1648"/>
          <p:cNvSpPr/>
          <p:nvPr/>
        </p:nvSpPr>
        <p:spPr>
          <a:xfrm>
            <a:off x="7205492" y="4534334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653"/>
          <p:cNvSpPr/>
          <p:nvPr/>
        </p:nvSpPr>
        <p:spPr>
          <a:xfrm>
            <a:off x="3515816" y="5215716"/>
            <a:ext cx="100333" cy="100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654"/>
          <p:cNvSpPr/>
          <p:nvPr/>
        </p:nvSpPr>
        <p:spPr>
          <a:xfrm>
            <a:off x="4641309" y="4373622"/>
            <a:ext cx="156096" cy="15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655"/>
          <p:cNvSpPr/>
          <p:nvPr/>
        </p:nvSpPr>
        <p:spPr>
          <a:xfrm>
            <a:off x="5731028" y="3838918"/>
            <a:ext cx="200650" cy="20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656"/>
          <p:cNvSpPr/>
          <p:nvPr/>
        </p:nvSpPr>
        <p:spPr>
          <a:xfrm>
            <a:off x="7262604" y="3331319"/>
            <a:ext cx="248128" cy="24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 Placeholder 3"/>
          <p:cNvSpPr txBox="1"/>
          <p:nvPr/>
        </p:nvSpPr>
        <p:spPr>
          <a:xfrm>
            <a:off x="2855883" y="2646281"/>
            <a:ext cx="1488874" cy="24320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325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第二个客户</a:t>
            </a:r>
            <a:endParaRPr lang="zh-CN" altLang="en-US" sz="1325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 Placeholder 4"/>
          <p:cNvSpPr txBox="1"/>
          <p:nvPr/>
        </p:nvSpPr>
        <p:spPr>
          <a:xfrm>
            <a:off x="2388444" y="2905519"/>
            <a:ext cx="1956351" cy="24320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30%</a:t>
            </a:r>
            <a:endParaRPr lang="en-US" altLang="zh-CN" sz="1325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 Placeholder 3"/>
          <p:cNvSpPr txBox="1"/>
          <p:nvPr/>
        </p:nvSpPr>
        <p:spPr>
          <a:xfrm>
            <a:off x="6198434" y="1913299"/>
            <a:ext cx="1275483" cy="24320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25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第三个客户</a:t>
            </a:r>
            <a:endParaRPr lang="zh-CN" altLang="en-US" sz="1325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 Placeholder 4"/>
          <p:cNvSpPr txBox="1"/>
          <p:nvPr/>
        </p:nvSpPr>
        <p:spPr>
          <a:xfrm>
            <a:off x="6198161" y="2169645"/>
            <a:ext cx="1622871" cy="4864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40%</a:t>
            </a:r>
            <a:r>
              <a:rPr lang="en-US" altLang="zh-CN" sz="76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76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7726087" y="4582963"/>
            <a:ext cx="1274683" cy="24320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25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第四个客户</a:t>
            </a:r>
            <a:endParaRPr lang="zh-CN" altLang="en-US" sz="1325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Placeholder 4"/>
          <p:cNvSpPr txBox="1"/>
          <p:nvPr/>
        </p:nvSpPr>
        <p:spPr>
          <a:xfrm>
            <a:off x="7725624" y="4825881"/>
            <a:ext cx="1956351" cy="24320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服务费分润比例为</a:t>
            </a:r>
            <a:r>
              <a:rPr lang="en-US" altLang="zh-CN" sz="1325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45%</a:t>
            </a:r>
            <a:endParaRPr lang="en-US" altLang="zh-CN" sz="1325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 Placeholder 4"/>
          <p:cNvSpPr txBox="1"/>
          <p:nvPr/>
        </p:nvSpPr>
        <p:spPr>
          <a:xfrm>
            <a:off x="2894271" y="3934607"/>
            <a:ext cx="223283" cy="2683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01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4604181" y="2588125"/>
            <a:ext cx="223283" cy="2683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02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 Placeholder 4"/>
          <p:cNvSpPr txBox="1"/>
          <p:nvPr/>
        </p:nvSpPr>
        <p:spPr>
          <a:xfrm flipH="1">
            <a:off x="4219575" y="1381760"/>
            <a:ext cx="384810" cy="683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03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 Placeholder 4"/>
          <p:cNvSpPr txBox="1"/>
          <p:nvPr/>
        </p:nvSpPr>
        <p:spPr>
          <a:xfrm flipH="1">
            <a:off x="7080993" y="4570532"/>
            <a:ext cx="611105" cy="2685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32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04</a:t>
            </a:r>
            <a:endParaRPr lang="id-ID" sz="132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 Placeholder 3"/>
          <p:cNvSpPr txBox="1"/>
          <p:nvPr/>
        </p:nvSpPr>
        <p:spPr>
          <a:xfrm>
            <a:off x="9378767" y="2886993"/>
            <a:ext cx="885718" cy="35492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sz="170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推荐有奖</a:t>
            </a:r>
            <a:endParaRPr lang="zh-CN" sz="170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05323" y="310279"/>
            <a:ext cx="348901" cy="34890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58534" y="310279"/>
            <a:ext cx="191381" cy="1913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1656"/>
          <p:cNvSpPr/>
          <p:nvPr/>
        </p:nvSpPr>
        <p:spPr>
          <a:xfrm>
            <a:off x="8372829" y="3083264"/>
            <a:ext cx="248128" cy="24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Shape 1628"/>
          <p:cNvSpPr/>
          <p:nvPr/>
        </p:nvSpPr>
        <p:spPr>
          <a:xfrm flipV="1">
            <a:off x="8497338" y="1258703"/>
            <a:ext cx="1" cy="177970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5" tIns="22055" rIns="22055" bIns="22055" anchor="ctr"/>
          <a:p>
            <a:pPr lvl="0"/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Shape 1648"/>
          <p:cNvSpPr/>
          <p:nvPr/>
        </p:nvSpPr>
        <p:spPr>
          <a:xfrm>
            <a:off x="8327828" y="1014642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p>
            <a:pPr lvl="0">
              <a:lnSpc>
                <a:spcPct val="120000"/>
              </a:lnSpc>
            </a:pPr>
            <a:r>
              <a:rPr lang="en-US" sz="15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05</a:t>
            </a:r>
            <a:endParaRPr lang="en-US" sz="151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 Placeholder 4"/>
          <p:cNvSpPr txBox="1"/>
          <p:nvPr/>
        </p:nvSpPr>
        <p:spPr>
          <a:xfrm>
            <a:off x="8850900" y="1446439"/>
            <a:ext cx="1956351" cy="4864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都可以按照</a:t>
            </a:r>
            <a:r>
              <a:rPr lang="en-US" altLang="zh-CN" sz="1325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50%</a:t>
            </a:r>
            <a:r>
              <a:rPr lang="en-US" altLang="zh-CN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的分润进行分润</a:t>
            </a:r>
            <a:endParaRPr lang="en-US" altLang="zh-CN" sz="1325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Text Placeholder 4"/>
          <p:cNvSpPr txBox="1"/>
          <p:nvPr/>
        </p:nvSpPr>
        <p:spPr>
          <a:xfrm>
            <a:off x="9000405" y="1138710"/>
            <a:ext cx="1956139" cy="243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325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第五个及五个以上客户</a:t>
            </a:r>
            <a:endParaRPr lang="zh-CN" altLang="en-US" sz="1325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5" name="Picture 3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5154" y="-84704"/>
            <a:ext cx="3209055" cy="10084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08" y="2489764"/>
            <a:ext cx="1082529" cy="963319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248410" y="226060"/>
            <a:ext cx="19704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人脉总动员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378950" y="3747135"/>
            <a:ext cx="117983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推荐有奖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647690" y="1882775"/>
            <a:ext cx="381000" cy="3048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>
                <a:solidFill>
                  <a:schemeClr val="bg1"/>
                </a:solidFill>
              </a:rPr>
              <a:t>03</a:t>
            </a:r>
            <a:endParaRPr lang="en-US" altLang="zh-CN" sz="1400">
              <a:solidFill>
                <a:schemeClr val="bg1"/>
              </a:solidFill>
            </a:endParaRPr>
          </a:p>
        </p:txBody>
      </p:sp>
      <p:sp>
        <p:nvSpPr>
          <p:cNvPr id="38" name="Shape 1648"/>
          <p:cNvSpPr/>
          <p:nvPr/>
        </p:nvSpPr>
        <p:spPr>
          <a:xfrm>
            <a:off x="3416447" y="3672639"/>
            <a:ext cx="367084" cy="367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6542" tIns="16542" rIns="16542" bIns="16542" numCol="1" anchor="ctr">
            <a:noAutofit/>
          </a:bodyPr>
          <a:p>
            <a:pPr lvl="0">
              <a:lnSpc>
                <a:spcPct val="120000"/>
              </a:lnSpc>
            </a:pPr>
            <a:endParaRPr sz="151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10160" y="-5080"/>
          <a:ext cx="12188190" cy="68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" name="" r:id="rId3" imgW="6085840" imgH="3423285" progId="Office12.dps.Slide.8">
                  <p:embed/>
                </p:oleObj>
              </mc:Choice>
              <mc:Fallback>
                <p:oleObj name="" r:id="rId3" imgW="6085840" imgH="3423285" progId="Office12.dps.Slide.8">
                  <p:embed/>
                  <p:pic>
                    <p:nvPicPr>
                      <p:cNvPr id="0" name="图片 3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0" y="-5080"/>
                        <a:ext cx="12188190" cy="686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" y="4035425"/>
            <a:ext cx="1495425" cy="1533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5510" y="292100"/>
            <a:ext cx="10972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合作案例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45" y="2237105"/>
            <a:ext cx="1524000" cy="1514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945" y="2268220"/>
            <a:ext cx="1543050" cy="1543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5" y="2268220"/>
            <a:ext cx="1475105" cy="1451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545" y="657860"/>
            <a:ext cx="1587500" cy="1610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045" y="657860"/>
            <a:ext cx="1531620" cy="1524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50" y="657860"/>
            <a:ext cx="1409700" cy="1506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745" y="3868420"/>
            <a:ext cx="1676400" cy="1700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1145" y="4047490"/>
            <a:ext cx="1727835" cy="14154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2350" y="657860"/>
            <a:ext cx="2734945" cy="14954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7295" y="672465"/>
            <a:ext cx="2856230" cy="14947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9650" y="2153285"/>
            <a:ext cx="2747645" cy="1882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7295" y="2153285"/>
            <a:ext cx="2856230" cy="18821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02350" y="4035425"/>
            <a:ext cx="2734310" cy="19075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6660" y="4035425"/>
            <a:ext cx="285686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21047" y="895350"/>
            <a:ext cx="9362446" cy="171196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十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三、合作流程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咨询报价》签订合同》付款》交货并验货》安装培训》售后服务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84036"/>
            <a:ext cx="6839585" cy="45485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82585" y="3084830"/>
            <a:ext cx="4133850" cy="197993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您的客户经理：袁博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联系电话：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15009680286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邮箱：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rzx210@126.com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4820" name="图片 1" descr="智慧餐饮log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>
    <p:comb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Rectangle 4"/>
          <p:cNvSpPr/>
          <p:nvPr/>
        </p:nvSpPr>
        <p:spPr>
          <a:xfrm>
            <a:off x="80963" y="177800"/>
            <a:ext cx="5961063" cy="29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 defTabSz="1440180" fontAlgn="base"/>
            <a:endParaRPr lang="zh-CN" altLang="en-US" sz="1355" strike="noStrike" noProof="1" dirty="0">
              <a:latin typeface="Arial" panose="020B0604020202020204" charset="-4"/>
              <a:ea typeface="宋体" panose="02010600030101010101" pitchFamily="2" charset="-122"/>
            </a:endParaRPr>
          </a:p>
        </p:txBody>
      </p:sp>
      <p:pic>
        <p:nvPicPr>
          <p:cNvPr id="358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788" y="620713"/>
            <a:ext cx="11528425" cy="471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TextBox 3"/>
          <p:cNvSpPr/>
          <p:nvPr/>
        </p:nvSpPr>
        <p:spPr>
          <a:xfrm rot="780000">
            <a:off x="2432050" y="3275013"/>
            <a:ext cx="6843713" cy="1479550"/>
          </a:xfrm>
          <a:prstGeom prst="rect">
            <a:avLst/>
          </a:prstGeom>
          <a:noFill/>
          <a:ln w="9525">
            <a:noFill/>
          </a:ln>
        </p:spPr>
        <p:txBody>
          <a:bodyPr wrap="square" lIns="154428" tIns="77213" rIns="154428" bIns="77213" anchor="t">
            <a:spAutoFit/>
          </a:bodyPr>
          <a:p>
            <a:pPr lvl="0" indent="0"/>
            <a:r>
              <a:rPr lang="en-US" altLang="zh-CN" sz="8000" b="1" dirty="0">
                <a:solidFill>
                  <a:srgbClr val="CC0000"/>
                </a:solidFill>
                <a:latin typeface="Arial Black" panose="020B0A04020102020204" pitchFamily="34" charset="0"/>
                <a:ea typeface="宋体" panose="02010600030101010101" pitchFamily="2" charset="-122"/>
                <a:sym typeface="Arial Black" panose="020B0A04020102020204" pitchFamily="34" charset="0"/>
              </a:rPr>
              <a:t>Thank</a:t>
            </a:r>
            <a:r>
              <a:rPr lang="zh-CN" altLang="en-US" sz="8000" b="1" dirty="0">
                <a:solidFill>
                  <a:srgbClr val="CC0000"/>
                </a:solidFill>
                <a:latin typeface="Arial Black" panose="020B0A04020102020204" pitchFamily="34" charset="0"/>
                <a:ea typeface="宋体" panose="02010600030101010101" pitchFamily="2" charset="-122"/>
                <a:sym typeface="Arial Black" panose="020B0A04020102020204" pitchFamily="34" charset="0"/>
              </a:rPr>
              <a:t>  </a:t>
            </a:r>
            <a:r>
              <a:rPr lang="en-US" altLang="zh-CN" sz="8000" b="1" dirty="0">
                <a:solidFill>
                  <a:srgbClr val="CC0000"/>
                </a:solidFill>
                <a:latin typeface="Arial Black" panose="020B0A04020102020204" pitchFamily="34" charset="0"/>
                <a:ea typeface="宋体" panose="02010600030101010101" pitchFamily="2" charset="-122"/>
                <a:sym typeface="Arial Black" panose="020B0A04020102020204" pitchFamily="34" charset="0"/>
              </a:rPr>
              <a:t>You</a:t>
            </a:r>
            <a:r>
              <a:rPr lang="zh-CN" altLang="en-US" sz="8000" b="1" dirty="0">
                <a:solidFill>
                  <a:srgbClr val="CC0000"/>
                </a:solidFill>
                <a:latin typeface="Arial Black" panose="020B0A04020102020204" pitchFamily="34" charset="0"/>
                <a:ea typeface="宋体" panose="02010600030101010101" pitchFamily="2" charset="-122"/>
                <a:sym typeface="Arial Black" panose="020B0A04020102020204" pitchFamily="34" charset="0"/>
              </a:rPr>
              <a:t>！</a:t>
            </a:r>
            <a:endParaRPr lang="en-US" altLang="x-none" sz="8000" b="1" dirty="0">
              <a:solidFill>
                <a:srgbClr val="CC0000"/>
              </a:solidFill>
              <a:latin typeface="Arial Black" panose="020B0A04020102020204" pitchFamily="34" charset="0"/>
              <a:ea typeface="宋体" panose="02010600030101010101" pitchFamily="2" charset="-122"/>
              <a:sym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" y="274955"/>
            <a:ext cx="2704465" cy="904875"/>
          </a:xfrm>
          <a:prstGeom prst="rect">
            <a:avLst/>
          </a:prstGeom>
        </p:spPr>
      </p:pic>
      <p:pic>
        <p:nvPicPr>
          <p:cNvPr id="1536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" y="780415"/>
            <a:ext cx="12161520" cy="2383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2288"/>
            <a:ext cx="3282950" cy="3668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088" y="3063875"/>
            <a:ext cx="3270250" cy="366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3062288"/>
            <a:ext cx="2927350" cy="3608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800" y="3063875"/>
            <a:ext cx="2994025" cy="359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0" y="0"/>
            <a:ext cx="12192635" cy="7823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24688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好哇智慧餐饮公司介绍</a:t>
            </a:r>
            <a:endParaRPr lang="zh-CN" altLang="en-US" noProof="1">
              <a:solidFill>
                <a:schemeClr val="bg1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9040" y="3175"/>
            <a:ext cx="2093595" cy="7823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2320"/>
            <a:ext cx="12192000" cy="5791200"/>
          </a:xfrm>
          <a:prstGeom prst="rect">
            <a:avLst/>
          </a:prstGeom>
        </p:spPr>
      </p:pic>
      <p:pic>
        <p:nvPicPr>
          <p:cNvPr id="3" name="图片 2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090" y="941705"/>
            <a:ext cx="2945130" cy="772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0" y="0"/>
            <a:ext cx="12192635" cy="78232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040" y="3175"/>
            <a:ext cx="2093595" cy="7823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24688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好哇智慧餐饮公司介绍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MH_Other_1"/>
          <p:cNvSpPr/>
          <p:nvPr>
            <p:custDataLst>
              <p:tags r:id="rId1"/>
            </p:custDataLst>
          </p:nvPr>
        </p:nvSpPr>
        <p:spPr>
          <a:xfrm>
            <a:off x="1581150" y="2562225"/>
            <a:ext cx="4359275" cy="2733675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4" name="MH_Picture_1"/>
          <p:cNvSpPr/>
          <p:nvPr>
            <p:custDataLst>
              <p:tags r:id="rId2"/>
            </p:custDataLst>
          </p:nvPr>
        </p:nvSpPr>
        <p:spPr>
          <a:xfrm>
            <a:off x="1155698" y="2248535"/>
            <a:ext cx="4965700" cy="336105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85" b="-278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16388" name="文本框 4"/>
          <p:cNvSpPr txBox="1"/>
          <p:nvPr>
            <p:custDataLst>
              <p:tags r:id="rId4"/>
            </p:custDataLst>
          </p:nvPr>
        </p:nvSpPr>
        <p:spPr>
          <a:xfrm>
            <a:off x="6121400" y="2381250"/>
            <a:ext cx="5022850" cy="29146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342900" lvl="0" indent="-34290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</a:rPr>
              <a:t>消费者方面：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</a:rPr>
              <a:t>菜品味道如何、价格是否在接受范围之内、卫生环境状况、消费体验、等待时间等方面。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r="63113" b="35195"/>
          <a:stretch>
            <a:fillRect/>
          </a:stretch>
        </p:blipFill>
        <p:spPr>
          <a:xfrm>
            <a:off x="0" y="3175"/>
            <a:ext cx="12192635" cy="7816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1546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火锅店日常经营中关心的问题</a:t>
            </a:r>
            <a:endParaRPr lang="zh-CN" altLang="en-US" noProof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0" y="3175"/>
            <a:ext cx="12192000" cy="78168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71538" y="1952625"/>
            <a:ext cx="10185400" cy="1416050"/>
          </a:xfrm>
          <a:prstGeom prst="rect">
            <a:avLst/>
          </a:prstGeom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fontAlgn="auto"/>
            <a:r>
              <a:rPr lang="zh-CN" altLang="en-US" sz="16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管理者方面：</a:t>
            </a:r>
            <a:endParaRPr lang="zh-CN" altLang="en-US" sz="16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6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有效的原料成本控制、提升翻台率增加营业额、人力成本的控制、便捷的办公管理、有效的营销体系、吸引消费者</a:t>
            </a:r>
            <a:r>
              <a:rPr lang="zh-CN" altLang="en-US" sz="1600" b="1" strike="noStrike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</a:t>
            </a:r>
            <a:r>
              <a:rPr lang="zh-CN" altLang="en-US" sz="1600" b="1" strike="noStrike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反馈体系。</a:t>
            </a:r>
            <a:endParaRPr lang="zh-CN" altLang="en-US" sz="1600" b="1" strike="noStrike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50" y="3251200"/>
            <a:ext cx="9745986" cy="298069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3154680" cy="36576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noProof="1">
                <a:solidFill>
                  <a:schemeClr val="bg1"/>
                </a:solidFill>
              </a:rPr>
              <a:t>火锅店日常经营中关心的问题</a:t>
            </a:r>
            <a:endParaRPr lang="zh-CN" altLang="en-US" noProof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39788" y="854075"/>
            <a:ext cx="5443537" cy="10096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 indent="0">
              <a:lnSpc>
                <a:spcPct val="9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</a:rPr>
              <a:t>针对火锅店的这些情况，我们提供一套从餐饮整体业务出发，整合了运营、营销、管理和服务的智慧餐饮系统。</a:t>
            </a:r>
            <a:endParaRPr lang="zh-CN" altLang="en-US" sz="24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39788" y="2057400"/>
            <a:ext cx="4165600" cy="4575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400" strike="noStrike" noProof="1" dirty="0" smtClean="0">
                <a:latin typeface="+mn-lt"/>
                <a:ea typeface="+mn-ea"/>
                <a:cs typeface="+mn-cs"/>
              </a:rPr>
              <a:t>一、丰富的点餐方式</a:t>
            </a:r>
            <a:endParaRPr lang="zh-CN" altLang="en-US" sz="1400" strike="noStrike" noProof="1" dirty="0" smtClean="0"/>
          </a:p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400" strike="noStrike" noProof="1" dirty="0" smtClean="0">
                <a:latin typeface="+mn-lt"/>
                <a:ea typeface="+mn-ea"/>
                <a:cs typeface="+mn-cs"/>
              </a:rPr>
              <a:t>1、便捷的微信点餐：消费者可以随时随地用手机浏览店家的菜品进行订座、外卖、排号、支付，方便快捷；订单提醒功能可将网上订单实时反馈到店内系统，无需商家人工值守，大大降低餐厅的人力成本；</a:t>
            </a:r>
            <a:endParaRPr lang="zh-CN" altLang="en-US" sz="1400" strike="noStrike" noProof="1" dirty="0" smtClean="0"/>
          </a:p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400" strike="noStrike" noProof="1" dirty="0" smtClean="0">
                <a:latin typeface="+mn-lt"/>
                <a:ea typeface="+mn-ea"/>
                <a:cs typeface="+mn-cs"/>
              </a:rPr>
              <a:t>2、支持触摸屏点餐、微信点餐、服务员APP点餐、扫码点餐、PAD点餐、点菜宝点餐、电商网站点餐等市面上所有的点餐方式，网络下单后系统自动提醒，不仅能提高用户自助体验，又能为餐厅节约大量人力成本和纸张成本；</a:t>
            </a:r>
            <a:endParaRPr lang="zh-CN" altLang="en-US" sz="1400" strike="noStrike" noProof="1" dirty="0" smtClean="0"/>
          </a:p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400" strike="noStrike" noProof="1" dirty="0" smtClean="0">
                <a:latin typeface="+mn-lt"/>
                <a:ea typeface="+mn-ea"/>
                <a:cs typeface="+mn-cs"/>
              </a:rPr>
              <a:t>3、提供点菜，退菜、划菜、传菜、挂单、挂账等点餐功能</a:t>
            </a:r>
            <a:r>
              <a:rPr lang="zh-CN" altLang="en-US" strike="noStrike" noProof="1" dirty="0" smtClean="0">
                <a:latin typeface="+mn-lt"/>
                <a:ea typeface="+mn-ea"/>
                <a:cs typeface="+mn-cs"/>
              </a:rPr>
              <a:t>；</a:t>
            </a:r>
            <a:endParaRPr lang="zh-CN" altLang="en-US" strike="noStrike" noProof="1" dirty="0" smtClean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/>
          <a:srcRect t="300" b="300"/>
          <a:stretch>
            <a:fillRect/>
          </a:stretch>
        </p:blipFill>
        <p:spPr>
          <a:xfrm>
            <a:off x="6480810" y="1198874"/>
            <a:ext cx="4203700" cy="25457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720" y="3744592"/>
            <a:ext cx="4852656" cy="30549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r="63113" b="35195"/>
          <a:stretch>
            <a:fillRect/>
          </a:stretch>
        </p:blipFill>
        <p:spPr>
          <a:xfrm>
            <a:off x="0" y="3175"/>
            <a:ext cx="12192000" cy="781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0" y="3175"/>
            <a:ext cx="12192635" cy="781685"/>
          </a:xfrm>
          <a:prstGeom prst="rect">
            <a:avLst/>
          </a:prstGeom>
        </p:spPr>
      </p:pic>
      <p:sp>
        <p:nvSpPr>
          <p:cNvPr id="19457" name="文本框 8"/>
          <p:cNvSpPr txBox="1"/>
          <p:nvPr>
            <p:custDataLst>
              <p:tags r:id="rId2"/>
            </p:custDataLst>
          </p:nvPr>
        </p:nvSpPr>
        <p:spPr>
          <a:xfrm>
            <a:off x="1082675" y="4078288"/>
            <a:ext cx="10460038" cy="1866900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/>
          <a:p>
            <a:pPr lvl="0" indent="0" algn="ctr">
              <a:lnSpc>
                <a:spcPct val="120000"/>
              </a:lnSpc>
            </a:pP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二、多样化的支付体系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0" indent="0" algn="ctr">
              <a:lnSpc>
                <a:spcPct val="120000"/>
              </a:lnSpc>
            </a:pP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1、支持微支付、支付宝支付、会员卡支付、银联刷卡支付、找人代付、现金支付等多样化的支付方式，从根本上满足餐饮企业线上、线下多渠道的收银需求；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0" indent="0" algn="ctr">
              <a:lnSpc>
                <a:spcPct val="120000"/>
              </a:lnSpc>
            </a:pPr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2、提供赠送，特价，优惠券，菜品买赠，方案折，菜品折，全单折，积分换菜品等优惠功能 。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10242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51639" y="1645919"/>
            <a:ext cx="3489325" cy="188404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0243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5947" y="1645919"/>
            <a:ext cx="3491239" cy="203644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0244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51800" y="1645285"/>
            <a:ext cx="3491213" cy="203708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3" name="矩形 2"/>
          <p:cNvSpPr/>
          <p:nvPr/>
        </p:nvSpPr>
        <p:spPr>
          <a:xfrm>
            <a:off x="0" y="165735"/>
            <a:ext cx="2543810" cy="36576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zh-CN" noProof="1">
                <a:solidFill>
                  <a:schemeClr val="bg1"/>
                </a:solidFill>
              </a:rPr>
              <a:t>好哇解决方案</a:t>
            </a:r>
            <a:endParaRPr lang="zh-CN" altLang="zh-CN" noProof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405" y="0"/>
            <a:ext cx="2093595" cy="7848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59*i*1"/>
  <p:tag name="KSO_WM_UNIT_TEMPLATE_CATEGORY" val="custom"/>
  <p:tag name="KSO_WM_UNIT_TEMPLATE_INDEX" val="68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4*a*1"/>
  <p:tag name="KSO_WM_UNIT_CLEAR" val="1"/>
  <p:tag name="KSO_WM_UNIT_LAYERLEVEL" val="1"/>
  <p:tag name="KSO_WM_UNIT_VALUE" val="3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f"/>
  <p:tag name="KSO_WM_UNIT_INDEX" val="1"/>
  <p:tag name="KSO_WM_UNIT_ID" val="custom160502_4*f*1"/>
  <p:tag name="KSO_WM_UNIT_CLEAR" val="1"/>
  <p:tag name="KSO_WM_UNIT_LAYERLEVEL" val="1"/>
  <p:tag name="KSO_WM_UNIT_VALUE" val="135"/>
  <p:tag name="KSO_WM_UNIT_HIGHLIGHT" val="0"/>
  <p:tag name="KSO_WM_UNIT_COMPATIBLE" val="0"/>
  <p:tag name="KSO_WM_UNIT_PRESET_TEXT_INDEX" val="5"/>
  <p:tag name="KSO_WM_UNIT_PRESET_TEXT_LEN" val="124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d"/>
  <p:tag name="KSO_WM_UNIT_INDEX" val="1"/>
  <p:tag name="KSO_WM_UNIT_ID" val="custom160502_4*d*1"/>
  <p:tag name="KSO_WM_UNIT_CLEAR" val="0"/>
  <p:tag name="KSO_WM_UNIT_LAYERLEVEL" val="1"/>
  <p:tag name="KSO_WM_UNIT_VALUE" val="1500*1713"/>
  <p:tag name="KSO_WM_UNIT_HIGHLIGHT" val="0"/>
  <p:tag name="KSO_WM_UNIT_COMPATIBLE" val="0"/>
</p:tagLst>
</file>

<file path=ppt/tags/tag13.xml><?xml version="1.0" encoding="utf-8"?>
<p:tagLst xmlns:p="http://schemas.openxmlformats.org/presentationml/2006/main">
  <p:tag name="KSO_WM_SLIDE_ID" val="custom160502_4"/>
  <p:tag name="KSO_WM_SLIDE_INDEX" val="4"/>
  <p:tag name="KSO_WM_SLIDE_LAYOUT" val="a_f_d"/>
  <p:tag name="KSO_WM_SLIDE_LAYOUT_CNT" val="1_1_1"/>
  <p:tag name="KSO_WM_SLIDE_TYPE" val="text"/>
  <p:tag name="KSO_WM_BEAUTIFY_FLAG" val="#wm#"/>
  <p:tag name="KSO_WM_SLIDE_POSITION" val="66*36"/>
  <p:tag name="KSO_WM_SLIDE_SIZE" val="828*426"/>
  <p:tag name="KSO_WM_SLIDE_ITEM_CNT" val="2"/>
  <p:tag name="KSO_WM_TEMPLATE_CATEGORY" val="custom"/>
  <p:tag name="KSO_WM_TEMPLATE_INDEX" val="160068"/>
  <p:tag name="KSO_WM_TAG_VERSION" val="1.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f"/>
  <p:tag name="KSO_WM_UNIT_INDEX" val="1"/>
  <p:tag name="KSO_WM_UNIT_CLEAR" val="1"/>
  <p:tag name="KSO_WM_UNIT_LAYERLEVEL" val="1"/>
  <p:tag name="KSO_WM_UNIT_VALUE" val="84"/>
  <p:tag name="KSO_WM_UNIT_HIGHLIGHT" val="0"/>
  <p:tag name="KSO_WM_UNIT_COMPATIBLE" val="0"/>
  <p:tag name="KSO_WM_UNIT_ID" val="custom160025_10*f*1"/>
  <p:tag name="KSO_WM_UNIT_PRESET_TEXT_INDEX" val="6"/>
  <p:tag name="KSO_WM_UNIT_PRESET_TEXT_LEN" val="50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2"/>
  <p:tag name="KSO_WM_UNIT_CLEAR" val="0"/>
  <p:tag name="KSO_WM_UNIT_LAYERLEVEL" val="1"/>
  <p:tag name="KSO_WM_UNIT_VALUE" val="968*968"/>
  <p:tag name="KSO_WM_UNIT_HIGHLIGHT" val="0"/>
  <p:tag name="KSO_WM_UNIT_COMPATIBLE" val="0"/>
  <p:tag name="KSO_WM_UNIT_ID" val="custom160025_10*d*2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1"/>
  <p:tag name="KSO_WM_UNIT_CLEAR" val="0"/>
  <p:tag name="KSO_WM_UNIT_LAYERLEVEL" val="1"/>
  <p:tag name="KSO_WM_UNIT_VALUE" val="968*969"/>
  <p:tag name="KSO_WM_UNIT_HIGHLIGHT" val="0"/>
  <p:tag name="KSO_WM_UNIT_COMPATIBLE" val="0"/>
  <p:tag name="KSO_WM_UNIT_ID" val="custom160025_10*d*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3"/>
  <p:tag name="KSO_WM_UNIT_CLEAR" val="0"/>
  <p:tag name="KSO_WM_UNIT_LAYERLEVEL" val="1"/>
  <p:tag name="KSO_WM_UNIT_VALUE" val="968*969"/>
  <p:tag name="KSO_WM_UNIT_HIGHLIGHT" val="0"/>
  <p:tag name="KSO_WM_UNIT_COMPATIBLE" val="0"/>
  <p:tag name="KSO_WM_UNIT_ID" val="custom160025_10*d*3"/>
</p:tagLst>
</file>

<file path=ppt/tags/tag18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10"/>
  <p:tag name="KSO_WM_SLIDE_INDEX" val="10"/>
  <p:tag name="KSO_WM_SLIDE_LAYOUT" val="a_f_d"/>
  <p:tag name="KSO_WM_SLIDE_LAYOUT_CNT" val="1_1_3"/>
  <p:tag name="KSO_WM_SLIDE_TYPE" val="text"/>
  <p:tag name="KSO_WM_BEAUTIFY_FLAG" val="#wm#"/>
  <p:tag name="KSO_WM_SLIDE_POSITION" val="52*131"/>
  <p:tag name="KSO_WM_SLIDE_SIZE" val="857*377"/>
  <p:tag name="KSO_WM_SLIDE_ITEM_CNT" val="4"/>
  <p:tag name="KSO_WM_TAG_VERSION" val="1.0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276*i*1"/>
  <p:tag name="KSO_WM_UNIT_TEMPLATE_CATEGORY" val="custom"/>
  <p:tag name="KSO_WM_UNIT_TEMPLATE_INDEX" val="68"/>
</p:tagLst>
</file>

<file path=ppt/tags/tag20.xml><?xml version="1.0" encoding="utf-8"?>
<p:tagLst xmlns:p="http://schemas.openxmlformats.org/presentationml/2006/main">
  <p:tag name="KSO_WM_TEMPLATE_CATEGORY" val="custom"/>
  <p:tag name="KSO_WM_TEMPLATE_INDEX" val="160068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2.xml><?xml version="1.0" encoding="utf-8"?>
<p:tagLst xmlns:p="http://schemas.openxmlformats.org/presentationml/2006/main">
  <p:tag name="KSO_WM_TEMPLATE_CATEGORY" val="custom"/>
  <p:tag name="KSO_WM_TEMPLATE_INDEX" val="160068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4.xml><?xml version="1.0" encoding="utf-8"?>
<p:tagLst xmlns:p="http://schemas.openxmlformats.org/presentationml/2006/main">
  <p:tag name="KSO_WM_TEMPLATE_CATEGORY" val="custom"/>
  <p:tag name="KSO_WM_TEMPLATE_INDEX" val="160068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ISCONTENTSTITLE" val="0"/>
  <p:tag name="KSO_WM_UNIT_TYPE" val="f"/>
  <p:tag name="KSO_WM_UNIT_INDEX" val="1"/>
  <p:tag name="KSO_WM_UNIT_ID" val="custom160025_30*f*1"/>
  <p:tag name="KSO_WM_UNIT_CLEAR" val="1"/>
  <p:tag name="KSO_WM_UNIT_LAYERLEVEL" val="1"/>
  <p:tag name="KSO_WM_UNIT_VALUE" val="136"/>
  <p:tag name="KSO_WM_UNIT_HIGHLIGHT" val="0"/>
  <p:tag name="KSO_WM_UNIT_COMPATIBLE" val="0"/>
  <p:tag name="KSO_WM_UNIT_PRESET_TEXT_INDEX" val="6"/>
  <p:tag name="KSO_WM_UNIT_PRESET_TEXT_LEN" val="50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1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1"/>
</p:tagLst>
</file>

<file path=ppt/tags/tag27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29.xml><?xml version="1.0" encoding="utf-8"?>
<p:tagLst xmlns:p="http://schemas.openxmlformats.org/presentationml/2006/main">
  <p:tag name="KSO_WM_TEMPLATE_CATEGORY" val="custom"/>
  <p:tag name="KSO_WM_TEMPLATE_INDEX" val="160068"/>
</p:tagLst>
</file>

<file path=ppt/tags/tag3.xml><?xml version="1.0" encoding="utf-8"?>
<p:tagLst xmlns:p="http://schemas.openxmlformats.org/presentationml/2006/main">
  <p:tag name="KSO_WM_TEMPLATE_CATEGORY" val="custom"/>
  <p:tag name="KSO_WM_TEMPLATE_INDEX" val="160068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ISCONTENTSTITLE" val="0"/>
  <p:tag name="KSO_WM_UNIT_TYPE" val="f"/>
  <p:tag name="KSO_WM_UNIT_INDEX" val="1"/>
  <p:tag name="KSO_WM_UNIT_ID" val="custom160025_30*f*1"/>
  <p:tag name="KSO_WM_UNIT_CLEAR" val="1"/>
  <p:tag name="KSO_WM_UNIT_LAYERLEVEL" val="1"/>
  <p:tag name="KSO_WM_UNIT_VALUE" val="136"/>
  <p:tag name="KSO_WM_UNIT_HIGHLIGHT" val="0"/>
  <p:tag name="KSO_WM_UNIT_COMPATIBLE" val="0"/>
  <p:tag name="KSO_WM_UNIT_PRESET_TEXT_INDEX" val="6"/>
  <p:tag name="KSO_WM_UNIT_PRESET_TEXT_LEN" val="50"/>
</p:tagLst>
</file>

<file path=ppt/tags/tag31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1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2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2"/>
</p:tagLst>
</file>

<file path=ppt/tags/tag34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6.xml><?xml version="1.0" encoding="utf-8"?>
<p:tagLst xmlns:p="http://schemas.openxmlformats.org/presentationml/2006/main">
  <p:tag name="KSO_WM_TEMPLATE_CATEGORY" val="custom"/>
  <p:tag name="KSO_WM_TEMPLATE_INDEX" val="160068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8.xml><?xml version="1.0" encoding="utf-8"?>
<p:tagLst xmlns:p="http://schemas.openxmlformats.org/presentationml/2006/main">
  <p:tag name="KSO_WM_TEMPLATE_CATEGORY" val="custom"/>
  <p:tag name="KSO_WM_TEMPLATE_INDEX" val="160068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.xml><?xml version="1.0" encoding="utf-8"?>
<p:tagLst xmlns:p="http://schemas.openxmlformats.org/presentationml/2006/main">
  <p:tag name="MH" val="20151217161925"/>
  <p:tag name="MH_LIBRARY" val="GRAPHIC"/>
  <p:tag name="MH_TYPE" val="Other"/>
  <p:tag name="MH_ORDER" val="1"/>
  <p:tag name="KSO_WM_TAG_VERSION" val="1.0"/>
  <p:tag name="KSO_WM_BEAUTIFY_FLAG" val="#wm#"/>
  <p:tag name="KSO_WM_UNIT_TYPE" val="i"/>
  <p:tag name="KSO_WM_UNIT_ID" val="custom160502_25*i*0"/>
  <p:tag name="KSO_WM_TEMPLATE_CATEGORY" val="custom"/>
  <p:tag name="KSO_WM_TEMPLATE_INDEX" val="160502"/>
  <p:tag name="KSO_WM_UNIT_INDEX" val="0"/>
</p:tagLst>
</file>

<file path=ppt/tags/tag40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2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4.xml><?xml version="1.0" encoding="utf-8"?>
<p:tagLst xmlns:p="http://schemas.openxmlformats.org/presentationml/2006/main">
  <p:tag name="KSO_WM_TEMPLATE_CATEGORY" val="custom"/>
  <p:tag name="KSO_WM_TEMPLATE_INDEX" val="160068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6.xml><?xml version="1.0" encoding="utf-8"?>
<p:tagLst xmlns:p="http://schemas.openxmlformats.org/presentationml/2006/main">
  <p:tag name="KSO_WM_TEMPLATE_CATEGORY" val="custom"/>
  <p:tag name="KSO_WM_TEMPLATE_INDEX" val="160068"/>
</p:tagLst>
</file>

<file path=ppt/tags/tag47.xml><?xml version="1.0" encoding="utf-8"?>
<p:tagLst xmlns:p="http://schemas.openxmlformats.org/presentationml/2006/main">
  <p:tag name="KSO_WM_TEMPLATE_CATEGORY" val="custom"/>
  <p:tag name="KSO_WM_TEMPLATE_INDEX" val="160068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9.xml><?xml version="1.0" encoding="utf-8"?>
<p:tagLst xmlns:p="http://schemas.openxmlformats.org/presentationml/2006/main">
  <p:tag name="KSO_WM_TEMPLATE_CATEGORY" val="custom"/>
  <p:tag name="KSO_WM_TEMPLATE_INDEX" val="160068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MH" val="20151217161925"/>
  <p:tag name="MH_LIBRARY" val="GRAPHIC"/>
  <p:tag name="MH_TYPE" val="Picture"/>
  <p:tag name="MH_ORDER" val="1"/>
  <p:tag name="KSO_WM_UNIT_TYPE" val="d"/>
  <p:tag name="KSO_WM_UNIT_INDEX" val="1"/>
  <p:tag name="KSO_WM_UNIT_ID" val="custom160502_25*d*1"/>
  <p:tag name="KSO_WM_UNIT_CLEAR" val="0"/>
  <p:tag name="KSO_WM_UNIT_LAYERLEVEL" val="1"/>
  <p:tag name="KSO_WM_UNIT_VALUE" val="759*1210"/>
  <p:tag name="KSO_WM_UNIT_HIGHLIGHT" val="0"/>
  <p:tag name="KSO_WM_UNIT_COMPATIBLE" val="0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52.xml><?xml version="1.0" encoding="utf-8"?>
<p:tagLst xmlns:p="http://schemas.openxmlformats.org/presentationml/2006/main">
  <p:tag name="KSO_WM_TEMPLATE_CATEGORY" val="custom"/>
  <p:tag name="KSO_WM_TEMPLATE_INDEX" val="160068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f"/>
  <p:tag name="KSO_WM_UNIT_INDEX" val="1"/>
  <p:tag name="KSO_WM_UNIT_ID" val="custom160502_25*f*1"/>
  <p:tag name="KSO_WM_UNIT_CLEAR" val="1"/>
  <p:tag name="KSO_WM_UNIT_LAYERLEVEL" val="1"/>
  <p:tag name="KSO_WM_UNIT_VALUE" val="114"/>
  <p:tag name="KSO_WM_UNIT_HIGHLIGHT" val="0"/>
  <p:tag name="KSO_WM_UNIT_COMPATIBLE" val="0"/>
  <p:tag name="KSO_WM_UNIT_PRESET_TEXT_INDEX" val="5"/>
  <p:tag name="KSO_WM_UNIT_PRESET_TEXT_LEN" val="124"/>
</p:tagLst>
</file>

<file path=ppt/tags/tag7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502_25"/>
  <p:tag name="KSO_WM_SLIDE_INDEX" val="25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10*187"/>
  <p:tag name="KSO_WM_SLIDE_SIZE" val="767*229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9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heme/theme1.xml><?xml version="1.0" encoding="utf-8"?>
<a:theme xmlns:a="http://schemas.openxmlformats.org/drawingml/2006/main" name="默认设计模板">
  <a:themeElements>
    <a:clrScheme name="自定义 16">
      <a:dk1>
        <a:srgbClr val="000000"/>
      </a:dk1>
      <a:lt1>
        <a:srgbClr val="FFFFFF"/>
      </a:lt1>
      <a:dk2>
        <a:srgbClr val="009999"/>
      </a:dk2>
      <a:lt2>
        <a:srgbClr val="808080"/>
      </a:lt2>
      <a:accent1>
        <a:srgbClr val="FF7C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空白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9760</Words>
  <Application>WPS 演示</Application>
  <PresentationFormat>宽屏</PresentationFormat>
  <Paragraphs>1141</Paragraphs>
  <Slides>35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5" baseType="lpstr">
      <vt:lpstr>Arial</vt:lpstr>
      <vt:lpstr>宋体</vt:lpstr>
      <vt:lpstr>Wingdings</vt:lpstr>
      <vt:lpstr>黑体</vt:lpstr>
      <vt:lpstr>微软雅黑</vt:lpstr>
      <vt:lpstr>幼圆</vt:lpstr>
      <vt:lpstr>Arial Unicode MS</vt:lpstr>
      <vt:lpstr>Calibri</vt:lpstr>
      <vt:lpstr>华文隶书</vt:lpstr>
      <vt:lpstr>Times New Roman</vt:lpstr>
      <vt:lpstr>Verdana</vt:lpstr>
      <vt:lpstr>Open Sans</vt:lpstr>
      <vt:lpstr>Open Sans</vt:lpstr>
      <vt:lpstr>Arial</vt:lpstr>
      <vt:lpstr>Arial Black</vt:lpstr>
      <vt:lpstr>Segoe Print</vt:lpstr>
      <vt:lpstr>Calibri Light</vt:lpstr>
      <vt:lpstr>默认设计模板</vt:lpstr>
      <vt:lpstr>1_空白设计模板</vt:lpstr>
      <vt:lpstr>Office12.dps.Slide.8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33</cp:revision>
  <dcterms:created xsi:type="dcterms:W3CDTF">2017-01-17T08:04:00Z</dcterms:created>
  <dcterms:modified xsi:type="dcterms:W3CDTF">2018-04-16T02:24:55Z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