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23"/>
  </p:notesMasterIdLst>
  <p:sldIdLst>
    <p:sldId id="362" r:id="rId4"/>
    <p:sldId id="363" r:id="rId5"/>
    <p:sldId id="359" r:id="rId6"/>
    <p:sldId id="360" r:id="rId7"/>
    <p:sldId id="361" r:id="rId8"/>
    <p:sldId id="259" r:id="rId9"/>
    <p:sldId id="260" r:id="rId10"/>
    <p:sldId id="265" r:id="rId11"/>
    <p:sldId id="269" r:id="rId12"/>
    <p:sldId id="352" r:id="rId13"/>
    <p:sldId id="270" r:id="rId14"/>
    <p:sldId id="271" r:id="rId15"/>
    <p:sldId id="272" r:id="rId16"/>
    <p:sldId id="273" r:id="rId17"/>
    <p:sldId id="274" r:id="rId18"/>
    <p:sldId id="353" r:id="rId19"/>
    <p:sldId id="354" r:id="rId20"/>
    <p:sldId id="355" r:id="rId21"/>
    <p:sldId id="356" r:id="rId22"/>
    <p:sldId id="357" r:id="rId24"/>
    <p:sldId id="358" r:id="rId25"/>
    <p:sldId id="275" r:id="rId26"/>
    <p:sldId id="364" r:id="rId27"/>
    <p:sldId id="276" r:id="rId28"/>
    <p:sldId id="277" r:id="rId29"/>
    <p:sldId id="278" r:id="rId30"/>
    <p:sldId id="279" r:id="rId31"/>
    <p:sldId id="284" r:id="rId32"/>
    <p:sldId id="281" r:id="rId33"/>
    <p:sldId id="393" r:id="rId34"/>
    <p:sldId id="394" r:id="rId35"/>
  </p:sldIdLst>
  <p:sldSz cx="12192000" cy="6858000"/>
  <p:notesSz cx="7103745" cy="10234295"/>
  <p:defaultTextStyle>
    <a:defPPr>
      <a:defRPr lang="zh-CN"/>
    </a:defPPr>
    <a:lvl1pPr marL="0" lvl="0"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1pPr>
    <a:lvl2pPr marL="457200" lvl="1"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2pPr>
    <a:lvl3pPr marL="914400" lvl="2"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3pPr>
    <a:lvl4pPr marL="1371600" lvl="3"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4pPr>
    <a:lvl5pPr marL="1828800" lvl="4"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5pPr>
    <a:lvl6pPr marL="2286000" lvl="5"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6pPr>
    <a:lvl7pPr marL="2743200" lvl="6"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7pPr>
    <a:lvl8pPr marL="3200400" lvl="7"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8pPr>
    <a:lvl9pPr marL="3657600" lvl="8" indent="0" algn="l" defTabSz="914400" eaLnBrk="1" fontAlgn="base" latinLnBrk="0" hangingPunct="1">
      <a:lnSpc>
        <a:spcPct val="100000"/>
      </a:lnSpc>
      <a:spcBef>
        <a:spcPct val="0"/>
      </a:spcBef>
      <a:spcAft>
        <a:spcPct val="0"/>
      </a:spcAft>
      <a:buNone/>
      <a:defRPr sz="1800" kern="1200">
        <a:solidFill>
          <a:schemeClr val="tx1"/>
        </a:solidFill>
        <a:latin typeface="Arial" panose="020B0604020202020204" pitchFamily="34" charset="0"/>
        <a:ea typeface="黑体" panose="02010609060101010101" pitchFamily="49"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6"/>
    <p:restoredTop sz="93025"/>
  </p:normalViewPr>
  <p:slideViewPr>
    <p:cSldViewPr snapToGrid="0" showGuides="1">
      <p:cViewPr varScale="1">
        <p:scale>
          <a:sx n="81" d="100"/>
          <a:sy n="81" d="100"/>
        </p:scale>
        <p:origin x="184" y="632"/>
      </p:cViewPr>
      <p:guideLst>
        <p:guide orient="horz" pos="2160"/>
        <p:guide pos="2971"/>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4024313" y="0"/>
            <a:ext cx="3078163" cy="512763"/>
          </a:xfrm>
          <a:prstGeom prst="rect">
            <a:avLst/>
          </a:prstGeom>
        </p:spPr>
        <p:txBody>
          <a:bodyPr vert="horz" lIns="91440" tIns="45720" rIns="91440" bIns="45720" rtlCol="0"/>
          <a:lstStyle>
            <a:lvl1pPr algn="r">
              <a:defRPr sz="1200"/>
            </a:lvl1pPr>
          </a:lstStyle>
          <a:p>
            <a:pPr fontAlgn="auto"/>
            <a:fld id="{D2A48B96-639E-45A3-A0BA-2464DFDB1FAA}" type="datetimeFigureOut">
              <a:rPr lang="zh-CN" altLang="en-US" strike="noStrike" noProof="1" smtClean="0">
                <a:latin typeface="+mn-lt"/>
                <a:ea typeface="+mn-ea"/>
                <a:cs typeface="+mn-cs"/>
              </a:rPr>
            </a:fld>
            <a:endParaRPr lang="zh-CN" altLang="en-US" strike="noStrike" noProof="1"/>
          </a:p>
        </p:txBody>
      </p:sp>
      <p:sp>
        <p:nvSpPr>
          <p:cNvPr id="12292" name="幻灯片图像占位符 3"/>
          <p:cNvSpPr>
            <a:spLocks noGrp="1" noRot="1" noChangeAspect="1"/>
          </p:cNvSpPr>
          <p:nvPr>
            <p:ph type="sldImg"/>
          </p:nvPr>
        </p:nvSpPr>
        <p:spPr>
          <a:xfrm>
            <a:off x="481013" y="1279525"/>
            <a:ext cx="6140450" cy="3454400"/>
          </a:xfrm>
          <a:prstGeom prst="rect">
            <a:avLst/>
          </a:prstGeom>
          <a:noFill/>
          <a:ln w="12700" cap="flat" cmpd="sng">
            <a:solidFill>
              <a:srgbClr val="000000"/>
            </a:solidFill>
            <a:prstDash val="solid"/>
            <a:round/>
            <a:headEnd type="none" w="med" len="med"/>
            <a:tailEnd type="none" w="med" len="med"/>
          </a:ln>
        </p:spPr>
      </p:sp>
      <p:sp>
        <p:nvSpPr>
          <p:cNvPr id="12293" name="备注占位符 4"/>
          <p:cNvSpPr>
            <a:spLocks noGrp="1"/>
          </p:cNvSpPr>
          <p:nvPr>
            <p:ph type="body" sz="quarter"/>
          </p:nvPr>
        </p:nvSpPr>
        <p:spPr>
          <a:xfrm>
            <a:off x="709613" y="4926013"/>
            <a:ext cx="5683250" cy="4029075"/>
          </a:xfrm>
          <a:prstGeom prst="rect">
            <a:avLst/>
          </a:prstGeom>
          <a:noFill/>
          <a:ln w="9525">
            <a:noFill/>
          </a:ln>
        </p:spPr>
        <p:txBody>
          <a:bodyPr lIns="91440" tIns="45720" rIns="91440" bIns="45720" anchor="t"/>
          <a:lstStyle/>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4024313" y="9720263"/>
            <a:ext cx="3078163" cy="514350"/>
          </a:xfrm>
          <a:prstGeom prst="rect">
            <a:avLst/>
          </a:prstGeom>
        </p:spPr>
        <p:txBody>
          <a:bodyPr vert="horz" lIns="91440" tIns="45720" rIns="91440" bIns="45720" rtlCol="0" anchor="b"/>
          <a:lstStyle>
            <a:lvl1pPr algn="r">
              <a:defRPr sz="1200"/>
            </a:lvl1pPr>
          </a:lstStyle>
          <a:p>
            <a:pPr fontAlgn="auto"/>
            <a:fld id="{A6837353-30EB-4A48-80EB-173D804AEFBD}"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ChangeArrowheads="1" noTextEdit="1"/>
          </p:cNvSpPr>
          <p:nvPr>
            <p:ph type="sldImg" idx="4294967295"/>
          </p:nvPr>
        </p:nvSpPr>
        <p:spPr/>
      </p:sp>
      <p:sp>
        <p:nvSpPr>
          <p:cNvPr id="31747" name="文本占位符 2"/>
          <p:cNvSpPr>
            <a:spLocks noGrp="1" noChangeArrowheads="1"/>
          </p:cNvSpPr>
          <p:nvPr>
            <p:ph type="body" idx="4294967295"/>
          </p:nvPr>
        </p:nvSpPr>
        <p:spPr>
          <a:noFill/>
        </p:spPr>
        <p:txBody>
          <a:bodyPr/>
          <a:lstStyle/>
          <a:p>
            <a:pPr eaLnBrk="1" hangingPunct="1"/>
            <a:endParaRPr lang="zh-CN" altLang="en-US">
              <a:latin typeface="Arial" panose="020B0604020202020204" pitchFamily="34" charset="0"/>
              <a:ea typeface="华文隶书" panose="02010800040101010101" charset="-122"/>
            </a:endParaRPr>
          </a:p>
        </p:txBody>
      </p:sp>
      <p:sp>
        <p:nvSpPr>
          <p:cNvPr id="11267" name="灯片编号占位符 3"/>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a:defRPr/>
            </a:pPr>
            <a:fld id="{07D4C711-6497-4C4F-B270-99418CFEE101}" type="slidenum">
              <a:rPr lang="zh-CN" altLang="en-US"/>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ChangeArrowheads="1" noTextEdit="1"/>
          </p:cNvSpPr>
          <p:nvPr>
            <p:ph type="sldImg" idx="4294967295"/>
          </p:nvPr>
        </p:nvSpPr>
        <p:spPr/>
      </p:sp>
      <p:sp>
        <p:nvSpPr>
          <p:cNvPr id="29699" name="文本占位符 2"/>
          <p:cNvSpPr>
            <a:spLocks noGrp="1" noChangeArrowheads="1"/>
          </p:cNvSpPr>
          <p:nvPr>
            <p:ph type="body" idx="4294967295"/>
          </p:nvPr>
        </p:nvSpPr>
        <p:spPr>
          <a:noFill/>
        </p:spPr>
        <p:txBody>
          <a:bodyPr/>
          <a:lstStyle/>
          <a:p>
            <a:pPr eaLnBrk="1" hangingPunct="1"/>
            <a:endParaRPr lang="zh-CN" altLang="en-US">
              <a:latin typeface="Arial" panose="020B0604020202020204" pitchFamily="34" charset="0"/>
              <a:ea typeface="华文隶书" panose="02010800040101010101" charset="-122"/>
            </a:endParaRPr>
          </a:p>
        </p:txBody>
      </p:sp>
      <p:sp>
        <p:nvSpPr>
          <p:cNvPr id="11267" name="灯片编号占位符 3"/>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a:defRPr/>
            </a:pPr>
            <a:fld id="{FEC0281E-4CF3-5541-8A3D-8C9B24776360}" type="slidenum">
              <a:rPr lang="zh-CN" altLang="en-US"/>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3074" name="椭圆 7"/>
          <p:cNvSpPr/>
          <p:nvPr/>
        </p:nvSpPr>
        <p:spPr>
          <a:xfrm>
            <a:off x="3665538" y="682625"/>
            <a:ext cx="4860925" cy="4859338"/>
          </a:xfrm>
          <a:prstGeom prst="ellipse">
            <a:avLst/>
          </a:prstGeom>
          <a:solidFill>
            <a:srgbClr val="009999">
              <a:alpha val="59998"/>
            </a:srgbClr>
          </a:solidFill>
          <a:ln w="9525">
            <a:noFill/>
          </a:ln>
        </p:spPr>
        <p:txBody>
          <a:bodyPr anchor="t"/>
          <a:lstStyle/>
          <a:p>
            <a:pPr lvl="0" indent="0"/>
            <a:endParaRPr lang="zh-CN" altLang="en-US"/>
          </a:p>
        </p:txBody>
      </p:sp>
      <p:sp>
        <p:nvSpPr>
          <p:cNvPr id="3075" name="Line 4"/>
          <p:cNvSpPr/>
          <p:nvPr/>
        </p:nvSpPr>
        <p:spPr>
          <a:xfrm>
            <a:off x="4770438" y="3300413"/>
            <a:ext cx="2887662" cy="0"/>
          </a:xfrm>
          <a:prstGeom prst="line">
            <a:avLst/>
          </a:prstGeom>
          <a:ln w="19050" cap="flat" cmpd="sng">
            <a:solidFill>
              <a:schemeClr val="bg1"/>
            </a:solidFill>
            <a:prstDash val="solid"/>
            <a:round/>
            <a:headEnd type="none" w="med" len="med"/>
            <a:tailEnd type="none" w="med" len="med"/>
          </a:ln>
        </p:spPr>
        <p:txBody>
          <a:bodyPr anchor="t"/>
          <a:lstStyle/>
          <a:p>
            <a:pPr lvl="0" indent="0"/>
            <a:endParaRPr lang="zh-CN" altLang="en-US"/>
          </a:p>
        </p:txBody>
      </p:sp>
      <p:sp>
        <p:nvSpPr>
          <p:cNvPr id="2050" name="Rectangle 2"/>
          <p:cNvSpPr>
            <a:spLocks noGrp="1" noChangeArrowheads="1"/>
          </p:cNvSpPr>
          <p:nvPr>
            <p:ph type="ctrTitle" hasCustomPrompt="1"/>
          </p:nvPr>
        </p:nvSpPr>
        <p:spPr>
          <a:xfrm>
            <a:off x="4042674" y="1544419"/>
            <a:ext cx="4113239" cy="1757362"/>
          </a:xfrm>
        </p:spPr>
        <p:txBody>
          <a:bodyPr anchor="b"/>
          <a:lstStyle>
            <a:lvl1pPr algn="ctr">
              <a:defRPr>
                <a:solidFill>
                  <a:schemeClr val="bg1"/>
                </a:solidFill>
              </a:defRPr>
            </a:lvl1pPr>
          </a:lstStyle>
          <a:p>
            <a:pPr lvl="0" fontAlgn="base"/>
            <a:r>
              <a:rPr lang="zh-CN" altLang="zh-CN" strike="noStrike" noProof="0" dirty="0" smtClean="0">
                <a:sym typeface="Arial" panose="020B0604020202020204" pitchFamily="34" charset="0"/>
              </a:rPr>
              <a:t>单击此处编辑标题</a:t>
            </a:r>
            <a:endParaRPr lang="zh-CN" altLang="zh-CN" strike="noStrike" noProof="0" dirty="0" smtClean="0">
              <a:sym typeface="Arial" panose="020B0604020202020204" pitchFamily="34" charset="0"/>
            </a:endParaRPr>
          </a:p>
        </p:txBody>
      </p:sp>
      <p:sp>
        <p:nvSpPr>
          <p:cNvPr id="2051" name="Rectangle 3"/>
          <p:cNvSpPr>
            <a:spLocks noGrp="1" noChangeArrowheads="1"/>
          </p:cNvSpPr>
          <p:nvPr>
            <p:ph type="subTitle" idx="1"/>
          </p:nvPr>
        </p:nvSpPr>
        <p:spPr>
          <a:xfrm>
            <a:off x="4038600" y="3301782"/>
            <a:ext cx="4114800" cy="133032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marL="0" indent="0" algn="ctr">
              <a:spcBef>
                <a:spcPct val="0"/>
              </a:spcBef>
              <a:buFont typeface="Arial" panose="020B0604020202020204" pitchFamily="34" charset="0"/>
              <a:buNone/>
              <a:defRPr sz="1800">
                <a:solidFill>
                  <a:schemeClr val="bg1"/>
                </a:solidFill>
                <a:sym typeface="Arial" panose="020B0604020202020204" pitchFamily="34" charset="0"/>
              </a:defRPr>
            </a:lvl1pPr>
          </a:lstStyle>
          <a:p>
            <a:pPr lvl="0" fontAlgn="base"/>
            <a:r>
              <a:rPr lang="zh-CN" altLang="zh-CN" strike="noStrike" noProof="0" dirty="0" smtClean="0">
                <a:sym typeface="Arial" panose="020B0604020202020204" pitchFamily="34" charset="0"/>
              </a:rPr>
              <a:t>单击此处编辑母版副标题样式</a:t>
            </a:r>
            <a:endParaRPr lang="zh-CN" altLang="zh-CN" strike="noStrike" noProof="0" dirty="0" smtClean="0">
              <a:sym typeface="Arial" panose="020B0604020202020204" pitchFamily="34" charset="0"/>
            </a:endParaRPr>
          </a:p>
        </p:txBody>
      </p:sp>
      <p:sp>
        <p:nvSpPr>
          <p:cNvPr id="4" name="日期占位符 1"/>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5" name="页脚占位符 2"/>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6" name="灯片编号占位符 3"/>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内容占位符 6"/>
          <p:cNvSpPr>
            <a:spLocks noGrp="1"/>
          </p:cNvSpPr>
          <p:nvPr>
            <p:ph sz="quarter" idx="13"/>
          </p:nvPr>
        </p:nvSpPr>
        <p:spPr>
          <a:xfrm>
            <a:off x="838200" y="412955"/>
            <a:ext cx="10515600" cy="557509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2" name="日期占位符 1"/>
          <p:cNvSpPr>
            <a:spLocks noGrp="1"/>
          </p:cNvSpPr>
          <p:nvPr>
            <p:ph type="dt" sz="half" idx="14"/>
          </p:nvPr>
        </p:nvSpPr>
        <p:spPr/>
        <p:txBody>
          <a:bodyPr/>
          <a:lstStyle/>
          <a:p>
            <a:pPr fontAlgn="base"/>
            <a:fld id="{0FBE0C49-52FF-4FE3-843E-11BA386BE08D}"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3" name="页脚占位符 2"/>
          <p:cNvSpPr>
            <a:spLocks noGrp="1"/>
          </p:cNvSpPr>
          <p:nvPr>
            <p:ph type="ftr" sz="quarter" idx="15"/>
          </p:nvPr>
        </p:nvSpPr>
        <p:spPr/>
        <p:txBody>
          <a:bodyPr/>
          <a:lstStyle/>
          <a:p>
            <a:pPr fontAlgn="base"/>
            <a:endParaRPr lang="zh-CN" altLang="en-US" strike="noStrike" noProof="1"/>
          </a:p>
        </p:txBody>
      </p:sp>
      <p:sp>
        <p:nvSpPr>
          <p:cNvPr id="4" name="灯片编号占位符 3"/>
          <p:cNvSpPr>
            <a:spLocks noGrp="1"/>
          </p:cNvSpPr>
          <p:nvPr>
            <p:ph type="sldNum" sz="quarter" idx="16"/>
          </p:nvPr>
        </p:nvSpPr>
        <p:spPr/>
        <p:txBody>
          <a:bodyPr/>
          <a:lstStyle/>
          <a:p>
            <a:pPr fontAlgn="base"/>
            <a:fld id="{7EAD5D3D-D66D-4BEC-B4BD-52CF8A51615A}"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auto"/>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4" y="2665379"/>
            <a:ext cx="4873574" cy="3524284"/>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auto"/>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8" y="2665379"/>
            <a:ext cx="4897576" cy="3524284"/>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8" name="页脚占位符 7"/>
          <p:cNvSpPr>
            <a:spLocks noGrp="1"/>
          </p:cNvSpPr>
          <p:nvPr>
            <p:ph type="ftr" sz="quarter" idx="11"/>
          </p:nvPr>
        </p:nvSpPr>
        <p:spPr/>
        <p:txBody>
          <a:bodyPr/>
          <a:lstStyle/>
          <a:p>
            <a:pPr fontAlgn="base"/>
            <a:endParaRPr lang="zh-CN" altLang="en-US" strike="noStrike" noProof="1"/>
          </a:p>
        </p:txBody>
      </p:sp>
      <p:sp>
        <p:nvSpPr>
          <p:cNvPr id="9" name="灯片编号占位符 8"/>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3" name="页脚占位符 2"/>
          <p:cNvSpPr>
            <a:spLocks noGrp="1"/>
          </p:cNvSpPr>
          <p:nvPr>
            <p:ph type="ftr" sz="quarter" idx="11"/>
          </p:nvPr>
        </p:nvSpPr>
        <p:spPr/>
        <p:txBody>
          <a:bodyPr/>
          <a:lstStyle/>
          <a:p>
            <a:pPr fontAlgn="base"/>
            <a:endParaRPr lang="zh-CN" altLang="en-US" strike="noStrike" noProof="1"/>
          </a:p>
        </p:txBody>
      </p:sp>
      <p:sp>
        <p:nvSpPr>
          <p:cNvPr id="4" name="灯片编号占位符 3"/>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p:cNvPicPr>
          <p:nvPr/>
        </p:nvPicPr>
        <p:blipFill>
          <a:blip r:embed="rId2"/>
          <a:stretch>
            <a:fillRect/>
          </a:stretch>
        </p:blipFill>
        <p:spPr>
          <a:xfrm>
            <a:off x="428625" y="252413"/>
            <a:ext cx="1939925" cy="1939925"/>
          </a:xfrm>
          <a:prstGeom prst="rect">
            <a:avLst/>
          </a:prstGeom>
          <a:noFill/>
          <a:ln w="9525">
            <a:noFill/>
          </a:ln>
        </p:spPr>
      </p:pic>
      <p:sp>
        <p:nvSpPr>
          <p:cNvPr id="2" name="标题 1"/>
          <p:cNvSpPr>
            <a:spLocks noGrp="1"/>
          </p:cNvSpPr>
          <p:nvPr>
            <p:ph type="title"/>
          </p:nvPr>
        </p:nvSpPr>
        <p:spPr/>
        <p:txBody>
          <a:bodyPr>
            <a:normAutofit/>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normAutofit/>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5" name="页脚占位符 4"/>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5122" name="Rectangle 3" descr="#wm#_68_08_*Z"/>
          <p:cNvSpPr/>
          <p:nvPr>
            <p:custDataLst>
              <p:tags r:id="rId2"/>
            </p:custDataLst>
          </p:nvPr>
        </p:nvSpPr>
        <p:spPr>
          <a:xfrm>
            <a:off x="0" y="2527300"/>
            <a:ext cx="12190413" cy="1731963"/>
          </a:xfrm>
          <a:prstGeom prst="rect">
            <a:avLst/>
          </a:prstGeom>
          <a:solidFill>
            <a:srgbClr val="009999"/>
          </a:solidFill>
          <a:ln w="9525">
            <a:noFill/>
          </a:ln>
        </p:spPr>
        <p:txBody>
          <a:bodyPr wrap="none" lIns="90170" tIns="46990" rIns="90170" bIns="46990" anchor="ctr"/>
          <a:lstStyle/>
          <a:p>
            <a:pPr lvl="0" indent="0"/>
            <a:endParaRPr lang="zh-CN" altLang="zh-CN" dirty="0">
              <a:solidFill>
                <a:schemeClr val="bg1"/>
              </a:solidFill>
              <a:ea typeface="宋体" panose="02010600030101010101" pitchFamily="2" charset="-122"/>
            </a:endParaRPr>
          </a:p>
        </p:txBody>
      </p:sp>
      <p:sp>
        <p:nvSpPr>
          <p:cNvPr id="8" name="标题 1"/>
          <p:cNvSpPr>
            <a:spLocks noGrp="1"/>
          </p:cNvSpPr>
          <p:nvPr>
            <p:ph type="title" hasCustomPrompt="1"/>
          </p:nvPr>
        </p:nvSpPr>
        <p:spPr>
          <a:xfrm>
            <a:off x="4038601" y="2774731"/>
            <a:ext cx="7028792" cy="656069"/>
          </a:xfrm>
        </p:spPr>
        <p:txBody>
          <a:bodyPr anchor="t" anchorCtr="0">
            <a:normAutofit/>
          </a:bodyPr>
          <a:lstStyle>
            <a:lvl1pPr algn="l">
              <a:defRPr sz="2400">
                <a:solidFill>
                  <a:schemeClr val="bg1"/>
                </a:solidFill>
                <a:latin typeface="+mj-ea"/>
                <a:ea typeface="+mj-ea"/>
              </a:defRPr>
            </a:lvl1pPr>
          </a:lstStyle>
          <a:p>
            <a:pPr fontAlgn="base"/>
            <a:r>
              <a:rPr lang="zh-CN" altLang="en-US" strike="noStrike" noProof="1" smtClean="0"/>
              <a:t>单击此处编辑标题</a:t>
            </a:r>
            <a:endParaRPr lang="zh-CN" altLang="en-US" strike="noStrike" noProof="1"/>
          </a:p>
        </p:txBody>
      </p:sp>
      <p:sp>
        <p:nvSpPr>
          <p:cNvPr id="9" name="文本占位符 2"/>
          <p:cNvSpPr>
            <a:spLocks noGrp="1"/>
          </p:cNvSpPr>
          <p:nvPr>
            <p:ph type="body" idx="1"/>
          </p:nvPr>
        </p:nvSpPr>
        <p:spPr>
          <a:xfrm>
            <a:off x="4038601" y="3480864"/>
            <a:ext cx="7028792" cy="570874"/>
          </a:xfrm>
        </p:spPr>
        <p:txBody>
          <a:bodyPr>
            <a:normAutofit/>
          </a:bodyPr>
          <a:lstStyle>
            <a:lvl1pPr marL="0" indent="0" algn="l">
              <a:buNone/>
              <a:defRPr sz="1800">
                <a:solidFill>
                  <a:schemeClr val="bg1"/>
                </a:solidFill>
                <a:latin typeface="+mn-ea"/>
                <a:ea typeface="+mn-ea"/>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zh-CN" altLang="en-US" strike="noStrike" noProof="1" smtClean="0"/>
              <a:t>单击此处编辑母版文本样式</a:t>
            </a:r>
            <a:endParaRPr lang="zh-CN" altLang="en-US" strike="noStrike" noProof="1" smtClean="0"/>
          </a:p>
        </p:txBody>
      </p:sp>
      <p:sp>
        <p:nvSpPr>
          <p:cNvPr id="2" name="日期占位符 1"/>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pic>
        <p:nvPicPr>
          <p:cNvPr id="6146" name="图片 7"/>
          <p:cNvPicPr>
            <a:picLocks noChangeAspect="1"/>
          </p:cNvPicPr>
          <p:nvPr/>
        </p:nvPicPr>
        <p:blipFill>
          <a:blip r:embed="rId2"/>
          <a:stretch>
            <a:fillRect/>
          </a:stretch>
        </p:blipFill>
        <p:spPr>
          <a:xfrm>
            <a:off x="428625" y="252413"/>
            <a:ext cx="1939925" cy="1939925"/>
          </a:xfrm>
          <a:prstGeom prst="rect">
            <a:avLst/>
          </a:prstGeom>
          <a:noFill/>
          <a:ln w="9525">
            <a:noFill/>
          </a:ln>
        </p:spPr>
      </p:pic>
      <p:sp>
        <p:nvSpPr>
          <p:cNvPr id="2" name="标题 1"/>
          <p:cNvSpPr>
            <a:spLocks noGrp="1"/>
          </p:cNvSpPr>
          <p:nvPr>
            <p:ph type="title"/>
          </p:nvPr>
        </p:nvSpPr>
        <p:spPr>
          <a:xfrm>
            <a:off x="2607733" y="354075"/>
            <a:ext cx="8746067" cy="852649"/>
          </a:xfrm>
        </p:spPr>
        <p:txBody>
          <a:bodyPr>
            <a:normAutofit/>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600201"/>
            <a:ext cx="5156200" cy="4525963"/>
          </a:xfrm>
        </p:spPr>
        <p:txBody>
          <a:bodyPr>
            <a:normAutofit/>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97600" y="1600201"/>
            <a:ext cx="5156200" cy="4525963"/>
          </a:xfrm>
        </p:spPr>
        <p:txBody>
          <a:bodyPr>
            <a:normAutofit/>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6" name="页脚占位符 5"/>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7" name="灯片编号占位符 6"/>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7"/>
            <a:ext cx="10515600" cy="1158874"/>
          </a:xfrm>
        </p:spPr>
        <p:txBody>
          <a:bodyPr>
            <a:normAutofit/>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40318" y="1690688"/>
            <a:ext cx="5158316" cy="814387"/>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40318" y="2505075"/>
            <a:ext cx="5158316" cy="3684588"/>
          </a:xfrm>
        </p:spPr>
        <p:txBody>
          <a:bodyPr>
            <a:normAutofit/>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2200" y="1690688"/>
            <a:ext cx="5183717" cy="814387"/>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72200" y="2505075"/>
            <a:ext cx="5183717" cy="3684588"/>
          </a:xfrm>
        </p:spPr>
        <p:txBody>
          <a:bodyPr>
            <a:normAutofit/>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8" name="页脚占位符 7"/>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9" name="灯片编号占位符 8"/>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1"/>
        </a:solidFill>
        <a:effectLst/>
      </p:bgPr>
    </p:bg>
    <p:spTree>
      <p:nvGrpSpPr>
        <p:cNvPr id="1" name=""/>
        <p:cNvGrpSpPr/>
        <p:nvPr/>
      </p:nvGrpSpPr>
      <p:grpSpPr>
        <a:xfrm>
          <a:off x="0" y="0"/>
          <a:ext cx="0" cy="0"/>
          <a:chOff x="0" y="0"/>
          <a:chExt cx="0" cy="0"/>
        </a:xfrm>
      </p:grpSpPr>
      <p:sp>
        <p:nvSpPr>
          <p:cNvPr id="8194" name="Rectangle 3" descr="#wm#_68_31_*Z"/>
          <p:cNvSpPr/>
          <p:nvPr>
            <p:custDataLst>
              <p:tags r:id="rId2"/>
            </p:custDataLst>
          </p:nvPr>
        </p:nvSpPr>
        <p:spPr>
          <a:xfrm>
            <a:off x="19050" y="2547938"/>
            <a:ext cx="12190413" cy="1731962"/>
          </a:xfrm>
          <a:prstGeom prst="rect">
            <a:avLst/>
          </a:prstGeom>
          <a:solidFill>
            <a:srgbClr val="009999"/>
          </a:solidFill>
          <a:ln w="9525">
            <a:noFill/>
          </a:ln>
        </p:spPr>
        <p:txBody>
          <a:bodyPr wrap="none" lIns="90170" tIns="46990" rIns="90170" bIns="46990" anchor="ctr"/>
          <a:lstStyle/>
          <a:p>
            <a:pPr lvl="0" indent="0" algn="ctr"/>
            <a:endParaRPr lang="zh-CN" altLang="zh-CN">
              <a:solidFill>
                <a:schemeClr val="bg1"/>
              </a:solidFill>
              <a:ea typeface="宋体" panose="02010600030101010101" pitchFamily="2" charset="-122"/>
            </a:endParaRPr>
          </a:p>
        </p:txBody>
      </p:sp>
      <p:sp>
        <p:nvSpPr>
          <p:cNvPr id="10" name="文本占位符 2"/>
          <p:cNvSpPr>
            <a:spLocks noGrp="1"/>
          </p:cNvSpPr>
          <p:nvPr>
            <p:ph type="body" idx="1" hasCustomPrompt="1"/>
          </p:nvPr>
        </p:nvSpPr>
        <p:spPr>
          <a:xfrm>
            <a:off x="4038600" y="3466800"/>
            <a:ext cx="4755000" cy="521876"/>
          </a:xfrm>
        </p:spPr>
        <p:txBody>
          <a:bodyPr>
            <a:normAutofit/>
          </a:bodyPr>
          <a:lstStyle>
            <a:lvl1pPr marL="0" indent="0" algn="l">
              <a:buNone/>
              <a:defRPr sz="2400">
                <a:solidFill>
                  <a:schemeClr val="bg1"/>
                </a:solidFill>
                <a:latin typeface="+mn-ea"/>
                <a:ea typeface="+mn-ea"/>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zh-CN" altLang="en-US" strike="noStrike" noProof="1" smtClean="0"/>
              <a:t>单击此处编辑文本</a:t>
            </a:r>
            <a:endParaRPr lang="zh-CN" altLang="en-US" strike="noStrike" noProof="1" smtClean="0"/>
          </a:p>
        </p:txBody>
      </p:sp>
      <p:sp>
        <p:nvSpPr>
          <p:cNvPr id="2" name="日期占位符 1"/>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1"/>
        </a:solidFill>
        <a:effectLst/>
      </p:bgPr>
    </p:bg>
    <p:spTree>
      <p:nvGrpSpPr>
        <p:cNvPr id="1" name=""/>
        <p:cNvGrpSpPr/>
        <p:nvPr/>
      </p:nvGrpSpPr>
      <p:grpSpPr>
        <a:xfrm>
          <a:off x="0" y="0"/>
          <a:ext cx="0" cy="0"/>
          <a:chOff x="0" y="0"/>
          <a:chExt cx="0" cy="0"/>
        </a:xfrm>
      </p:grpSpPr>
      <p:sp>
        <p:nvSpPr>
          <p:cNvPr id="11" name="标题 1"/>
          <p:cNvSpPr>
            <a:spLocks noGrp="1"/>
          </p:cNvSpPr>
          <p:nvPr>
            <p:ph type="title"/>
          </p:nvPr>
        </p:nvSpPr>
        <p:spPr>
          <a:xfrm>
            <a:off x="840317" y="457200"/>
            <a:ext cx="4165200"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12" name="图片占位符 2"/>
          <p:cNvSpPr>
            <a:spLocks noGrp="1"/>
          </p:cNvSpPr>
          <p:nvPr>
            <p:ph type="pic" idx="1"/>
          </p:nvPr>
        </p:nvSpPr>
        <p:spPr>
          <a:xfrm>
            <a:off x="5183717" y="457200"/>
            <a:ext cx="61722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base"/>
            <a:endParaRPr lang="zh-CN" altLang="en-US" strike="noStrike" noProof="1"/>
          </a:p>
        </p:txBody>
      </p:sp>
      <p:sp>
        <p:nvSpPr>
          <p:cNvPr id="13" name="文本占位符 3"/>
          <p:cNvSpPr>
            <a:spLocks noGrp="1"/>
          </p:cNvSpPr>
          <p:nvPr>
            <p:ph type="body" sz="half" idx="2"/>
          </p:nvPr>
        </p:nvSpPr>
        <p:spPr>
          <a:xfrm>
            <a:off x="840317" y="2057400"/>
            <a:ext cx="41652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
        <p:nvSpPr>
          <p:cNvPr id="2" name="日期占位符 1"/>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797142" y="271463"/>
            <a:ext cx="1556657" cy="5854700"/>
          </a:xfrm>
        </p:spPr>
        <p:txBody>
          <a:bodyPr vert="eaVert" anchor="ctr" anchorCtr="0">
            <a:normAutofit/>
          </a:bodyPr>
          <a:lstStyle>
            <a:lvl1pPr>
              <a:defRPr sz="3600"/>
            </a:lvl1p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271463"/>
            <a:ext cx="8795656" cy="5854700"/>
          </a:xfrm>
        </p:spPr>
        <p:txBody>
          <a:bodyPr vert="eaVert">
            <a:normAutofit/>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838200" y="6356350"/>
            <a:ext cx="2743200" cy="365125"/>
          </a:xfrm>
          <a:prstGeom prst="rect">
            <a:avLst/>
          </a:prstGeom>
        </p:spPr>
        <p:txBody>
          <a:bodyPr vert="horz" wrap="square" lIns="91440" tIns="45720" rIns="91440" bIns="45720" rtlCol="0" anchor="ctr">
            <a:normAutofit/>
          </a:bodyPr>
          <a:lstStyle/>
          <a:p>
            <a:pPr fontAlgn="base"/>
            <a:fld id="{0FBE0C49-52FF-4FE3-843E-11BA386BE08D}" type="datetimeFigureOut">
              <a:rPr lang="zh-CN" altLang="en-US" noProof="1" smtClean="0">
                <a:latin typeface="Arial" panose="020B0604020202020204" pitchFamily="34" charset="0"/>
                <a:ea typeface="黑体" panose="02010609060101010101" pitchFamily="49" charset="-122"/>
                <a:cs typeface="+mn-ea"/>
              </a:rPr>
            </a:fld>
            <a:endParaRPr lang="zh-CN" altLang="en-US" noProof="1"/>
          </a:p>
        </p:txBody>
      </p:sp>
      <p:sp>
        <p:nvSpPr>
          <p:cNvPr id="8" name="页脚占位符 7"/>
          <p:cNvSpPr>
            <a:spLocks noGrp="1"/>
          </p:cNvSpPr>
          <p:nvPr>
            <p:ph type="ftr" sz="quarter" idx="11"/>
          </p:nvPr>
        </p:nvSpPr>
        <p:spPr>
          <a:xfrm>
            <a:off x="4038600" y="6356350"/>
            <a:ext cx="4114800" cy="365125"/>
          </a:xfrm>
          <a:prstGeom prst="rect">
            <a:avLst/>
          </a:prstGeom>
        </p:spPr>
        <p:txBody>
          <a:bodyPr vert="horz" wrap="square" lIns="91440" tIns="45720" rIns="91440" bIns="45720" rtlCol="0" anchor="ctr">
            <a:normAutofit/>
          </a:bodyPr>
          <a:lstStyle/>
          <a:p>
            <a:pPr fontAlgn="base"/>
            <a:endParaRPr lang="zh-CN" altLang="en-US" noProof="1"/>
          </a:p>
        </p:txBody>
      </p:sp>
      <p:sp>
        <p:nvSpPr>
          <p:cNvPr id="9" name="灯片编号占位符 8"/>
          <p:cNvSpPr>
            <a:spLocks noGrp="1"/>
          </p:cNvSpPr>
          <p:nvPr>
            <p:ph type="sldNum" sz="quarter" idx="12"/>
          </p:nvPr>
        </p:nvSpPr>
        <p:spPr>
          <a:xfrm>
            <a:off x="8610600" y="6356350"/>
            <a:ext cx="2743200" cy="365125"/>
          </a:xfrm>
          <a:prstGeom prst="rect">
            <a:avLst/>
          </a:prstGeom>
        </p:spPr>
        <p:txBody>
          <a:bodyPr vert="horz" wrap="square" lIns="91440" tIns="45720" rIns="91440" bIns="45720" rtlCol="0" anchor="ctr">
            <a:normAutofit/>
          </a:bodyPr>
          <a:lstStyle/>
          <a:p>
            <a:pPr fontAlgn="base"/>
            <a:fld id="{7EAD5D3D-D66D-4BEC-B4BD-52CF8A51615A}" type="slidenum">
              <a:rPr lang="zh-CN" altLang="en-US" noProof="1" smtClean="0">
                <a:latin typeface="Arial" panose="020B0604020202020204" pitchFamily="34" charset="0"/>
                <a:ea typeface="黑体" panose="02010609060101010101" pitchFamily="49" charset="-122"/>
                <a:cs typeface="+mn-ea"/>
              </a:rPr>
            </a:fld>
            <a:endParaRPr lang="zh-CN" altLang="en-US"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1" Type="http://schemas.openxmlformats.org/officeDocument/2006/relationships/theme" Target="../theme/theme2.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2608263" y="204788"/>
            <a:ext cx="8745537" cy="1017587"/>
          </a:xfrm>
          <a:prstGeom prst="rect">
            <a:avLst/>
          </a:prstGeom>
          <a:noFill/>
          <a:ln w="9525">
            <a:noFill/>
          </a:ln>
        </p:spPr>
        <p:txBody>
          <a:bodyPr wrap="square" lIns="90170" tIns="46990" rIns="90170" bIns="46990" anchor="ctr"/>
          <a:lstStyle/>
          <a:p>
            <a:pPr lvl="0"/>
            <a:r>
              <a:rPr lang="zh-CN" altLang="zh-CN" dirty="0"/>
              <a:t>单击此处编辑母版标题样式</a:t>
            </a:r>
            <a:endParaRPr lang="zh-CN" altLang="zh-CN" dirty="0"/>
          </a:p>
        </p:txBody>
      </p:sp>
      <p:sp>
        <p:nvSpPr>
          <p:cNvPr id="1027" name="Rectangle 3"/>
          <p:cNvSpPr>
            <a:spLocks noGrp="1"/>
          </p:cNvSpPr>
          <p:nvPr>
            <p:ph type="body"/>
          </p:nvPr>
        </p:nvSpPr>
        <p:spPr>
          <a:xfrm>
            <a:off x="838200" y="1600200"/>
            <a:ext cx="10515600" cy="4525963"/>
          </a:xfrm>
          <a:prstGeom prst="rect">
            <a:avLst/>
          </a:prstGeom>
          <a:noFill/>
          <a:ln w="9525">
            <a:noFill/>
          </a:ln>
        </p:spPr>
        <p:txBody>
          <a:bodyPr wrap="square" lIns="91440" tIns="45720" rIns="91440" bIns="45720" anchor="t"/>
          <a:lstStyle/>
          <a:p>
            <a:pPr lvl="0" indent="-457200"/>
            <a:r>
              <a:rPr lang="zh-CN" altLang="zh-CN" dirty="0"/>
              <a:t>单击此处编辑母版文本样式</a:t>
            </a:r>
            <a:endParaRPr lang="zh-CN" altLang="zh-CN" dirty="0"/>
          </a:p>
          <a:p>
            <a:pPr lvl="1" indent="-342900"/>
            <a:r>
              <a:rPr lang="zh-CN" altLang="zh-CN" dirty="0"/>
              <a:t>第二级</a:t>
            </a:r>
            <a:endParaRPr lang="zh-CN" altLang="zh-CN" dirty="0"/>
          </a:p>
          <a:p>
            <a:pPr lvl="2" indent="-342900"/>
            <a:r>
              <a:rPr lang="zh-CN" altLang="zh-CN" dirty="0"/>
              <a:t>第三级</a:t>
            </a:r>
            <a:endParaRPr lang="zh-CN" altLang="zh-CN" dirty="0"/>
          </a:p>
          <a:p>
            <a:pPr lvl="3" indent="-285750"/>
            <a:r>
              <a:rPr lang="zh-CN" altLang="zh-CN" dirty="0"/>
              <a:t>第四级</a:t>
            </a:r>
            <a:endParaRPr lang="zh-CN" altLang="zh-CN" dirty="0"/>
          </a:p>
          <a:p>
            <a:pPr lvl="4" indent="-285750"/>
            <a:r>
              <a:rPr lang="zh-CN" altLang="zh-CN" dirty="0"/>
              <a:t>第五级</a:t>
            </a:r>
            <a:endParaRPr lang="zh-CN" altLang="zh-CN" dirty="0"/>
          </a:p>
        </p:txBody>
      </p:sp>
      <p:sp>
        <p:nvSpPr>
          <p:cNvPr id="2" name="日期占位符 1"/>
          <p:cNvSpPr>
            <a:spLocks noGrp="1"/>
          </p:cNvSpPr>
          <p:nvPr>
            <p:ph type="dt" sz="half" idx="2"/>
          </p:nvPr>
        </p:nvSpPr>
        <p:spPr>
          <a:xfrm>
            <a:off x="83820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pPr fontAlgn="base"/>
            <a:fld id="{0FBE0C49-52FF-4FE3-843E-11BA386BE08D}"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3" name="页脚占位符 2"/>
          <p:cNvSpPr>
            <a:spLocks noGrp="1"/>
          </p:cNvSpPr>
          <p:nvPr>
            <p:ph type="ftr" sz="quarter" idx="3"/>
          </p:nvPr>
        </p:nvSpPr>
        <p:spPr>
          <a:xfrm>
            <a:off x="4038600" y="6356350"/>
            <a:ext cx="4114800" cy="365125"/>
          </a:xfrm>
          <a:prstGeom prst="rect">
            <a:avLst/>
          </a:prstGeom>
        </p:spPr>
        <p:txBody>
          <a:bodyPr vert="horz" wrap="square" lIns="91440" tIns="45720" rIns="91440" bIns="45720" rtlCol="0" anchor="ctr">
            <a:normAutofit/>
          </a:bodyPr>
          <a:lstStyle>
            <a:lvl1pPr algn="ctr">
              <a:defRPr sz="1200">
                <a:solidFill>
                  <a:schemeClr val="tx1">
                    <a:tint val="75000"/>
                  </a:schemeClr>
                </a:solidFill>
              </a:defRPr>
            </a:lvl1pPr>
          </a:lstStyle>
          <a:p>
            <a:pPr fontAlgn="base"/>
            <a:endParaRPr lang="zh-CN" altLang="en-US" strike="noStrike" noProof="1"/>
          </a:p>
        </p:txBody>
      </p:sp>
      <p:sp>
        <p:nvSpPr>
          <p:cNvPr id="4"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pPr fontAlgn="base"/>
            <a:fld id="{7EAD5D3D-D66D-4BEC-B4BD-52CF8A51615A}"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rtl="0" fontAlgn="base">
        <a:spcBef>
          <a:spcPct val="0"/>
        </a:spcBef>
        <a:spcAft>
          <a:spcPct val="0"/>
        </a:spcAft>
        <a:buFont typeface="Arial" panose="020B0604020202020204" pitchFamily="34" charset="0"/>
        <a:defRPr sz="3200" kern="1200">
          <a:solidFill>
            <a:schemeClr val="hlink"/>
          </a:solidFill>
          <a:latin typeface="+mj-ea"/>
          <a:ea typeface="+mj-ea"/>
          <a:cs typeface="+mj-cs"/>
          <a:sym typeface="Arial" panose="020B0604020202020204" pitchFamily="34" charset="0"/>
        </a:defRPr>
      </a:lvl1pPr>
      <a:lvl2pPr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2pPr>
      <a:lvl3pPr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3pPr>
      <a:lvl4pPr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4pPr>
      <a:lvl5pPr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5pPr>
      <a:lvl6pPr marL="457200"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6pPr>
      <a:lvl7pPr marL="914400"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7pPr>
      <a:lvl8pPr marL="1371600"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8pPr>
      <a:lvl9pPr marL="1828800" algn="l" rtl="0" fontAlgn="base">
        <a:spcBef>
          <a:spcPct val="0"/>
        </a:spcBef>
        <a:spcAft>
          <a:spcPct val="0"/>
        </a:spcAft>
        <a:buFont typeface="Arial" panose="020B0604020202020204" pitchFamily="34" charset="0"/>
        <a:defRPr sz="2800">
          <a:solidFill>
            <a:schemeClr val="hlink"/>
          </a:solidFill>
          <a:latin typeface="Arial" panose="020B0604020202020204" pitchFamily="34" charset="0"/>
          <a:ea typeface="黑体" panose="02010609060101010101" pitchFamily="49" charset="-122"/>
          <a:sym typeface="Arial" panose="020B0604020202020204" pitchFamily="34" charset="0"/>
        </a:defRPr>
      </a:lvl9pPr>
    </p:titleStyle>
    <p:bodyStyle>
      <a:lvl1pPr marL="457200" indent="-457200" algn="l" rtl="0" fontAlgn="base">
        <a:spcBef>
          <a:spcPct val="20000"/>
        </a:spcBef>
        <a:spcAft>
          <a:spcPct val="0"/>
        </a:spcAft>
        <a:buFont typeface="Arial" panose="020B0604020202020204" pitchFamily="34" charset="0"/>
        <a:buChar char="•"/>
        <a:defRPr sz="2400" kern="1200">
          <a:solidFill>
            <a:schemeClr val="bg2"/>
          </a:solidFill>
          <a:latin typeface="+mn-ea"/>
          <a:ea typeface="+mn-ea"/>
          <a:cs typeface="+mn-cs"/>
          <a:sym typeface="Arial" panose="020B0604020202020204" pitchFamily="34" charset="0"/>
        </a:defRPr>
      </a:lvl1pPr>
      <a:lvl2pPr marL="800100" indent="-342900" algn="l" rtl="0" eaLnBrk="0" fontAlgn="base" hangingPunct="0">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2pPr>
      <a:lvl3pPr marL="1257300" indent="-342900" algn="l" rtl="0" eaLnBrk="0" fontAlgn="base" hangingPunct="0">
        <a:spcBef>
          <a:spcPct val="20000"/>
        </a:spcBef>
        <a:spcAft>
          <a:spcPct val="0"/>
        </a:spcAft>
        <a:buFont typeface="Arial" panose="020B0604020202020204" pitchFamily="34" charset="0"/>
        <a:buChar char="•"/>
        <a:defRPr sz="1800" kern="1200">
          <a:solidFill>
            <a:schemeClr val="bg2"/>
          </a:solidFill>
          <a:latin typeface="+mn-ea"/>
          <a:ea typeface="+mn-ea"/>
          <a:cs typeface="+mn-cs"/>
          <a:sym typeface="Arial" panose="020B0604020202020204" pitchFamily="34" charset="0"/>
        </a:defRPr>
      </a:lvl3pPr>
      <a:lvl4pPr marL="1657350" indent="-285750" algn="l" rtl="0" eaLnBrk="0" fontAlgn="base" hangingPunct="0">
        <a:spcBef>
          <a:spcPct val="20000"/>
        </a:spcBef>
        <a:spcAft>
          <a:spcPct val="0"/>
        </a:spcAft>
        <a:buFont typeface="Arial" panose="020B0604020202020204" pitchFamily="34" charset="0"/>
        <a:buChar char="•"/>
        <a:defRPr sz="1800" kern="1200">
          <a:solidFill>
            <a:schemeClr val="bg2"/>
          </a:solidFill>
          <a:latin typeface="+mn-ea"/>
          <a:ea typeface="+mn-ea"/>
          <a:cs typeface="+mn-cs"/>
          <a:sym typeface="Arial" panose="020B0604020202020204" pitchFamily="34" charset="0"/>
        </a:defRPr>
      </a:lvl4pPr>
      <a:lvl5pPr marL="2114550" indent="-285750" algn="l" rtl="0" eaLnBrk="0" fontAlgn="base" hangingPunct="0">
        <a:spcBef>
          <a:spcPct val="20000"/>
        </a:spcBef>
        <a:spcAft>
          <a:spcPct val="0"/>
        </a:spcAft>
        <a:buFont typeface="Arial" panose="020B0604020202020204" pitchFamily="34" charset="0"/>
        <a:buChar char="•"/>
        <a:defRPr sz="1800" kern="1200">
          <a:solidFill>
            <a:schemeClr val="bg2"/>
          </a:solidFill>
          <a:latin typeface="+mn-ea"/>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838200" y="365125"/>
            <a:ext cx="10515600" cy="1325563"/>
          </a:xfrm>
          <a:prstGeom prst="rect">
            <a:avLst/>
          </a:prstGeom>
          <a:noFill/>
          <a:ln w="9525">
            <a:noFill/>
          </a:ln>
        </p:spPr>
        <p:txBody>
          <a:bodyPr lIns="91440" tIns="45720" rIns="91440" bIns="45720" anchor="ctr"/>
          <a:lstStyle/>
          <a:p>
            <a:pPr lvl="0"/>
            <a:r>
              <a:rPr lang="zh-CN" altLang="en-US"/>
              <a:t>单击此处编辑母版标题样式</a:t>
            </a:r>
            <a:endParaRPr lang="zh-CN" altLang="en-US"/>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lIns="91440" tIns="45720" rIns="91440" bIns="45720" anchor="t"/>
          <a:lstStyle/>
          <a:p>
            <a:pPr lvl="0" indent="-228600"/>
            <a:r>
              <a:rPr lang="zh-CN" altLang="en-US"/>
              <a:t>单击此处编辑母版文本样式</a:t>
            </a:r>
            <a:endParaRPr lang="zh-CN" altLang="en-US"/>
          </a:p>
          <a:p>
            <a:pPr lvl="1" indent="-22860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fld id="{82F288E0-7875-42C4-84C8-98DBBD3BF4D2}" type="datetimeFigureOut">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fld id="{7D9BB5D0-35E4-459D-AEF3-FE4D7C45CC19}" type="slidenum">
              <a:rPr lang="zh-CN" altLang="en-US" strike="noStrike" noProof="1" smtClean="0">
                <a:latin typeface="Arial" panose="020B0604020202020204" pitchFamily="34" charset="0"/>
                <a:ea typeface="黑体" panose="02010609060101010101" pitchFamily="49"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image" Target="../media/image5.png"/><Relationship Id="rId7" Type="http://schemas.openxmlformats.org/officeDocument/2006/relationships/image" Target="../media/image4.png"/><Relationship Id="rId6" Type="http://schemas.openxmlformats.org/officeDocument/2006/relationships/image" Target="../media/image18.png"/><Relationship Id="rId5" Type="http://schemas.openxmlformats.org/officeDocument/2006/relationships/tags" Target="../tags/tag16.xml"/><Relationship Id="rId4" Type="http://schemas.openxmlformats.org/officeDocument/2006/relationships/image" Target="../media/image3.png"/><Relationship Id="rId3" Type="http://schemas.openxmlformats.org/officeDocument/2006/relationships/tags" Target="../tags/tag15.xml"/><Relationship Id="rId2" Type="http://schemas.openxmlformats.org/officeDocument/2006/relationships/tags" Target="../tags/tag14.xml"/><Relationship Id="rId10" Type="http://schemas.openxmlformats.org/officeDocument/2006/relationships/slideLayout" Target="../slideLayouts/slideLayout8.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image" Target="../media/image5.png"/><Relationship Id="rId7" Type="http://schemas.openxmlformats.org/officeDocument/2006/relationships/image" Target="../media/image4.png"/><Relationship Id="rId6" Type="http://schemas.openxmlformats.org/officeDocument/2006/relationships/tags" Target="../tags/tag19.xml"/><Relationship Id="rId5" Type="http://schemas.openxmlformats.org/officeDocument/2006/relationships/image" Target="../media/image3.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0" Type="http://schemas.openxmlformats.org/officeDocument/2006/relationships/slideLayout" Target="../slideLayouts/slideLayout7.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3.xml"/><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tags" Target="../tags/tag22.xml"/><Relationship Id="rId4" Type="http://schemas.openxmlformats.org/officeDocument/2006/relationships/image" Target="../media/image23.png"/><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tags" Target="../tags/tag21.xml"/></Relationships>
</file>

<file path=ppt/slides/_rels/slide1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 Id="rId3" Type="http://schemas.openxmlformats.org/officeDocument/2006/relationships/image" Target="../media/image24.png"/><Relationship Id="rId2" Type="http://schemas.openxmlformats.org/officeDocument/2006/relationships/tags" Target="../tags/tag25.xml"/><Relationship Id="rId11" Type="http://schemas.openxmlformats.org/officeDocument/2006/relationships/slideLayout" Target="../slideLayouts/slideLayout7.xml"/><Relationship Id="rId10" Type="http://schemas.openxmlformats.org/officeDocument/2006/relationships/tags" Target="../tags/tag27.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0.xml"/><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tags" Target="../tags/tag29.xml"/><Relationship Id="rId4" Type="http://schemas.openxmlformats.org/officeDocument/2006/relationships/image" Target="../media/image26.png"/><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image" Target="../media/image5.png"/><Relationship Id="rId7" Type="http://schemas.openxmlformats.org/officeDocument/2006/relationships/image" Target="../media/image4.png"/><Relationship Id="rId6" Type="http://schemas.openxmlformats.org/officeDocument/2006/relationships/tags" Target="../tags/tag32.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3.png"/><Relationship Id="rId2" Type="http://schemas.openxmlformats.org/officeDocument/2006/relationships/image" Target="../media/image28.png"/><Relationship Id="rId10" Type="http://schemas.openxmlformats.org/officeDocument/2006/relationships/slideLayout" Target="../slideLayouts/slideLayout7.xml"/><Relationship Id="rId1" Type="http://schemas.openxmlformats.org/officeDocument/2006/relationships/tags" Target="../tags/tag31.xml"/></Relationships>
</file>

<file path=ppt/slides/_rels/slide16.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0" Type="http://schemas.openxmlformats.org/officeDocument/2006/relationships/slideLayout" Target="../slideLayouts/slideLayout7.xml"/><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9" Type="http://schemas.openxmlformats.org/officeDocument/2006/relationships/slide" Target="slide27.xml"/><Relationship Id="rId8" Type="http://schemas.openxmlformats.org/officeDocument/2006/relationships/slide" Target="slide26.xml"/><Relationship Id="rId7" Type="http://schemas.openxmlformats.org/officeDocument/2006/relationships/slide" Target="slide24.xml"/><Relationship Id="rId6" Type="http://schemas.openxmlformats.org/officeDocument/2006/relationships/slide" Target="slide22.xml"/><Relationship Id="rId5" Type="http://schemas.openxmlformats.org/officeDocument/2006/relationships/slide" Target="slide1.xml"/><Relationship Id="rId4" Type="http://schemas.openxmlformats.org/officeDocument/2006/relationships/slide" Target="slide6.xml"/><Relationship Id="rId3" Type="http://schemas.openxmlformats.org/officeDocument/2006/relationships/slide" Target="slide3.xml"/><Relationship Id="rId2" Type="http://schemas.openxmlformats.org/officeDocument/2006/relationships/image" Target="../media/image5.png"/><Relationship Id="rId12" Type="http://schemas.openxmlformats.org/officeDocument/2006/relationships/slideLayout" Target="../slideLayouts/slideLayout7.xml"/><Relationship Id="rId11" Type="http://schemas.openxmlformats.org/officeDocument/2006/relationships/slide" Target="slide21.xml"/><Relationship Id="rId10" Type="http://schemas.openxmlformats.org/officeDocument/2006/relationships/slide" Target="slide29.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7.xml"/><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41.jpeg"/><Relationship Id="rId4" Type="http://schemas.openxmlformats.org/officeDocument/2006/relationships/tags" Target="../tags/tag36.xml"/><Relationship Id="rId3" Type="http://schemas.openxmlformats.org/officeDocument/2006/relationships/image" Target="../media/image40.jpeg"/><Relationship Id="rId2" Type="http://schemas.openxmlformats.org/officeDocument/2006/relationships/tags" Target="../tags/tag35.xml"/><Relationship Id="rId1" Type="http://schemas.openxmlformats.org/officeDocument/2006/relationships/tags" Target="../tags/tag34.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image" Target="../media/image3.png"/><Relationship Id="rId7" Type="http://schemas.openxmlformats.org/officeDocument/2006/relationships/image" Target="../media/image48.jpe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0" Type="http://schemas.openxmlformats.org/officeDocument/2006/relationships/slideLayout" Target="../slideLayouts/slideLayout7.xml"/><Relationship Id="rId1" Type="http://schemas.openxmlformats.org/officeDocument/2006/relationships/tags" Target="../tags/tag38.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1.xml"/><Relationship Id="rId2" Type="http://schemas.openxmlformats.org/officeDocument/2006/relationships/image" Target="../media/image3.png"/><Relationship Id="rId1" Type="http://schemas.openxmlformats.org/officeDocument/2006/relationships/tags" Target="../tags/tag40.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3.xml"/><Relationship Id="rId5" Type="http://schemas.openxmlformats.org/officeDocument/2006/relationships/image" Target="../media/image3.png"/><Relationship Id="rId4" Type="http://schemas.openxmlformats.org/officeDocument/2006/relationships/hyperlink" Target="http://service.tp-link.com.cn/detail_article_2294.html?from=timeline&amp;isappinstalled=0" TargetMode="External"/><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tags" Target="../tags/tag42.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5.xml"/><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6.xml"/><Relationship Id="rId2" Type="http://schemas.openxmlformats.org/officeDocument/2006/relationships/image" Target="../media/image3.png"/><Relationship Id="rId1" Type="http://schemas.openxmlformats.org/officeDocument/2006/relationships/image" Target="../media/image52.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8.xml"/><Relationship Id="rId3" Type="http://schemas.openxmlformats.org/officeDocument/2006/relationships/image" Target="../media/image3.png"/><Relationship Id="rId2" Type="http://schemas.openxmlformats.org/officeDocument/2006/relationships/tags" Target="../tags/tag47.xml"/><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39.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51.xml"/><Relationship Id="rId4" Type="http://schemas.openxmlformats.org/officeDocument/2006/relationships/image" Target="../media/image3.png"/><Relationship Id="rId3" Type="http://schemas.openxmlformats.org/officeDocument/2006/relationships/tags" Target="../tags/tag50.xml"/><Relationship Id="rId2" Type="http://schemas.openxmlformats.org/officeDocument/2006/relationships/image" Target="../media/image55.png"/><Relationship Id="rId1" Type="http://schemas.openxmlformats.org/officeDocument/2006/relationships/tags" Target="../tags/tag49.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 Id="rId3" Type="http://schemas.openxmlformats.org/officeDocument/2006/relationships/tags" Target="../tags/tag8.xml"/><Relationship Id="rId2" Type="http://schemas.openxmlformats.org/officeDocument/2006/relationships/image" Target="../media/image3.png"/><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2.xml"/><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tags" Target="../tags/tag11.xml"/><Relationship Id="rId2" Type="http://schemas.openxmlformats.org/officeDocument/2006/relationships/image" Target="../media/image3.png"/><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图: 文档 4"/>
          <p:cNvSpPr/>
          <p:nvPr/>
        </p:nvSpPr>
        <p:spPr>
          <a:xfrm rot="10800000">
            <a:off x="0" y="1229360"/>
            <a:ext cx="12192000" cy="5641975"/>
          </a:xfrm>
          <a:prstGeom prst="flowChartDocument">
            <a:avLst/>
          </a:prstGeom>
          <a:solidFill>
            <a:srgbClr val="C000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Shape 42"/>
          <p:cNvSpPr/>
          <p:nvPr/>
        </p:nvSpPr>
        <p:spPr>
          <a:xfrm>
            <a:off x="1134339" y="3556187"/>
            <a:ext cx="9088526" cy="809067"/>
          </a:xfrm>
          <a:prstGeom prst="rect">
            <a:avLst/>
          </a:prstGeom>
          <a:ln w="12700">
            <a:miter lim="400000"/>
          </a:ln>
        </p:spPr>
        <p:txBody>
          <a:bodyPr wrap="square" lIns="71437" tIns="71437" rIns="71437" bIns="71437" anchor="ctr">
            <a:spAutoFit/>
          </a:bodyPr>
          <a:lstStyle>
            <a:lvl1pPr algn="just">
              <a:lnSpc>
                <a:spcPct val="120000"/>
              </a:lnSpc>
              <a:defRPr sz="7300" spc="219">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lvl="0" algn="ctr"/>
            <a:r>
              <a:rPr lang="zh-CN" altLang="en-US" sz="3600" b="1">
                <a:solidFill>
                  <a:schemeClr val="bg1"/>
                </a:solidFill>
                <a:latin typeface="宋体" panose="02010600030101010101" pitchFamily="2" charset="-122"/>
                <a:ea typeface="宋体" panose="02010600030101010101" pitchFamily="2" charset="-122"/>
              </a:rPr>
              <a:t>自助餐项目解决方案</a:t>
            </a:r>
            <a:endParaRPr lang="zh-CN" altLang="en-US" sz="3600" b="1" dirty="0">
              <a:solidFill>
                <a:schemeClr val="bg1"/>
              </a:solidFill>
              <a:latin typeface="宋体" panose="02010600030101010101" pitchFamily="2" charset="-122"/>
              <a:ea typeface="宋体" panose="02010600030101010101" pitchFamily="2" charset="-122"/>
            </a:endParaRPr>
          </a:p>
        </p:txBody>
      </p:sp>
      <p:pic>
        <p:nvPicPr>
          <p:cNvPr id="3" name="图片 1" descr="智慧餐饮logo1"/>
          <p:cNvPicPr>
            <a:picLocks noChangeAspect="1"/>
          </p:cNvPicPr>
          <p:nvPr/>
        </p:nvPicPr>
        <p:blipFill>
          <a:blip r:embed="rId1"/>
          <a:stretch>
            <a:fillRect/>
          </a:stretch>
        </p:blipFill>
        <p:spPr>
          <a:xfrm>
            <a:off x="340360" y="310515"/>
            <a:ext cx="5273040" cy="165862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p:cNvSpPr>
          <p:nvPr>
            <p:custDataLst>
              <p:tags r:id="rId1"/>
            </p:custDataLst>
          </p:nvPr>
        </p:nvSpPr>
        <p:spPr>
          <a:xfrm>
            <a:off x="839788" y="854075"/>
            <a:ext cx="5443537" cy="1009650"/>
          </a:xfrm>
          <a:prstGeom prst="rect">
            <a:avLst/>
          </a:prstGeom>
          <a:noFill/>
          <a:ln w="9525">
            <a:noFill/>
          </a:ln>
        </p:spPr>
        <p:txBody>
          <a:bodyPr lIns="91440" tIns="45720" rIns="91440" bIns="45720" anchor="t"/>
          <a:lstStyle/>
          <a:p>
            <a:pPr lvl="0" indent="0">
              <a:lnSpc>
                <a:spcPct val="90000"/>
              </a:lnSpc>
            </a:pPr>
            <a:r>
              <a:rPr lang="zh-CN" altLang="en-US" sz="2400" b="1" dirty="0">
                <a:latin typeface="Arial" panose="020B0604020202020204" pitchFamily="34" charset="0"/>
                <a:ea typeface="黑体" panose="02010609060101010101" pitchFamily="49" charset="-122"/>
              </a:rPr>
              <a:t>针对自助餐这些情况，我们提供一套从餐饮整体业务出发，整合了运营、营销、管理和服务的智慧餐饮系统。</a:t>
            </a:r>
            <a:endParaRPr lang="zh-CN" altLang="en-US" sz="2400" b="1" dirty="0">
              <a:latin typeface="Arial" panose="020B0604020202020204" pitchFamily="34" charset="0"/>
              <a:ea typeface="黑体" panose="02010609060101010101" pitchFamily="49" charset="-122"/>
            </a:endParaRPr>
          </a:p>
        </p:txBody>
      </p:sp>
      <p:sp>
        <p:nvSpPr>
          <p:cNvPr id="4" name="文本占位符 3"/>
          <p:cNvSpPr>
            <a:spLocks noGrp="1"/>
          </p:cNvSpPr>
          <p:nvPr>
            <p:custDataLst>
              <p:tags r:id="rId2"/>
            </p:custDataLst>
          </p:nvPr>
        </p:nvSpPr>
        <p:spPr>
          <a:xfrm>
            <a:off x="839788" y="2057400"/>
            <a:ext cx="4165600" cy="4575175"/>
          </a:xfrm>
          <a:prstGeom prst="rect">
            <a:avLst/>
          </a:prstGeom>
        </p:spPr>
        <p:txBody>
          <a:bodyPr vert="horz" lIns="91440" tIns="45720" rIns="91440" bIns="45720" rtlCol="0"/>
          <a:lstStyle>
            <a:lvl1pPr marL="0" indent="0" algn="l" defTabSz="914400" rtl="0" eaLnBrk="1" latinLnBrk="0" hangingPunct="1">
              <a:lnSpc>
                <a:spcPct val="130000"/>
              </a:lnSpc>
              <a:spcBef>
                <a:spcPts val="100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13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2pPr>
            <a:lvl3pPr marL="914400" indent="0" algn="l" defTabSz="914400" rtl="0" eaLnBrk="1" latinLnBrk="0" hangingPunct="1">
              <a:lnSpc>
                <a:spcPct val="130000"/>
              </a:lnSpc>
              <a:spcBef>
                <a:spcPts val="500"/>
              </a:spcBef>
              <a:buFont typeface="Arial" panose="020B0604020202020204" pitchFamily="34" charset="0"/>
              <a:buNone/>
              <a:defRPr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30000"/>
              </a:lnSpc>
              <a:spcBef>
                <a:spcPts val="500"/>
              </a:spcBef>
              <a:buFont typeface="Arial" panose="020B0604020202020204" pitchFamily="34" charset="0"/>
              <a:buNone/>
              <a:defRPr sz="1000" kern="1200">
                <a:solidFill>
                  <a:schemeClr val="tx1">
                    <a:lumMod val="75000"/>
                    <a:lumOff val="25000"/>
                  </a:schemeClr>
                </a:solidFill>
                <a:latin typeface="+mn-lt"/>
                <a:ea typeface="+mn-ea"/>
                <a:cs typeface="+mn-cs"/>
              </a:defRPr>
            </a:lvl4pPr>
            <a:lvl5pPr marL="1828800" indent="0" algn="l" defTabSz="914400" rtl="0" eaLnBrk="1" latinLnBrk="0" hangingPunct="1">
              <a:lnSpc>
                <a:spcPct val="130000"/>
              </a:lnSpc>
              <a:spcBef>
                <a:spcPts val="500"/>
              </a:spcBef>
              <a:buFont typeface="Arial" panose="020B0604020202020204" pitchFamily="34" charset="0"/>
              <a:buNone/>
              <a:defRPr sz="1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just" eaLnBrk="1" fontAlgn="auto" hangingPunct="1">
              <a:lnSpc>
                <a:spcPct val="150000"/>
              </a:lnSpc>
              <a:buFont typeface="Wingdings" panose="05000000000000000000" pitchFamily="2" charset="2"/>
              <a:buNone/>
            </a:pPr>
            <a:r>
              <a:rPr lang="en-US" altLang="zh-CN"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1. </a:t>
            </a: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强大的会员营销体系，让您的店铺开业前就开始会员经营，吸引潜在消费者成为会员，现在系统已经支持微信电子会员卡；实体会员卡；会员微信朋友圈推荐成为会员；营销人员直接办卡；系统直接办理会员卡；而且支持会员卡储值消费。好哇的会员系统还支持会员的二次消费营销。以上功能都是：我们在传统餐厅会员管理系统基础上与餐厅管理系统</a:t>
            </a:r>
            <a:r>
              <a:rPr lang="en-US" altLang="zh-CN"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进行了深度研究和实际运用反馈后的创新开发。</a:t>
            </a:r>
            <a:endParaRPr lang="zh-CN" altLang="en-US" sz="1600" strike="noStrike" noProof="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5" name="文本框 4"/>
          <p:cNvSpPr txBox="1"/>
          <p:nvPr>
            <p:custDataLst>
              <p:tags r:id="rId3"/>
            </p:custDataLst>
          </p:nvPr>
        </p:nvSpPr>
        <p:spPr>
          <a:xfrm>
            <a:off x="-17462" y="-12700"/>
            <a:ext cx="5022850" cy="669925"/>
          </a:xfrm>
          <a:prstGeom prst="rect">
            <a:avLst/>
          </a:prstGeom>
        </p:spPr>
        <p:txBody>
          <a:bodyPr>
            <a:normAutofit fontScale="92500"/>
          </a:bodyPr>
          <a:lstStyle>
            <a:defPPr>
              <a:defRPr lang="zh-CN"/>
            </a:defPPr>
            <a:lvl1pPr>
              <a:lnSpc>
                <a:spcPct val="150000"/>
              </a:lnSpc>
              <a:defRPr sz="3200" b="1">
                <a:solidFill>
                  <a:schemeClr val="accent1"/>
                </a:solidFill>
              </a:defRPr>
            </a:lvl1pPr>
          </a:lstStyle>
          <a:p>
            <a:pPr lvl="0" indent="0" fontAlgn="base"/>
            <a:r>
              <a:rPr lang="zh-CN" altLang="zh-CN" sz="2800" strike="noStrike" noProof="1" smtClean="0">
                <a:solidFill>
                  <a:schemeClr val="accent1">
                    <a:lumMod val="75000"/>
                  </a:schemeClr>
                </a:solidFill>
                <a:uFillTx/>
                <a:latin typeface="+mj-lt"/>
                <a:ea typeface="+mj-ea"/>
                <a:cs typeface="+mj-cs"/>
              </a:rPr>
              <a:t>好哇解决方案</a:t>
            </a:r>
            <a:endParaRPr lang="zh-CN" altLang="zh-CN" sz="2800" strike="noStrike" noProof="1" smtClean="0">
              <a:solidFill>
                <a:schemeClr val="accent1">
                  <a:lumMod val="75000"/>
                </a:schemeClr>
              </a:solidFill>
              <a:uFillTx/>
              <a:latin typeface="+mj-lt"/>
              <a:ea typeface="+mj-ea"/>
              <a:cs typeface="+mj-cs"/>
            </a:endParaRPr>
          </a:p>
        </p:txBody>
      </p:sp>
      <p:pic>
        <p:nvPicPr>
          <p:cNvPr id="18438" name="图片 1" descr="智慧餐饮logo1"/>
          <p:cNvPicPr>
            <a:picLocks noChangeAspect="1"/>
          </p:cNvPicPr>
          <p:nvPr/>
        </p:nvPicPr>
        <p:blipFill>
          <a:blip r:embed="rId4"/>
          <a:stretch>
            <a:fillRect/>
          </a:stretch>
        </p:blipFill>
        <p:spPr>
          <a:xfrm>
            <a:off x="9078913" y="-141287"/>
            <a:ext cx="3124200" cy="927100"/>
          </a:xfrm>
          <a:prstGeom prst="rect">
            <a:avLst/>
          </a:prstGeom>
          <a:noFill/>
          <a:ln w="9525">
            <a:noFill/>
          </a:ln>
        </p:spPr>
      </p:pic>
      <p:sp>
        <p:nvSpPr>
          <p:cNvPr id="9" name="MH_Picture_1"/>
          <p:cNvSpPr/>
          <p:nvPr>
            <p:custDataLst>
              <p:tags r:id="rId5"/>
            </p:custDataLst>
          </p:nvPr>
        </p:nvSpPr>
        <p:spPr>
          <a:xfrm>
            <a:off x="6511925" y="2057400"/>
            <a:ext cx="4655820" cy="3312795"/>
          </a:xfrm>
          <a:prstGeom prst="rect">
            <a:avLst/>
          </a:prstGeom>
          <a:blipFill dpi="0" rotWithShape="1">
            <a:blip r:embed="rId6">
              <a:extLst>
                <a:ext uri="{28A0092B-C50C-407E-A947-70E740481C1C}">
                  <a14:useLocalDpi xmlns:a14="http://schemas.microsoft.com/office/drawing/2010/main" val="0"/>
                </a:ext>
              </a:extLst>
            </a:blip>
            <a:srcRect/>
            <a:stretch>
              <a:fillRect t="-3024" b="-3024"/>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pic>
        <p:nvPicPr>
          <p:cNvPr id="7" name="图片 6"/>
          <p:cNvPicPr>
            <a:picLocks noChangeAspect="1"/>
          </p:cNvPicPr>
          <p:nvPr/>
        </p:nvPicPr>
        <p:blipFill>
          <a:blip r:embed="rId7"/>
          <a:stretch>
            <a:fillRect/>
          </a:stretch>
        </p:blipFill>
        <p:spPr>
          <a:xfrm>
            <a:off x="10172670" y="0"/>
            <a:ext cx="2019329" cy="616688"/>
          </a:xfrm>
          <a:prstGeom prst="rect">
            <a:avLst/>
          </a:prstGeom>
        </p:spPr>
      </p:pic>
      <p:pic>
        <p:nvPicPr>
          <p:cNvPr id="8" name="图片 7"/>
          <p:cNvPicPr>
            <a:picLocks noChangeAspect="1"/>
          </p:cNvPicPr>
          <p:nvPr/>
        </p:nvPicPr>
        <p:blipFill>
          <a:blip r:embed="rId8"/>
          <a:stretch>
            <a:fillRect/>
          </a:stretch>
        </p:blipFill>
        <p:spPr>
          <a:xfrm>
            <a:off x="10098157" y="0"/>
            <a:ext cx="2093843" cy="785351"/>
          </a:xfrm>
          <a:prstGeom prst="rect">
            <a:avLst/>
          </a:prstGeom>
        </p:spPr>
      </p:pic>
      <p:pic>
        <p:nvPicPr>
          <p:cNvPr id="10" name="图片 9"/>
          <p:cNvPicPr>
            <a:picLocks noChangeAspect="1"/>
          </p:cNvPicPr>
          <p:nvPr/>
        </p:nvPicPr>
        <p:blipFill rotWithShape="1">
          <a:blip r:embed="rId8"/>
          <a:srcRect r="63113" b="35195"/>
          <a:stretch>
            <a:fillRect/>
          </a:stretch>
        </p:blipFill>
        <p:spPr>
          <a:xfrm>
            <a:off x="-1" y="3473"/>
            <a:ext cx="10098158" cy="781878"/>
          </a:xfrm>
          <a:prstGeom prst="rect">
            <a:avLst/>
          </a:prstGeom>
        </p:spPr>
      </p:pic>
      <p:sp>
        <p:nvSpPr>
          <p:cNvPr id="11" name="矩形 10"/>
          <p:cNvSpPr/>
          <p:nvPr/>
        </p:nvSpPr>
        <p:spPr>
          <a:xfrm>
            <a:off x="0" y="208009"/>
            <a:ext cx="3185487" cy="369332"/>
          </a:xfrm>
          <a:prstGeom prst="rect">
            <a:avLst/>
          </a:prstGeom>
        </p:spPr>
        <p:txBody>
          <a:bodyPr wrap="none">
            <a:spAutoFit/>
          </a:bodyPr>
          <a:lstStyle/>
          <a:p>
            <a:pPr lvl="0"/>
            <a:r>
              <a:rPr lang="zh-CN" altLang="en-US" noProof="1">
                <a:solidFill>
                  <a:schemeClr val="bg1"/>
                </a:solidFill>
              </a:rPr>
              <a:t>自助餐日常经营中关心的问题</a:t>
            </a:r>
            <a:endParaRPr lang="zh-CN" altLang="en-US" noProof="1">
              <a:solidFill>
                <a:schemeClr val="bg1"/>
              </a:solidFill>
            </a:endParaRPr>
          </a:p>
        </p:txBody>
      </p:sp>
    </p:spTree>
    <p:custDataLst>
      <p:tags r:id="rId9"/>
    </p:custDataLst>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文本框 5"/>
          <p:cNvSpPr txBox="1"/>
          <p:nvPr>
            <p:custDataLst>
              <p:tags r:id="rId1"/>
            </p:custDataLst>
          </p:nvPr>
        </p:nvSpPr>
        <p:spPr>
          <a:xfrm>
            <a:off x="654050" y="714375"/>
            <a:ext cx="10591800" cy="3286125"/>
          </a:xfrm>
          <a:prstGeom prst="rect">
            <a:avLst/>
          </a:prstGeom>
          <a:noFill/>
          <a:ln w="9525">
            <a:noFill/>
          </a:ln>
        </p:spPr>
        <p:txBody>
          <a:bodyPr lIns="108000" tIns="45720" rIns="108000" bIns="45720" anchor="t"/>
          <a:lstStyle/>
          <a:p>
            <a:pPr lvl="0" indent="0" algn="just">
              <a:lnSpc>
                <a:spcPct val="150000"/>
              </a:lnSpc>
              <a:buClr>
                <a:srgbClr val="474747"/>
              </a:buClr>
              <a:buFont typeface="Arial" panose="020B0604020202020204" pitchFamily="34" charset="0"/>
              <a:buNone/>
            </a:pPr>
            <a:r>
              <a:rPr lang="en-US" altLang="zh-CN" sz="1600" baseline="0" dirty="0">
                <a:latin typeface="Arial" panose="020B0604020202020204" pitchFamily="34" charset="0"/>
                <a:ea typeface="黑体" panose="02010609060101010101" pitchFamily="49" charset="-122"/>
              </a:rPr>
              <a:t>1.</a:t>
            </a:r>
            <a:r>
              <a:rPr lang="zh-CN" altLang="en-US" sz="1600" baseline="0" dirty="0">
                <a:latin typeface="Arial" panose="020B0604020202020204" pitchFamily="34" charset="0"/>
                <a:ea typeface="黑体" panose="02010609060101010101" pitchFamily="49" charset="-122"/>
              </a:rPr>
              <a:t>更完美的会员营销支持</a:t>
            </a:r>
            <a:endParaRPr lang="zh-CN" altLang="en-US" sz="1600" baseline="0" dirty="0">
              <a:latin typeface="Arial" panose="020B0604020202020204" pitchFamily="34" charset="0"/>
              <a:ea typeface="黑体" panose="02010609060101010101" pitchFamily="49" charset="-122"/>
            </a:endParaRPr>
          </a:p>
          <a:p>
            <a:pPr lvl="0" indent="0" algn="just">
              <a:lnSpc>
                <a:spcPct val="150000"/>
              </a:lnSpc>
              <a:buClr>
                <a:srgbClr val="474747"/>
              </a:buClr>
              <a:buFont typeface="Arial" panose="020B0604020202020204" pitchFamily="34" charset="0"/>
              <a:buNone/>
            </a:pPr>
            <a:r>
              <a:rPr lang="zh-CN" altLang="en-US" sz="1600" baseline="0" dirty="0">
                <a:latin typeface="Arial" panose="020B0604020202020204" pitchFamily="34" charset="0"/>
                <a:ea typeface="黑体" panose="02010609060101010101" pitchFamily="49" charset="-122"/>
              </a:rPr>
              <a:t>（</a:t>
            </a:r>
            <a:r>
              <a:rPr lang="zh-CN" altLang="en-US" sz="1600" dirty="0">
                <a:sym typeface="+mn-ea"/>
              </a:rPr>
              <a:t>1</a:t>
            </a:r>
            <a:r>
              <a:rPr lang="zh-CN" altLang="en-US" sz="1600" baseline="0" dirty="0">
                <a:latin typeface="Arial" panose="020B0604020202020204" pitchFamily="34" charset="0"/>
                <a:ea typeface="黑体" panose="02010609060101010101" pitchFamily="49" charset="-122"/>
              </a:rPr>
              <a:t>）、帮助商家找粉丝，招会员。所有通过关注微信、PC电商注册、免费wifi、呼叫中心来电、优惠券发送的用户都可以自动成为您的会员。（））2、精准化营销体系。我们根据会员的消费次数和消费金额进行统计分析，将会员分为忠实会员和一般会员，针对忠实会员，我们可以通过储值返利或者赠送实物、会员特价、签到积分、抽奖等方式维持客户关系；而且针对一般会员，我可以通过开展生日营销、唤醒营销、淡季营销、节日营销、新菜营销等方式，给顾客发放电子优惠券，以唤醒客户消费；</a:t>
            </a:r>
            <a:endParaRPr lang="zh-CN" altLang="en-US" sz="1600" baseline="0" dirty="0">
              <a:latin typeface="Arial" panose="020B0604020202020204" pitchFamily="34" charset="0"/>
              <a:ea typeface="黑体" panose="02010609060101010101" pitchFamily="49" charset="-122"/>
            </a:endParaRPr>
          </a:p>
          <a:p>
            <a:pPr lvl="0" indent="0" algn="just">
              <a:lnSpc>
                <a:spcPct val="150000"/>
              </a:lnSpc>
              <a:buClr>
                <a:srgbClr val="474747"/>
              </a:buClr>
              <a:buFont typeface="Arial" panose="020B0604020202020204" pitchFamily="34" charset="0"/>
              <a:buNone/>
            </a:pPr>
            <a:r>
              <a:rPr lang="zh-CN" altLang="en-US" sz="1600" baseline="0" dirty="0">
                <a:latin typeface="Arial" panose="020B0604020202020204" pitchFamily="34" charset="0"/>
                <a:ea typeface="黑体" panose="02010609060101010101" pitchFamily="49" charset="-122"/>
              </a:rPr>
              <a:t>3、升级的优惠券体系。将优惠券分享到朋友圈，即可为您带来成百上千的客户，客户分享后还有提成可拿，让每一个客户都成为你的免费营销员。</a:t>
            </a:r>
            <a:endParaRPr lang="zh-CN" altLang="en-US" sz="1600" baseline="0" dirty="0">
              <a:latin typeface="Arial" panose="020B0604020202020204" pitchFamily="34" charset="0"/>
              <a:ea typeface="黑体" panose="02010609060101010101" pitchFamily="49" charset="-122"/>
            </a:endParaRPr>
          </a:p>
        </p:txBody>
      </p:sp>
      <p:pic>
        <p:nvPicPr>
          <p:cNvPr id="5" name="图片 4"/>
          <p:cNvPicPr>
            <a:picLocks noChangeAspect="1"/>
          </p:cNvPicPr>
          <p:nvPr/>
        </p:nvPicPr>
        <p:blipFill>
          <a:blip r:embed="rId2"/>
          <a:stretch>
            <a:fillRect/>
          </a:stretch>
        </p:blipFill>
        <p:spPr>
          <a:xfrm>
            <a:off x="770255" y="3843019"/>
            <a:ext cx="2842895" cy="2532381"/>
          </a:xfrm>
          <a:prstGeom prst="rect">
            <a:avLst/>
          </a:prstGeom>
          <a:effectLst>
            <a:softEdge rad="317500"/>
          </a:effectLst>
        </p:spPr>
      </p:pic>
      <p:pic>
        <p:nvPicPr>
          <p:cNvPr id="3" name="图片 2"/>
          <p:cNvPicPr>
            <a:picLocks noChangeAspect="1"/>
          </p:cNvPicPr>
          <p:nvPr/>
        </p:nvPicPr>
        <p:blipFill>
          <a:blip r:embed="rId3"/>
          <a:stretch>
            <a:fillRect/>
          </a:stretch>
        </p:blipFill>
        <p:spPr>
          <a:xfrm>
            <a:off x="4402444" y="3710940"/>
            <a:ext cx="2750185" cy="2665095"/>
          </a:xfrm>
          <a:prstGeom prst="rect">
            <a:avLst/>
          </a:prstGeom>
          <a:effectLst>
            <a:softEdge rad="317500"/>
          </a:effectLst>
        </p:spPr>
      </p:pic>
      <p:pic>
        <p:nvPicPr>
          <p:cNvPr id="7" name="图片 6"/>
          <p:cNvPicPr>
            <a:picLocks noChangeAspect="1"/>
          </p:cNvPicPr>
          <p:nvPr/>
        </p:nvPicPr>
        <p:blipFill>
          <a:blip r:embed="rId4"/>
          <a:stretch>
            <a:fillRect/>
          </a:stretch>
        </p:blipFill>
        <p:spPr>
          <a:xfrm>
            <a:off x="8087360" y="3710934"/>
            <a:ext cx="2726055" cy="2697484"/>
          </a:xfrm>
          <a:prstGeom prst="rect">
            <a:avLst/>
          </a:prstGeom>
          <a:effectLst>
            <a:softEdge rad="317500"/>
          </a:effectLst>
        </p:spPr>
      </p:pic>
      <p:pic>
        <p:nvPicPr>
          <p:cNvPr id="21509" name="图片 1" descr="智慧餐饮logo1"/>
          <p:cNvPicPr>
            <a:picLocks noChangeAspect="1"/>
          </p:cNvPicPr>
          <p:nvPr/>
        </p:nvPicPr>
        <p:blipFill>
          <a:blip r:embed="rId5"/>
          <a:stretch>
            <a:fillRect/>
          </a:stretch>
        </p:blipFill>
        <p:spPr>
          <a:xfrm>
            <a:off x="9021763" y="-12700"/>
            <a:ext cx="3124200" cy="982663"/>
          </a:xfrm>
          <a:prstGeom prst="rect">
            <a:avLst/>
          </a:prstGeom>
          <a:noFill/>
          <a:ln w="9525">
            <a:noFill/>
          </a:ln>
        </p:spPr>
      </p:pic>
      <p:sp>
        <p:nvSpPr>
          <p:cNvPr id="4" name="文本框 3"/>
          <p:cNvSpPr txBox="1"/>
          <p:nvPr>
            <p:custDataLst>
              <p:tags r:id="rId6"/>
            </p:custDataLst>
          </p:nvPr>
        </p:nvSpPr>
        <p:spPr>
          <a:xfrm>
            <a:off x="-17462" y="-12700"/>
            <a:ext cx="5022850" cy="669925"/>
          </a:xfrm>
          <a:prstGeom prst="rect">
            <a:avLst/>
          </a:prstGeom>
        </p:spPr>
        <p:txBody>
          <a:bodyPr>
            <a:normAutofit fontScale="92500"/>
          </a:bodyPr>
          <a:lstStyle>
            <a:defPPr>
              <a:defRPr lang="zh-CN"/>
            </a:defPPr>
            <a:lvl1pPr>
              <a:lnSpc>
                <a:spcPct val="150000"/>
              </a:lnSpc>
              <a:defRPr sz="3200" b="1">
                <a:solidFill>
                  <a:schemeClr val="accent1"/>
                </a:solidFill>
              </a:defRPr>
            </a:lvl1pPr>
          </a:lstStyle>
          <a:p>
            <a:pPr lvl="0" indent="0" fontAlgn="base"/>
            <a:r>
              <a:rPr lang="zh-CN" altLang="zh-CN" sz="2800" strike="noStrike" noProof="1" smtClean="0">
                <a:solidFill>
                  <a:schemeClr val="accent1">
                    <a:lumMod val="75000"/>
                  </a:schemeClr>
                </a:solidFill>
                <a:uFillTx/>
                <a:latin typeface="+mj-lt"/>
                <a:ea typeface="+mj-ea"/>
                <a:cs typeface="+mj-cs"/>
              </a:rPr>
              <a:t>好哇解决方案</a:t>
            </a:r>
            <a:endParaRPr lang="zh-CN" altLang="zh-CN" sz="2800" strike="noStrike" noProof="1" smtClean="0">
              <a:solidFill>
                <a:schemeClr val="accent1">
                  <a:lumMod val="75000"/>
                </a:schemeClr>
              </a:solidFill>
              <a:uFillTx/>
              <a:latin typeface="+mj-lt"/>
              <a:ea typeface="+mj-ea"/>
              <a:cs typeface="+mj-cs"/>
            </a:endParaRPr>
          </a:p>
        </p:txBody>
      </p:sp>
      <p:pic>
        <p:nvPicPr>
          <p:cNvPr id="8" name="图片 7"/>
          <p:cNvPicPr>
            <a:picLocks noChangeAspect="1"/>
          </p:cNvPicPr>
          <p:nvPr/>
        </p:nvPicPr>
        <p:blipFill>
          <a:blip r:embed="rId7"/>
          <a:stretch>
            <a:fillRect/>
          </a:stretch>
        </p:blipFill>
        <p:spPr>
          <a:xfrm>
            <a:off x="10172670" y="0"/>
            <a:ext cx="2019329" cy="616688"/>
          </a:xfrm>
          <a:prstGeom prst="rect">
            <a:avLst/>
          </a:prstGeom>
        </p:spPr>
      </p:pic>
      <p:pic>
        <p:nvPicPr>
          <p:cNvPr id="9" name="图片 8"/>
          <p:cNvPicPr>
            <a:picLocks noChangeAspect="1"/>
          </p:cNvPicPr>
          <p:nvPr/>
        </p:nvPicPr>
        <p:blipFill>
          <a:blip r:embed="rId8"/>
          <a:stretch>
            <a:fillRect/>
          </a:stretch>
        </p:blipFill>
        <p:spPr>
          <a:xfrm>
            <a:off x="10098157" y="0"/>
            <a:ext cx="2093843" cy="785351"/>
          </a:xfrm>
          <a:prstGeom prst="rect">
            <a:avLst/>
          </a:prstGeom>
        </p:spPr>
      </p:pic>
      <p:pic>
        <p:nvPicPr>
          <p:cNvPr id="10" name="图片 9"/>
          <p:cNvPicPr>
            <a:picLocks noChangeAspect="1"/>
          </p:cNvPicPr>
          <p:nvPr/>
        </p:nvPicPr>
        <p:blipFill rotWithShape="1">
          <a:blip r:embed="rId8"/>
          <a:srcRect r="63113" b="35195"/>
          <a:stretch>
            <a:fillRect/>
          </a:stretch>
        </p:blipFill>
        <p:spPr>
          <a:xfrm>
            <a:off x="-1" y="3473"/>
            <a:ext cx="10098158" cy="781878"/>
          </a:xfrm>
          <a:prstGeom prst="rect">
            <a:avLst/>
          </a:prstGeom>
        </p:spPr>
      </p:pic>
      <p:sp>
        <p:nvSpPr>
          <p:cNvPr id="11" name="矩形 10"/>
          <p:cNvSpPr/>
          <p:nvPr/>
        </p:nvSpPr>
        <p:spPr>
          <a:xfrm>
            <a:off x="0" y="208009"/>
            <a:ext cx="3185487" cy="369332"/>
          </a:xfrm>
          <a:prstGeom prst="rect">
            <a:avLst/>
          </a:prstGeom>
        </p:spPr>
        <p:txBody>
          <a:bodyPr wrap="none">
            <a:spAutoFit/>
          </a:bodyPr>
          <a:lstStyle/>
          <a:p>
            <a:pPr lvl="0"/>
            <a:r>
              <a:rPr lang="zh-CN" altLang="en-US" noProof="1">
                <a:solidFill>
                  <a:schemeClr val="bg1"/>
                </a:solidFill>
              </a:rPr>
              <a:t>自助餐日常经营中关心的问题</a:t>
            </a:r>
            <a:endParaRPr lang="zh-CN" altLang="en-US" noProof="1">
              <a:solidFill>
                <a:schemeClr val="bg1"/>
              </a:solidFill>
            </a:endParaRPr>
          </a:p>
        </p:txBody>
      </p:sp>
    </p:spTree>
    <p:custDataLst>
      <p:tags r:id="rId9"/>
    </p:custDataLst>
  </p:cSld>
  <p:clrMapOvr>
    <a:masterClrMapping/>
  </p:clrMapOvr>
  <p:transition>
    <p:strips/>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文本框 1"/>
          <p:cNvSpPr txBox="1"/>
          <p:nvPr>
            <p:custDataLst>
              <p:tags r:id="rId1"/>
            </p:custDataLst>
          </p:nvPr>
        </p:nvSpPr>
        <p:spPr>
          <a:xfrm>
            <a:off x="541338" y="1041400"/>
            <a:ext cx="10591800" cy="1120775"/>
          </a:xfrm>
          <a:prstGeom prst="rect">
            <a:avLst/>
          </a:prstGeom>
          <a:noFill/>
          <a:ln w="9525">
            <a:noFill/>
          </a:ln>
        </p:spPr>
        <p:txBody>
          <a:bodyPr lIns="108000" tIns="45720" rIns="108000" bIns="45720" anchor="t"/>
          <a:lstStyle/>
          <a:p>
            <a:pPr lvl="0" indent="0" algn="just">
              <a:lnSpc>
                <a:spcPct val="150000"/>
              </a:lnSpc>
              <a:buClr>
                <a:srgbClr val="474747"/>
              </a:buClr>
              <a:buFont typeface="Arial" panose="020B0604020202020204" pitchFamily="34" charset="0"/>
              <a:buNone/>
            </a:pPr>
            <a:r>
              <a:rPr lang="zh-CN" altLang="en-US" sz="1600" baseline="0" dirty="0">
                <a:latin typeface="Arial" panose="020B0604020202020204" pitchFamily="34" charset="0"/>
                <a:ea typeface="黑体" panose="02010609060101010101" pitchFamily="49" charset="-122"/>
              </a:rPr>
              <a:t>4、高效的沟通体系。通过在线点评、服务反馈、微客服等互动沟通体系，可以帮助商家高效的和客户沟通，随时了解、倾听客户的需求，提高客户参与感，不断完善门店的管理、环境、服务等。</a:t>
            </a:r>
            <a:endParaRPr lang="zh-CN" altLang="en-US" sz="1600" baseline="0" dirty="0">
              <a:latin typeface="Arial" panose="020B0604020202020204" pitchFamily="34" charset="0"/>
              <a:ea typeface="黑体" panose="02010609060101010101" pitchFamily="49" charset="-122"/>
            </a:endParaRPr>
          </a:p>
        </p:txBody>
      </p:sp>
      <p:pic>
        <p:nvPicPr>
          <p:cNvPr id="2" name="图片 15"/>
          <p:cNvPicPr>
            <a:picLocks noChangeAspect="1"/>
          </p:cNvPicPr>
          <p:nvPr/>
        </p:nvPicPr>
        <p:blipFill>
          <a:blip r:embed="rId2"/>
          <a:stretch>
            <a:fillRect/>
          </a:stretch>
        </p:blipFill>
        <p:spPr>
          <a:xfrm>
            <a:off x="782944" y="2519668"/>
            <a:ext cx="4439285" cy="3286125"/>
          </a:xfrm>
          <a:prstGeom prst="rect">
            <a:avLst/>
          </a:prstGeom>
          <a:noFill/>
          <a:ln w="9525">
            <a:noFill/>
          </a:ln>
          <a:effectLst>
            <a:softEdge rad="317500"/>
          </a:effectLst>
        </p:spPr>
      </p:pic>
      <p:pic>
        <p:nvPicPr>
          <p:cNvPr id="22531" name="图片 1" descr="智慧餐饮logo1"/>
          <p:cNvPicPr>
            <a:picLocks noChangeAspect="1"/>
          </p:cNvPicPr>
          <p:nvPr/>
        </p:nvPicPr>
        <p:blipFill>
          <a:blip r:embed="rId3"/>
          <a:stretch>
            <a:fillRect/>
          </a:stretch>
        </p:blipFill>
        <p:spPr>
          <a:xfrm>
            <a:off x="8985250" y="-53975"/>
            <a:ext cx="3124200" cy="982663"/>
          </a:xfrm>
          <a:prstGeom prst="rect">
            <a:avLst/>
          </a:prstGeom>
          <a:noFill/>
          <a:ln w="9525">
            <a:noFill/>
          </a:ln>
        </p:spPr>
      </p:pic>
      <p:pic>
        <p:nvPicPr>
          <p:cNvPr id="3" name="图片 2"/>
          <p:cNvPicPr>
            <a:picLocks noChangeAspect="1"/>
          </p:cNvPicPr>
          <p:nvPr/>
        </p:nvPicPr>
        <p:blipFill>
          <a:blip r:embed="rId4"/>
          <a:stretch>
            <a:fillRect/>
          </a:stretch>
        </p:blipFill>
        <p:spPr>
          <a:xfrm>
            <a:off x="5323193" y="2620644"/>
            <a:ext cx="6321425" cy="3192145"/>
          </a:xfrm>
          <a:prstGeom prst="rect">
            <a:avLst/>
          </a:prstGeom>
          <a:effectLst>
            <a:softEdge rad="317500"/>
          </a:effectLst>
        </p:spPr>
      </p:pic>
      <p:sp>
        <p:nvSpPr>
          <p:cNvPr id="5" name="文本框 4"/>
          <p:cNvSpPr txBox="1"/>
          <p:nvPr>
            <p:custDataLst>
              <p:tags r:id="rId5"/>
            </p:custDataLst>
          </p:nvPr>
        </p:nvSpPr>
        <p:spPr>
          <a:xfrm>
            <a:off x="-17462" y="-12700"/>
            <a:ext cx="5022850" cy="669925"/>
          </a:xfrm>
          <a:prstGeom prst="rect">
            <a:avLst/>
          </a:prstGeom>
        </p:spPr>
        <p:txBody>
          <a:bodyPr>
            <a:normAutofit fontScale="92500"/>
          </a:bodyPr>
          <a:lstStyle>
            <a:defPPr>
              <a:defRPr lang="zh-CN"/>
            </a:defPPr>
            <a:lvl1pPr>
              <a:lnSpc>
                <a:spcPct val="150000"/>
              </a:lnSpc>
              <a:defRPr sz="3200" b="1">
                <a:solidFill>
                  <a:schemeClr val="accent1"/>
                </a:solidFill>
              </a:defRPr>
            </a:lvl1pPr>
          </a:lstStyle>
          <a:p>
            <a:pPr lvl="0" indent="0" fontAlgn="base"/>
            <a:r>
              <a:rPr lang="zh-CN" altLang="zh-CN" sz="2800" strike="noStrike" noProof="1" smtClean="0">
                <a:solidFill>
                  <a:schemeClr val="accent1">
                    <a:lumMod val="75000"/>
                  </a:schemeClr>
                </a:solidFill>
                <a:uFillTx/>
                <a:latin typeface="+mj-lt"/>
                <a:ea typeface="+mj-ea"/>
                <a:cs typeface="+mj-cs"/>
              </a:rPr>
              <a:t>好哇解决方案</a:t>
            </a:r>
            <a:endParaRPr lang="zh-CN" altLang="zh-CN" sz="2800" strike="noStrike" noProof="1" smtClean="0">
              <a:solidFill>
                <a:schemeClr val="accent1">
                  <a:lumMod val="75000"/>
                </a:schemeClr>
              </a:solidFill>
              <a:uFillTx/>
              <a:latin typeface="+mj-lt"/>
              <a:ea typeface="+mj-ea"/>
              <a:cs typeface="+mj-cs"/>
            </a:endParaRPr>
          </a:p>
        </p:txBody>
      </p:sp>
      <p:pic>
        <p:nvPicPr>
          <p:cNvPr id="7" name="图片 6"/>
          <p:cNvPicPr>
            <a:picLocks noChangeAspect="1"/>
          </p:cNvPicPr>
          <p:nvPr/>
        </p:nvPicPr>
        <p:blipFill>
          <a:blip r:embed="rId6"/>
          <a:stretch>
            <a:fillRect/>
          </a:stretch>
        </p:blipFill>
        <p:spPr>
          <a:xfrm>
            <a:off x="10172670" y="0"/>
            <a:ext cx="2019329" cy="616688"/>
          </a:xfrm>
          <a:prstGeom prst="rect">
            <a:avLst/>
          </a:prstGeom>
        </p:spPr>
      </p:pic>
      <p:pic>
        <p:nvPicPr>
          <p:cNvPr id="8" name="图片 7"/>
          <p:cNvPicPr>
            <a:picLocks noChangeAspect="1"/>
          </p:cNvPicPr>
          <p:nvPr/>
        </p:nvPicPr>
        <p:blipFill>
          <a:blip r:embed="rId7"/>
          <a:stretch>
            <a:fillRect/>
          </a:stretch>
        </p:blipFill>
        <p:spPr>
          <a:xfrm>
            <a:off x="10098157" y="0"/>
            <a:ext cx="2093843" cy="785351"/>
          </a:xfrm>
          <a:prstGeom prst="rect">
            <a:avLst/>
          </a:prstGeom>
        </p:spPr>
      </p:pic>
      <p:pic>
        <p:nvPicPr>
          <p:cNvPr id="9" name="图片 8"/>
          <p:cNvPicPr>
            <a:picLocks noChangeAspect="1"/>
          </p:cNvPicPr>
          <p:nvPr/>
        </p:nvPicPr>
        <p:blipFill rotWithShape="1">
          <a:blip r:embed="rId7"/>
          <a:srcRect r="63113" b="35195"/>
          <a:stretch>
            <a:fillRect/>
          </a:stretch>
        </p:blipFill>
        <p:spPr>
          <a:xfrm>
            <a:off x="-1" y="3473"/>
            <a:ext cx="10098158" cy="781878"/>
          </a:xfrm>
          <a:prstGeom prst="rect">
            <a:avLst/>
          </a:prstGeom>
        </p:spPr>
      </p:pic>
      <p:sp>
        <p:nvSpPr>
          <p:cNvPr id="10" name="矩形 9"/>
          <p:cNvSpPr/>
          <p:nvPr/>
        </p:nvSpPr>
        <p:spPr>
          <a:xfrm>
            <a:off x="0" y="208009"/>
            <a:ext cx="3185487" cy="369332"/>
          </a:xfrm>
          <a:prstGeom prst="rect">
            <a:avLst/>
          </a:prstGeom>
        </p:spPr>
        <p:txBody>
          <a:bodyPr wrap="none">
            <a:spAutoFit/>
          </a:bodyPr>
          <a:lstStyle/>
          <a:p>
            <a:pPr lvl="0"/>
            <a:r>
              <a:rPr lang="zh-CN" altLang="en-US" noProof="1">
                <a:solidFill>
                  <a:schemeClr val="bg1"/>
                </a:solidFill>
              </a:rPr>
              <a:t>自助餐日常经营中关心的问题</a:t>
            </a:r>
            <a:endParaRPr lang="zh-CN" altLang="en-US" noProof="1">
              <a:solidFill>
                <a:schemeClr val="bg1"/>
              </a:solidFill>
            </a:endParaRPr>
          </a:p>
        </p:txBody>
      </p:sp>
    </p:spTree>
    <p:custDataLst>
      <p:tags r:id="rId8"/>
    </p:custDataLst>
  </p:cSld>
  <p:clrMapOvr>
    <a:masterClrMapping/>
  </p:clrMapOvr>
  <p:transition>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614488" y="1033463"/>
            <a:ext cx="8910638"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normAutofit fontScale="87500" lnSpcReduction="20000"/>
          </a:bodyPr>
          <a:lstStyle>
            <a:defPPr>
              <a:defRPr lang="zh-CN"/>
            </a:defPPr>
            <a:lvl1pPr eaLnBrk="1" hangingPunct="1">
              <a:lnSpc>
                <a:spcPct val="120000"/>
              </a:lnSpc>
              <a:buFontTx/>
              <a:buNone/>
              <a:defRPr sz="1800">
                <a:solidFill>
                  <a:schemeClr val="bg1"/>
                </a:solidFill>
                <a:latin typeface="+mj-lt"/>
                <a:ea typeface="+mj-ea"/>
                <a:cs typeface="+mj-cs"/>
              </a:defRPr>
            </a:lvl1pPr>
            <a:lvl2pPr marL="742950" indent="-285750">
              <a:spcBef>
                <a:spcPct val="20000"/>
              </a:spcBef>
              <a:buChar char="–"/>
              <a:defRPr sz="2800">
                <a:solidFill>
                  <a:schemeClr val="bg1"/>
                </a:solidFill>
              </a:defRPr>
            </a:lvl2pPr>
            <a:lvl3pPr marL="1143000" indent="-228600">
              <a:spcBef>
                <a:spcPct val="20000"/>
              </a:spcBef>
              <a:buChar char="•"/>
              <a:defRPr sz="2400">
                <a:solidFill>
                  <a:schemeClr val="bg1"/>
                </a:solidFill>
              </a:defRPr>
            </a:lvl3pPr>
            <a:lvl4pPr marL="1600200" indent="-228600">
              <a:spcBef>
                <a:spcPct val="20000"/>
              </a:spcBef>
              <a:buChar char="–"/>
              <a:defRPr sz="2000">
                <a:solidFill>
                  <a:schemeClr val="bg1"/>
                </a:solidFill>
              </a:defRPr>
            </a:lvl4pPr>
            <a:lvl5pPr marL="2057400" indent="-228600">
              <a:spcBef>
                <a:spcPct val="20000"/>
              </a:spcBef>
              <a:buChar char="»"/>
              <a:defRPr sz="2000">
                <a:solidFill>
                  <a:schemeClr val="bg1"/>
                </a:solidFill>
              </a:defRPr>
            </a:lvl5pPr>
            <a:lvl6pPr marL="2514600" indent="-228600" eaLnBrk="0" fontAlgn="base" hangingPunct="0">
              <a:spcBef>
                <a:spcPct val="20000"/>
              </a:spcBef>
              <a:spcAft>
                <a:spcPct val="0"/>
              </a:spcAft>
              <a:buChar char="»"/>
              <a:defRPr sz="2000">
                <a:solidFill>
                  <a:schemeClr val="bg1"/>
                </a:solidFill>
              </a:defRPr>
            </a:lvl6pPr>
            <a:lvl7pPr marL="2971800" indent="-228600" eaLnBrk="0" fontAlgn="base" hangingPunct="0">
              <a:spcBef>
                <a:spcPct val="20000"/>
              </a:spcBef>
              <a:spcAft>
                <a:spcPct val="0"/>
              </a:spcAft>
              <a:buChar char="»"/>
              <a:defRPr sz="2000">
                <a:solidFill>
                  <a:schemeClr val="bg1"/>
                </a:solidFill>
              </a:defRPr>
            </a:lvl7pPr>
            <a:lvl8pPr marL="3429000" indent="-228600" eaLnBrk="0" fontAlgn="base" hangingPunct="0">
              <a:spcBef>
                <a:spcPct val="20000"/>
              </a:spcBef>
              <a:spcAft>
                <a:spcPct val="0"/>
              </a:spcAft>
              <a:buChar char="»"/>
              <a:defRPr sz="2000">
                <a:solidFill>
                  <a:schemeClr val="bg1"/>
                </a:solidFill>
              </a:defRPr>
            </a:lvl8pPr>
            <a:lvl9pPr marL="3886200" indent="-228600" eaLnBrk="0" fontAlgn="base" hangingPunct="0">
              <a:spcBef>
                <a:spcPct val="20000"/>
              </a:spcBef>
              <a:spcAft>
                <a:spcPct val="0"/>
              </a:spcAft>
              <a:buChar char="»"/>
              <a:defRPr sz="2000">
                <a:solidFill>
                  <a:schemeClr val="bg1"/>
                </a:solidFill>
              </a:defRPr>
            </a:lvl9pPr>
          </a:lstStyle>
          <a:p>
            <a:pPr marL="0" indent="0" fontAlgn="auto">
              <a:buNone/>
            </a:pPr>
            <a:r>
              <a:rPr lang="zh-CN" altLang="en-US" strike="noStrike" noProof="1">
                <a:solidFill>
                  <a:schemeClr val="tx1"/>
                </a:solidFill>
                <a:latin typeface="+mn-lt"/>
                <a:ea typeface="+mn-ea"/>
                <a:cs typeface="+mn-cs"/>
              </a:rPr>
              <a:t>五、精细化管理</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1、提供菜品销售，收银情况，时段消费，营业情况，服务提成等数据查询；</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2、提供营业情况，菜品销售，收银情况，日月周，店内利润，菜品排行等数据和图形报表分析。</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3、支持连锁企业的多店集中管理，总部可随时查看分店的营业数据和财务数据等；</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4、有效的成本控制；利用出品软件和成本控制卡将菜品、人员的配置标准化，随时监控成本变化情况；支持原材料成本控制监控，超出预设范围及时提醒，同时我们可以将厨师，菜品和客人建立互动关系起来。建立一个厨师效率关系，餐品质量关系。最终，月报表就能看到厨师的业绩和顾客满意度，这样就会有嘉奖依据，而不是盲目凭感觉。</a:t>
            </a:r>
            <a:endParaRPr lang="zh-CN" altLang="en-US" strike="noStrike" noProof="1">
              <a:solidFill>
                <a:schemeClr val="tx1"/>
              </a:solidFill>
              <a:latin typeface="+mn-lt"/>
              <a:ea typeface="+mn-ea"/>
              <a:cs typeface="+mn-cs"/>
            </a:endParaRPr>
          </a:p>
        </p:txBody>
      </p:sp>
      <p:pic>
        <p:nvPicPr>
          <p:cNvPr id="14339" name="Picture 8"/>
          <p:cNvPicPr>
            <a:picLocks noChangeAspect="1"/>
          </p:cNvPicPr>
          <p:nvPr>
            <p:custDataLst>
              <p:tags r:id="rId2"/>
            </p:custDataLst>
          </p:nvPr>
        </p:nvPicPr>
        <p:blipFill>
          <a:blip r:embed="rId3"/>
          <a:stretch>
            <a:fillRect/>
          </a:stretch>
        </p:blipFill>
        <p:spPr>
          <a:xfrm>
            <a:off x="789940" y="3475355"/>
            <a:ext cx="3429635" cy="2217420"/>
          </a:xfrm>
          <a:prstGeom prst="rect">
            <a:avLst/>
          </a:prstGeom>
          <a:noFill/>
          <a:ln w="9525">
            <a:noFill/>
          </a:ln>
          <a:effectLst>
            <a:softEdge rad="317500"/>
          </a:effectLst>
        </p:spPr>
      </p:pic>
      <p:pic>
        <p:nvPicPr>
          <p:cNvPr id="23555" name="图片 1" descr="智慧餐饮logo1"/>
          <p:cNvPicPr>
            <a:picLocks noChangeAspect="1"/>
          </p:cNvPicPr>
          <p:nvPr/>
        </p:nvPicPr>
        <p:blipFill>
          <a:blip r:embed="rId4"/>
          <a:stretch>
            <a:fillRect/>
          </a:stretch>
        </p:blipFill>
        <p:spPr>
          <a:xfrm>
            <a:off x="9088438" y="-82550"/>
            <a:ext cx="3124200" cy="982663"/>
          </a:xfrm>
          <a:prstGeom prst="rect">
            <a:avLst/>
          </a:prstGeom>
          <a:noFill/>
          <a:ln w="9525">
            <a:noFill/>
          </a:ln>
        </p:spPr>
      </p:pic>
      <p:pic>
        <p:nvPicPr>
          <p:cNvPr id="2" name="图片 1"/>
          <p:cNvPicPr>
            <a:picLocks noChangeAspect="1"/>
          </p:cNvPicPr>
          <p:nvPr/>
        </p:nvPicPr>
        <p:blipFill>
          <a:blip r:embed="rId5"/>
          <a:stretch>
            <a:fillRect/>
          </a:stretch>
        </p:blipFill>
        <p:spPr>
          <a:xfrm>
            <a:off x="4417060" y="3458844"/>
            <a:ext cx="3314700" cy="2392681"/>
          </a:xfrm>
          <a:prstGeom prst="rect">
            <a:avLst/>
          </a:prstGeom>
          <a:effectLst>
            <a:softEdge rad="317500"/>
          </a:effectLst>
        </p:spPr>
      </p:pic>
      <p:pic>
        <p:nvPicPr>
          <p:cNvPr id="6" name="图片 5"/>
          <p:cNvPicPr>
            <a:picLocks noChangeAspect="1"/>
          </p:cNvPicPr>
          <p:nvPr/>
        </p:nvPicPr>
        <p:blipFill>
          <a:blip r:embed="rId6"/>
          <a:stretch>
            <a:fillRect/>
          </a:stretch>
        </p:blipFill>
        <p:spPr>
          <a:xfrm>
            <a:off x="7731760" y="3745865"/>
            <a:ext cx="3774440" cy="2105660"/>
          </a:xfrm>
          <a:prstGeom prst="rect">
            <a:avLst/>
          </a:prstGeom>
          <a:effectLst>
            <a:softEdge rad="317500"/>
          </a:effectLst>
        </p:spPr>
      </p:pic>
      <p:sp>
        <p:nvSpPr>
          <p:cNvPr id="4" name="文本框 3"/>
          <p:cNvSpPr txBox="1"/>
          <p:nvPr>
            <p:custDataLst>
              <p:tags r:id="rId7"/>
            </p:custDataLst>
          </p:nvPr>
        </p:nvSpPr>
        <p:spPr>
          <a:xfrm>
            <a:off x="-17462" y="-12700"/>
            <a:ext cx="5022850" cy="669925"/>
          </a:xfrm>
          <a:prstGeom prst="rect">
            <a:avLst/>
          </a:prstGeom>
        </p:spPr>
        <p:txBody>
          <a:bodyPr>
            <a:normAutofit fontScale="92500"/>
          </a:bodyPr>
          <a:lstStyle>
            <a:defPPr>
              <a:defRPr lang="zh-CN"/>
            </a:defPPr>
            <a:lvl1pPr>
              <a:lnSpc>
                <a:spcPct val="150000"/>
              </a:lnSpc>
              <a:defRPr sz="3200" b="1">
                <a:solidFill>
                  <a:schemeClr val="accent1"/>
                </a:solidFill>
              </a:defRPr>
            </a:lvl1pPr>
          </a:lstStyle>
          <a:p>
            <a:pPr lvl="0" indent="0" fontAlgn="base"/>
            <a:r>
              <a:rPr lang="zh-CN" altLang="zh-CN" sz="2800" strike="noStrike" noProof="1" smtClean="0">
                <a:solidFill>
                  <a:schemeClr val="accent1">
                    <a:lumMod val="75000"/>
                  </a:schemeClr>
                </a:solidFill>
                <a:uFillTx/>
                <a:latin typeface="+mj-lt"/>
                <a:ea typeface="+mj-ea"/>
                <a:cs typeface="+mj-cs"/>
              </a:rPr>
              <a:t>好哇解决方案</a:t>
            </a:r>
            <a:endParaRPr lang="zh-CN" altLang="zh-CN" sz="2800" strike="noStrike" noProof="1" smtClean="0">
              <a:solidFill>
                <a:schemeClr val="accent1">
                  <a:lumMod val="75000"/>
                </a:schemeClr>
              </a:solidFill>
              <a:uFillTx/>
              <a:latin typeface="+mj-lt"/>
              <a:ea typeface="+mj-ea"/>
              <a:cs typeface="+mj-cs"/>
            </a:endParaRPr>
          </a:p>
        </p:txBody>
      </p:sp>
      <p:pic>
        <p:nvPicPr>
          <p:cNvPr id="8" name="图片 7"/>
          <p:cNvPicPr>
            <a:picLocks noChangeAspect="1"/>
          </p:cNvPicPr>
          <p:nvPr/>
        </p:nvPicPr>
        <p:blipFill>
          <a:blip r:embed="rId8"/>
          <a:stretch>
            <a:fillRect/>
          </a:stretch>
        </p:blipFill>
        <p:spPr>
          <a:xfrm>
            <a:off x="10172670" y="0"/>
            <a:ext cx="2019329" cy="616688"/>
          </a:xfrm>
          <a:prstGeom prst="rect">
            <a:avLst/>
          </a:prstGeom>
        </p:spPr>
      </p:pic>
      <p:pic>
        <p:nvPicPr>
          <p:cNvPr id="9" name="图片 8"/>
          <p:cNvPicPr>
            <a:picLocks noChangeAspect="1"/>
          </p:cNvPicPr>
          <p:nvPr/>
        </p:nvPicPr>
        <p:blipFill>
          <a:blip r:embed="rId9"/>
          <a:stretch>
            <a:fillRect/>
          </a:stretch>
        </p:blipFill>
        <p:spPr>
          <a:xfrm>
            <a:off x="10098157" y="0"/>
            <a:ext cx="2093843" cy="785351"/>
          </a:xfrm>
          <a:prstGeom prst="rect">
            <a:avLst/>
          </a:prstGeom>
        </p:spPr>
      </p:pic>
      <p:pic>
        <p:nvPicPr>
          <p:cNvPr id="10" name="图片 9"/>
          <p:cNvPicPr>
            <a:picLocks noChangeAspect="1"/>
          </p:cNvPicPr>
          <p:nvPr/>
        </p:nvPicPr>
        <p:blipFill rotWithShape="1">
          <a:blip r:embed="rId9"/>
          <a:srcRect r="63113" b="35195"/>
          <a:stretch>
            <a:fillRect/>
          </a:stretch>
        </p:blipFill>
        <p:spPr>
          <a:xfrm>
            <a:off x="-1" y="3473"/>
            <a:ext cx="10098158" cy="781878"/>
          </a:xfrm>
          <a:prstGeom prst="rect">
            <a:avLst/>
          </a:prstGeom>
        </p:spPr>
      </p:pic>
      <p:sp>
        <p:nvSpPr>
          <p:cNvPr id="11" name="矩形 10"/>
          <p:cNvSpPr/>
          <p:nvPr/>
        </p:nvSpPr>
        <p:spPr>
          <a:xfrm>
            <a:off x="0" y="208009"/>
            <a:ext cx="3185487" cy="369332"/>
          </a:xfrm>
          <a:prstGeom prst="rect">
            <a:avLst/>
          </a:prstGeom>
        </p:spPr>
        <p:txBody>
          <a:bodyPr wrap="none">
            <a:spAutoFit/>
          </a:bodyPr>
          <a:lstStyle/>
          <a:p>
            <a:pPr lvl="0"/>
            <a:r>
              <a:rPr lang="zh-CN" altLang="en-US" noProof="1">
                <a:solidFill>
                  <a:schemeClr val="bg1"/>
                </a:solidFill>
              </a:rPr>
              <a:t>自助餐日常经营中关心的问题</a:t>
            </a:r>
            <a:endParaRPr lang="zh-CN" altLang="en-US" noProof="1">
              <a:solidFill>
                <a:schemeClr val="bg1"/>
              </a:solidFill>
            </a:endParaRPr>
          </a:p>
        </p:txBody>
      </p:sp>
    </p:spTree>
    <p:custDataLst>
      <p:tags r:id="rId10"/>
    </p:custDataLst>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文本框 1"/>
          <p:cNvSpPr txBox="1"/>
          <p:nvPr>
            <p:custDataLst>
              <p:tags r:id="rId1"/>
            </p:custDataLst>
          </p:nvPr>
        </p:nvSpPr>
        <p:spPr>
          <a:xfrm>
            <a:off x="800100" y="892175"/>
            <a:ext cx="10591800" cy="1558925"/>
          </a:xfrm>
          <a:prstGeom prst="rect">
            <a:avLst/>
          </a:prstGeom>
          <a:noFill/>
          <a:ln w="9525">
            <a:noFill/>
          </a:ln>
        </p:spPr>
        <p:txBody>
          <a:bodyPr lIns="108000" tIns="45720" rIns="108000" bIns="45720" anchor="t"/>
          <a:lstStyle/>
          <a:p>
            <a:pPr lvl="0" indent="0" algn="just">
              <a:lnSpc>
                <a:spcPct val="150000"/>
              </a:lnSpc>
              <a:buClr>
                <a:srgbClr val="474747"/>
              </a:buClr>
              <a:buFont typeface="Arial" panose="020B0604020202020204" pitchFamily="34" charset="0"/>
              <a:buNone/>
            </a:pPr>
            <a:r>
              <a:rPr lang="zh-CN" altLang="en-US" sz="1600" baseline="0" dirty="0">
                <a:latin typeface="Arial" panose="020B0604020202020204" pitchFamily="34" charset="0"/>
                <a:ea typeface="黑体" panose="02010609060101010101" pitchFamily="49" charset="-122"/>
              </a:rPr>
              <a:t>5、深度数据挖掘；根据消费数据，全面洞悉消费者的喜好、预判他们的消费动向，深入挖掘餐厅的营业数据，评估你的营销效果，帮助管理者在更短的时间内做出更明智的决策。 </a:t>
            </a:r>
            <a:endParaRPr lang="zh-CN" altLang="en-US" sz="1600" baseline="0" dirty="0">
              <a:latin typeface="Arial" panose="020B0604020202020204" pitchFamily="34" charset="0"/>
              <a:ea typeface="黑体" panose="02010609060101010101" pitchFamily="49" charset="-122"/>
            </a:endParaRPr>
          </a:p>
        </p:txBody>
      </p:sp>
      <p:pic>
        <p:nvPicPr>
          <p:cNvPr id="2" name="图片 14"/>
          <p:cNvPicPr>
            <a:picLocks noChangeAspect="1"/>
          </p:cNvPicPr>
          <p:nvPr/>
        </p:nvPicPr>
        <p:blipFill>
          <a:blip r:embed="rId2"/>
          <a:stretch>
            <a:fillRect/>
          </a:stretch>
        </p:blipFill>
        <p:spPr>
          <a:xfrm>
            <a:off x="223519" y="2562860"/>
            <a:ext cx="4701541" cy="3523615"/>
          </a:xfrm>
          <a:prstGeom prst="rect">
            <a:avLst/>
          </a:prstGeom>
          <a:noFill/>
          <a:ln w="9525">
            <a:noFill/>
          </a:ln>
          <a:effectLst>
            <a:softEdge rad="317500"/>
          </a:effectLst>
        </p:spPr>
      </p:pic>
      <p:pic>
        <p:nvPicPr>
          <p:cNvPr id="24579" name="图片 1" descr="智慧餐饮logo1"/>
          <p:cNvPicPr>
            <a:picLocks noChangeAspect="1"/>
          </p:cNvPicPr>
          <p:nvPr/>
        </p:nvPicPr>
        <p:blipFill>
          <a:blip r:embed="rId3"/>
          <a:stretch>
            <a:fillRect/>
          </a:stretch>
        </p:blipFill>
        <p:spPr>
          <a:xfrm>
            <a:off x="8983663" y="-90487"/>
            <a:ext cx="3124200" cy="982662"/>
          </a:xfrm>
          <a:prstGeom prst="rect">
            <a:avLst/>
          </a:prstGeom>
          <a:noFill/>
          <a:ln w="9525">
            <a:noFill/>
          </a:ln>
        </p:spPr>
      </p:pic>
      <p:pic>
        <p:nvPicPr>
          <p:cNvPr id="3" name="图片 2"/>
          <p:cNvPicPr>
            <a:picLocks noChangeAspect="1"/>
          </p:cNvPicPr>
          <p:nvPr/>
        </p:nvPicPr>
        <p:blipFill>
          <a:blip r:embed="rId4"/>
          <a:stretch>
            <a:fillRect/>
          </a:stretch>
        </p:blipFill>
        <p:spPr>
          <a:xfrm>
            <a:off x="5272399" y="2562860"/>
            <a:ext cx="6310635" cy="3520440"/>
          </a:xfrm>
          <a:prstGeom prst="rect">
            <a:avLst/>
          </a:prstGeom>
          <a:effectLst>
            <a:softEdge rad="317500"/>
          </a:effectLst>
        </p:spPr>
      </p:pic>
      <p:sp>
        <p:nvSpPr>
          <p:cNvPr id="4" name="文本框 3"/>
          <p:cNvSpPr txBox="1"/>
          <p:nvPr>
            <p:custDataLst>
              <p:tags r:id="rId5"/>
            </p:custDataLst>
          </p:nvPr>
        </p:nvSpPr>
        <p:spPr>
          <a:xfrm>
            <a:off x="-17462" y="-12700"/>
            <a:ext cx="5022850" cy="669925"/>
          </a:xfrm>
          <a:prstGeom prst="rect">
            <a:avLst/>
          </a:prstGeom>
        </p:spPr>
        <p:txBody>
          <a:bodyPr>
            <a:normAutofit fontScale="92500"/>
          </a:bodyPr>
          <a:lstStyle>
            <a:defPPr>
              <a:defRPr lang="zh-CN"/>
            </a:defPPr>
            <a:lvl1pPr>
              <a:lnSpc>
                <a:spcPct val="150000"/>
              </a:lnSpc>
              <a:defRPr sz="3200" b="1">
                <a:solidFill>
                  <a:schemeClr val="accent1"/>
                </a:solidFill>
              </a:defRPr>
            </a:lvl1pPr>
          </a:lstStyle>
          <a:p>
            <a:pPr lvl="0" indent="0" fontAlgn="base"/>
            <a:r>
              <a:rPr lang="zh-CN" altLang="zh-CN" sz="2800" strike="noStrike" noProof="1" smtClean="0">
                <a:solidFill>
                  <a:schemeClr val="accent1">
                    <a:lumMod val="75000"/>
                  </a:schemeClr>
                </a:solidFill>
                <a:uFillTx/>
                <a:latin typeface="+mj-lt"/>
                <a:ea typeface="+mj-ea"/>
                <a:cs typeface="+mj-cs"/>
              </a:rPr>
              <a:t>好哇解决方案</a:t>
            </a:r>
            <a:endParaRPr lang="zh-CN" altLang="zh-CN" sz="2800" strike="noStrike" noProof="1" smtClean="0">
              <a:solidFill>
                <a:schemeClr val="accent1">
                  <a:lumMod val="75000"/>
                </a:schemeClr>
              </a:solidFill>
              <a:uFillTx/>
              <a:latin typeface="+mj-lt"/>
              <a:ea typeface="+mj-ea"/>
              <a:cs typeface="+mj-cs"/>
            </a:endParaRPr>
          </a:p>
        </p:txBody>
      </p:sp>
      <p:pic>
        <p:nvPicPr>
          <p:cNvPr id="7" name="图片 6"/>
          <p:cNvPicPr>
            <a:picLocks noChangeAspect="1"/>
          </p:cNvPicPr>
          <p:nvPr/>
        </p:nvPicPr>
        <p:blipFill>
          <a:blip r:embed="rId6"/>
          <a:stretch>
            <a:fillRect/>
          </a:stretch>
        </p:blipFill>
        <p:spPr>
          <a:xfrm>
            <a:off x="10172670" y="0"/>
            <a:ext cx="2019329" cy="616688"/>
          </a:xfrm>
          <a:prstGeom prst="rect">
            <a:avLst/>
          </a:prstGeom>
        </p:spPr>
      </p:pic>
      <p:pic>
        <p:nvPicPr>
          <p:cNvPr id="8" name="图片 7"/>
          <p:cNvPicPr>
            <a:picLocks noChangeAspect="1"/>
          </p:cNvPicPr>
          <p:nvPr/>
        </p:nvPicPr>
        <p:blipFill>
          <a:blip r:embed="rId7"/>
          <a:stretch>
            <a:fillRect/>
          </a:stretch>
        </p:blipFill>
        <p:spPr>
          <a:xfrm>
            <a:off x="10098157" y="0"/>
            <a:ext cx="2093843" cy="785351"/>
          </a:xfrm>
          <a:prstGeom prst="rect">
            <a:avLst/>
          </a:prstGeom>
        </p:spPr>
      </p:pic>
      <p:pic>
        <p:nvPicPr>
          <p:cNvPr id="9" name="图片 8"/>
          <p:cNvPicPr>
            <a:picLocks noChangeAspect="1"/>
          </p:cNvPicPr>
          <p:nvPr/>
        </p:nvPicPr>
        <p:blipFill rotWithShape="1">
          <a:blip r:embed="rId7"/>
          <a:srcRect r="63113" b="35195"/>
          <a:stretch>
            <a:fillRect/>
          </a:stretch>
        </p:blipFill>
        <p:spPr>
          <a:xfrm>
            <a:off x="-1" y="3473"/>
            <a:ext cx="10098158" cy="781878"/>
          </a:xfrm>
          <a:prstGeom prst="rect">
            <a:avLst/>
          </a:prstGeom>
        </p:spPr>
      </p:pic>
      <p:sp>
        <p:nvSpPr>
          <p:cNvPr id="10" name="矩形 9"/>
          <p:cNvSpPr/>
          <p:nvPr/>
        </p:nvSpPr>
        <p:spPr>
          <a:xfrm>
            <a:off x="0" y="208009"/>
            <a:ext cx="3185487" cy="369332"/>
          </a:xfrm>
          <a:prstGeom prst="rect">
            <a:avLst/>
          </a:prstGeom>
        </p:spPr>
        <p:txBody>
          <a:bodyPr wrap="none">
            <a:spAutoFit/>
          </a:bodyPr>
          <a:lstStyle/>
          <a:p>
            <a:pPr lvl="0"/>
            <a:r>
              <a:rPr lang="zh-CN" altLang="en-US" noProof="1">
                <a:solidFill>
                  <a:schemeClr val="bg1"/>
                </a:solidFill>
              </a:rPr>
              <a:t>自助餐日常经营中关心的问题</a:t>
            </a:r>
            <a:endParaRPr lang="zh-CN" altLang="en-US" noProof="1">
              <a:solidFill>
                <a:schemeClr val="bg1"/>
              </a:solidFill>
            </a:endParaRPr>
          </a:p>
        </p:txBody>
      </p:sp>
    </p:spTree>
    <p:custDataLst>
      <p:tags r:id="rId8"/>
    </p:custDataLst>
  </p:cSld>
  <p:clrMapOvr>
    <a:masterClrMapping/>
  </p:clrMapOvr>
  <p:transition>
    <p:split orient="vert"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176338" y="1014413"/>
            <a:ext cx="900906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normAutofit fontScale="87500" lnSpcReduction="20000"/>
          </a:bodyPr>
          <a:lstStyle>
            <a:defPPr>
              <a:defRPr lang="zh-CN"/>
            </a:defPPr>
            <a:lvl1pPr eaLnBrk="1" hangingPunct="1">
              <a:lnSpc>
                <a:spcPct val="120000"/>
              </a:lnSpc>
              <a:buFontTx/>
              <a:buNone/>
              <a:defRPr sz="1800">
                <a:solidFill>
                  <a:schemeClr val="bg1"/>
                </a:solidFill>
                <a:latin typeface="+mj-lt"/>
                <a:ea typeface="+mj-ea"/>
                <a:cs typeface="+mj-cs"/>
              </a:defRPr>
            </a:lvl1pPr>
            <a:lvl2pPr marL="742950" indent="-285750">
              <a:spcBef>
                <a:spcPct val="20000"/>
              </a:spcBef>
              <a:buChar char="–"/>
              <a:defRPr sz="2800">
                <a:solidFill>
                  <a:schemeClr val="bg1"/>
                </a:solidFill>
              </a:defRPr>
            </a:lvl2pPr>
            <a:lvl3pPr marL="1143000" indent="-228600">
              <a:spcBef>
                <a:spcPct val="20000"/>
              </a:spcBef>
              <a:buChar char="•"/>
              <a:defRPr sz="2400">
                <a:solidFill>
                  <a:schemeClr val="bg1"/>
                </a:solidFill>
              </a:defRPr>
            </a:lvl3pPr>
            <a:lvl4pPr marL="1600200" indent="-228600">
              <a:spcBef>
                <a:spcPct val="20000"/>
              </a:spcBef>
              <a:buChar char="–"/>
              <a:defRPr sz="2000">
                <a:solidFill>
                  <a:schemeClr val="bg1"/>
                </a:solidFill>
              </a:defRPr>
            </a:lvl4pPr>
            <a:lvl5pPr marL="2057400" indent="-228600">
              <a:spcBef>
                <a:spcPct val="20000"/>
              </a:spcBef>
              <a:buChar char="»"/>
              <a:defRPr sz="2000">
                <a:solidFill>
                  <a:schemeClr val="bg1"/>
                </a:solidFill>
              </a:defRPr>
            </a:lvl5pPr>
            <a:lvl6pPr marL="2514600" indent="-228600" eaLnBrk="0" fontAlgn="base" hangingPunct="0">
              <a:spcBef>
                <a:spcPct val="20000"/>
              </a:spcBef>
              <a:spcAft>
                <a:spcPct val="0"/>
              </a:spcAft>
              <a:buChar char="»"/>
              <a:defRPr sz="2000">
                <a:solidFill>
                  <a:schemeClr val="bg1"/>
                </a:solidFill>
              </a:defRPr>
            </a:lvl6pPr>
            <a:lvl7pPr marL="2971800" indent="-228600" eaLnBrk="0" fontAlgn="base" hangingPunct="0">
              <a:spcBef>
                <a:spcPct val="20000"/>
              </a:spcBef>
              <a:spcAft>
                <a:spcPct val="0"/>
              </a:spcAft>
              <a:buChar char="»"/>
              <a:defRPr sz="2000">
                <a:solidFill>
                  <a:schemeClr val="bg1"/>
                </a:solidFill>
              </a:defRPr>
            </a:lvl7pPr>
            <a:lvl8pPr marL="3429000" indent="-228600" eaLnBrk="0" fontAlgn="base" hangingPunct="0">
              <a:spcBef>
                <a:spcPct val="20000"/>
              </a:spcBef>
              <a:spcAft>
                <a:spcPct val="0"/>
              </a:spcAft>
              <a:buChar char="»"/>
              <a:defRPr sz="2000">
                <a:solidFill>
                  <a:schemeClr val="bg1"/>
                </a:solidFill>
              </a:defRPr>
            </a:lvl8pPr>
            <a:lvl9pPr marL="3886200" indent="-228600" eaLnBrk="0" fontAlgn="base" hangingPunct="0">
              <a:spcBef>
                <a:spcPct val="20000"/>
              </a:spcBef>
              <a:spcAft>
                <a:spcPct val="0"/>
              </a:spcAft>
              <a:buChar char="»"/>
              <a:defRPr sz="2000">
                <a:solidFill>
                  <a:schemeClr val="bg1"/>
                </a:solidFill>
              </a:defRPr>
            </a:lvl9pPr>
          </a:lstStyle>
          <a:p>
            <a:pPr marL="0" indent="0" fontAlgn="auto">
              <a:buNone/>
            </a:pPr>
            <a:r>
              <a:rPr lang="zh-CN" altLang="en-US" strike="noStrike" noProof="1">
                <a:solidFill>
                  <a:schemeClr val="tx1"/>
                </a:solidFill>
                <a:latin typeface="+mn-lt"/>
                <a:ea typeface="+mn-ea"/>
                <a:cs typeface="+mn-cs"/>
              </a:rPr>
              <a:t>六、库存管理模块</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1、库存自动关联商品，可设置库存预警线，实时自动报警；</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2、分店在线请货：支持手工要货，在线实时发送总部；</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3、分店在线收货：采购直拨收货与仓库配送收货，在线操作，实时查看单据状态；</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4、提供调拨处理：支持总部统一调拨、衔接请货与采购、配送业务流程；</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5、采购业务流程：填写采购单-&gt;管理员审核-&gt;采购确认-&gt;仓库/门店收货；</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6、调拨业务流程：分店在线请货-&gt;总部确认调出分店-&gt;分店出货-&gt;请货分店收货；</a:t>
            </a:r>
            <a:endParaRPr lang="zh-CN" altLang="en-US" strike="noStrike" noProof="1">
              <a:solidFill>
                <a:schemeClr val="tx1"/>
              </a:solidFill>
              <a:latin typeface="+mn-lt"/>
              <a:ea typeface="+mn-ea"/>
              <a:cs typeface="+mn-cs"/>
            </a:endParaRPr>
          </a:p>
          <a:p>
            <a:pPr marL="0" indent="0" fontAlgn="auto">
              <a:buNone/>
            </a:pPr>
            <a:r>
              <a:rPr lang="zh-CN" altLang="en-US" strike="noStrike" noProof="1">
                <a:solidFill>
                  <a:schemeClr val="tx1"/>
                </a:solidFill>
                <a:latin typeface="+mn-lt"/>
                <a:ea typeface="+mn-ea"/>
                <a:cs typeface="+mn-cs"/>
              </a:rPr>
              <a:t>7、退货业务流程：分店在线请求退货-&gt;总部退货确认-&gt;门店/仓库出货-&gt;配送退货。</a:t>
            </a:r>
            <a:endParaRPr lang="zh-CN" altLang="en-US" strike="noStrike" noProof="1">
              <a:solidFill>
                <a:schemeClr val="tx1"/>
              </a:solidFill>
              <a:latin typeface="+mn-lt"/>
              <a:ea typeface="+mn-ea"/>
              <a:cs typeface="+mn-cs"/>
            </a:endParaRPr>
          </a:p>
        </p:txBody>
      </p:sp>
      <p:pic>
        <p:nvPicPr>
          <p:cNvPr id="2" name="图片 1"/>
          <p:cNvPicPr>
            <a:picLocks noChangeAspect="1"/>
          </p:cNvPicPr>
          <p:nvPr/>
        </p:nvPicPr>
        <p:blipFill>
          <a:blip r:embed="rId2"/>
          <a:stretch>
            <a:fillRect/>
          </a:stretch>
        </p:blipFill>
        <p:spPr>
          <a:xfrm>
            <a:off x="688340" y="3519805"/>
            <a:ext cx="3870325" cy="2595245"/>
          </a:xfrm>
          <a:prstGeom prst="rect">
            <a:avLst/>
          </a:prstGeom>
          <a:effectLst>
            <a:softEdge rad="635000"/>
          </a:effectLst>
        </p:spPr>
      </p:pic>
      <p:pic>
        <p:nvPicPr>
          <p:cNvPr id="25603" name="图片 1" descr="智慧餐饮logo1"/>
          <p:cNvPicPr>
            <a:picLocks noChangeAspect="1"/>
          </p:cNvPicPr>
          <p:nvPr/>
        </p:nvPicPr>
        <p:blipFill>
          <a:blip r:embed="rId3"/>
          <a:stretch>
            <a:fillRect/>
          </a:stretch>
        </p:blipFill>
        <p:spPr>
          <a:xfrm>
            <a:off x="9012238" y="31750"/>
            <a:ext cx="3124200" cy="982663"/>
          </a:xfrm>
          <a:prstGeom prst="rect">
            <a:avLst/>
          </a:prstGeom>
          <a:noFill/>
          <a:ln w="9525">
            <a:noFill/>
          </a:ln>
        </p:spPr>
      </p:pic>
      <p:pic>
        <p:nvPicPr>
          <p:cNvPr id="13319" name="Picture 12" descr="C:\Users\Administrator\Desktop\图片1.jpg"/>
          <p:cNvPicPr>
            <a:picLocks noChangeAspect="1"/>
          </p:cNvPicPr>
          <p:nvPr/>
        </p:nvPicPr>
        <p:blipFill>
          <a:blip r:embed="rId4"/>
          <a:stretch>
            <a:fillRect/>
          </a:stretch>
        </p:blipFill>
        <p:spPr>
          <a:xfrm>
            <a:off x="4773930" y="3651250"/>
            <a:ext cx="2665095" cy="2463800"/>
          </a:xfrm>
          <a:prstGeom prst="rect">
            <a:avLst/>
          </a:prstGeom>
          <a:noFill/>
          <a:ln w="9525">
            <a:noFill/>
          </a:ln>
          <a:effectLst>
            <a:softEdge rad="317500"/>
          </a:effectLst>
        </p:spPr>
      </p:pic>
      <p:pic>
        <p:nvPicPr>
          <p:cNvPr id="13318" name="Picture 10" descr="D:\用户目录\Documents\Jingoal\15528268602@2116927\RecvFiles\成本控制.jpg"/>
          <p:cNvPicPr>
            <a:picLocks noChangeAspect="1"/>
          </p:cNvPicPr>
          <p:nvPr/>
        </p:nvPicPr>
        <p:blipFill>
          <a:blip r:embed="rId5"/>
          <a:stretch>
            <a:fillRect/>
          </a:stretch>
        </p:blipFill>
        <p:spPr>
          <a:xfrm>
            <a:off x="7990840" y="3609340"/>
            <a:ext cx="3395345" cy="2546985"/>
          </a:xfrm>
          <a:prstGeom prst="rect">
            <a:avLst/>
          </a:prstGeom>
          <a:noFill/>
          <a:ln w="9525">
            <a:noFill/>
          </a:ln>
          <a:effectLst>
            <a:softEdge rad="317500"/>
          </a:effectLst>
        </p:spPr>
      </p:pic>
      <p:sp>
        <p:nvSpPr>
          <p:cNvPr id="4" name="文本框 3"/>
          <p:cNvSpPr txBox="1"/>
          <p:nvPr>
            <p:custDataLst>
              <p:tags r:id="rId6"/>
            </p:custDataLst>
          </p:nvPr>
        </p:nvSpPr>
        <p:spPr>
          <a:xfrm>
            <a:off x="-17462" y="-12700"/>
            <a:ext cx="5022850" cy="669925"/>
          </a:xfrm>
          <a:prstGeom prst="rect">
            <a:avLst/>
          </a:prstGeom>
        </p:spPr>
        <p:txBody>
          <a:bodyPr>
            <a:normAutofit fontScale="92500"/>
          </a:bodyPr>
          <a:lstStyle>
            <a:defPPr>
              <a:defRPr lang="zh-CN"/>
            </a:defPPr>
            <a:lvl1pPr>
              <a:lnSpc>
                <a:spcPct val="150000"/>
              </a:lnSpc>
              <a:defRPr sz="3200" b="1">
                <a:solidFill>
                  <a:schemeClr val="accent1"/>
                </a:solidFill>
              </a:defRPr>
            </a:lvl1pPr>
          </a:lstStyle>
          <a:p>
            <a:pPr lvl="0" indent="0" fontAlgn="base"/>
            <a:r>
              <a:rPr lang="zh-CN" altLang="zh-CN" sz="2800" strike="noStrike" noProof="1" smtClean="0">
                <a:solidFill>
                  <a:schemeClr val="accent1">
                    <a:lumMod val="75000"/>
                  </a:schemeClr>
                </a:solidFill>
                <a:uFillTx/>
                <a:latin typeface="+mj-lt"/>
                <a:ea typeface="+mj-ea"/>
                <a:cs typeface="+mj-cs"/>
              </a:rPr>
              <a:t>好哇解决方案</a:t>
            </a:r>
            <a:endParaRPr lang="zh-CN" altLang="zh-CN" sz="2800" strike="noStrike" noProof="1" smtClean="0">
              <a:solidFill>
                <a:schemeClr val="accent1">
                  <a:lumMod val="75000"/>
                </a:schemeClr>
              </a:solidFill>
              <a:uFillTx/>
              <a:latin typeface="+mj-lt"/>
              <a:ea typeface="+mj-ea"/>
              <a:cs typeface="+mj-cs"/>
            </a:endParaRPr>
          </a:p>
        </p:txBody>
      </p:sp>
      <p:pic>
        <p:nvPicPr>
          <p:cNvPr id="8" name="图片 7"/>
          <p:cNvPicPr>
            <a:picLocks noChangeAspect="1"/>
          </p:cNvPicPr>
          <p:nvPr/>
        </p:nvPicPr>
        <p:blipFill>
          <a:blip r:embed="rId7"/>
          <a:stretch>
            <a:fillRect/>
          </a:stretch>
        </p:blipFill>
        <p:spPr>
          <a:xfrm>
            <a:off x="10172670" y="0"/>
            <a:ext cx="2019329" cy="616688"/>
          </a:xfrm>
          <a:prstGeom prst="rect">
            <a:avLst/>
          </a:prstGeom>
        </p:spPr>
      </p:pic>
      <p:pic>
        <p:nvPicPr>
          <p:cNvPr id="9" name="图片 8"/>
          <p:cNvPicPr>
            <a:picLocks noChangeAspect="1"/>
          </p:cNvPicPr>
          <p:nvPr/>
        </p:nvPicPr>
        <p:blipFill>
          <a:blip r:embed="rId8"/>
          <a:stretch>
            <a:fillRect/>
          </a:stretch>
        </p:blipFill>
        <p:spPr>
          <a:xfrm>
            <a:off x="10098157" y="0"/>
            <a:ext cx="2093843" cy="785351"/>
          </a:xfrm>
          <a:prstGeom prst="rect">
            <a:avLst/>
          </a:prstGeom>
        </p:spPr>
      </p:pic>
      <p:pic>
        <p:nvPicPr>
          <p:cNvPr id="10" name="图片 9"/>
          <p:cNvPicPr>
            <a:picLocks noChangeAspect="1"/>
          </p:cNvPicPr>
          <p:nvPr/>
        </p:nvPicPr>
        <p:blipFill rotWithShape="1">
          <a:blip r:embed="rId8"/>
          <a:srcRect r="63113" b="35195"/>
          <a:stretch>
            <a:fillRect/>
          </a:stretch>
        </p:blipFill>
        <p:spPr>
          <a:xfrm>
            <a:off x="-1" y="3473"/>
            <a:ext cx="10098158" cy="781878"/>
          </a:xfrm>
          <a:prstGeom prst="rect">
            <a:avLst/>
          </a:prstGeom>
        </p:spPr>
      </p:pic>
      <p:sp>
        <p:nvSpPr>
          <p:cNvPr id="11" name="矩形 10"/>
          <p:cNvSpPr/>
          <p:nvPr/>
        </p:nvSpPr>
        <p:spPr>
          <a:xfrm>
            <a:off x="0" y="208009"/>
            <a:ext cx="3185487" cy="369332"/>
          </a:xfrm>
          <a:prstGeom prst="rect">
            <a:avLst/>
          </a:prstGeom>
        </p:spPr>
        <p:txBody>
          <a:bodyPr wrap="none">
            <a:spAutoFit/>
          </a:bodyPr>
          <a:lstStyle/>
          <a:p>
            <a:pPr lvl="0"/>
            <a:r>
              <a:rPr lang="zh-CN" altLang="en-US" noProof="1">
                <a:solidFill>
                  <a:schemeClr val="bg1"/>
                </a:solidFill>
              </a:rPr>
              <a:t>自助餐日常经营中关心的问题</a:t>
            </a:r>
            <a:endParaRPr lang="zh-CN" altLang="en-US" noProof="1">
              <a:solidFill>
                <a:schemeClr val="bg1"/>
              </a:solidFill>
            </a:endParaRPr>
          </a:p>
        </p:txBody>
      </p:sp>
    </p:spTree>
    <p:custDataLst>
      <p:tags r:id="rId9"/>
    </p:custDataLst>
  </p:cSld>
  <p:clrMapOvr>
    <a:masterClrMapping/>
  </p:clrMapOvr>
  <p:transition>
    <p:strips/>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srcRect/>
          <a:stretch>
            <a:fillRect/>
          </a:stretch>
        </p:blipFill>
        <p:spPr bwMode="auto">
          <a:xfrm>
            <a:off x="1881" y="-25392"/>
            <a:ext cx="12188238" cy="68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椭圆 23"/>
          <p:cNvSpPr/>
          <p:nvPr/>
        </p:nvSpPr>
        <p:spPr>
          <a:xfrm>
            <a:off x="1106440" y="1798611"/>
            <a:ext cx="97337"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25" name="椭圆 24"/>
          <p:cNvSpPr/>
          <p:nvPr/>
        </p:nvSpPr>
        <p:spPr>
          <a:xfrm>
            <a:off x="1011221" y="2086389"/>
            <a:ext cx="95220"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26" name="椭圆 25"/>
          <p:cNvSpPr/>
          <p:nvPr/>
        </p:nvSpPr>
        <p:spPr>
          <a:xfrm>
            <a:off x="1106440" y="2374167"/>
            <a:ext cx="97337"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27" name="椭圆 26"/>
          <p:cNvSpPr/>
          <p:nvPr/>
        </p:nvSpPr>
        <p:spPr>
          <a:xfrm>
            <a:off x="1298999" y="2661945"/>
            <a:ext cx="95220"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28" name="椭圆 27"/>
          <p:cNvSpPr/>
          <p:nvPr/>
        </p:nvSpPr>
        <p:spPr>
          <a:xfrm>
            <a:off x="1971891" y="3480843"/>
            <a:ext cx="95220"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29" name="椭圆 28"/>
          <p:cNvSpPr/>
          <p:nvPr/>
        </p:nvSpPr>
        <p:spPr>
          <a:xfrm>
            <a:off x="1874554" y="3768621"/>
            <a:ext cx="97337"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30" name="椭圆 29"/>
          <p:cNvSpPr/>
          <p:nvPr/>
        </p:nvSpPr>
        <p:spPr>
          <a:xfrm>
            <a:off x="1586776" y="3961177"/>
            <a:ext cx="97337"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31" name="椭圆 30"/>
          <p:cNvSpPr/>
          <p:nvPr/>
        </p:nvSpPr>
        <p:spPr>
          <a:xfrm>
            <a:off x="1394218" y="4248955"/>
            <a:ext cx="97337"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32" name="椭圆 31"/>
          <p:cNvSpPr/>
          <p:nvPr/>
        </p:nvSpPr>
        <p:spPr>
          <a:xfrm>
            <a:off x="1298999" y="4536733"/>
            <a:ext cx="95220"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33" name="椭圆 32"/>
          <p:cNvSpPr/>
          <p:nvPr/>
        </p:nvSpPr>
        <p:spPr>
          <a:xfrm>
            <a:off x="2067110" y="5254063"/>
            <a:ext cx="95221"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34" name="椭圆 33"/>
          <p:cNvSpPr/>
          <p:nvPr/>
        </p:nvSpPr>
        <p:spPr>
          <a:xfrm>
            <a:off x="2450110" y="5349282"/>
            <a:ext cx="97337"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35" name="椭圆 34"/>
          <p:cNvSpPr/>
          <p:nvPr/>
        </p:nvSpPr>
        <p:spPr>
          <a:xfrm>
            <a:off x="2835224" y="5349282"/>
            <a:ext cx="95220"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36" name="椭圆 35"/>
          <p:cNvSpPr/>
          <p:nvPr/>
        </p:nvSpPr>
        <p:spPr>
          <a:xfrm>
            <a:off x="3218222" y="5254063"/>
            <a:ext cx="97337"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37" name="椭圆 36"/>
          <p:cNvSpPr/>
          <p:nvPr/>
        </p:nvSpPr>
        <p:spPr>
          <a:xfrm>
            <a:off x="3603336" y="5158841"/>
            <a:ext cx="95221"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38" name="椭圆 37"/>
          <p:cNvSpPr/>
          <p:nvPr/>
        </p:nvSpPr>
        <p:spPr>
          <a:xfrm>
            <a:off x="3986336" y="5061505"/>
            <a:ext cx="97337"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39" name="椭圆 38"/>
          <p:cNvSpPr/>
          <p:nvPr/>
        </p:nvSpPr>
        <p:spPr>
          <a:xfrm>
            <a:off x="4371450" y="4966285"/>
            <a:ext cx="95220"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40" name="椭圆 39"/>
          <p:cNvSpPr/>
          <p:nvPr/>
        </p:nvSpPr>
        <p:spPr>
          <a:xfrm>
            <a:off x="4754448" y="4966285"/>
            <a:ext cx="95221"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41" name="椭圆 40"/>
          <p:cNvSpPr/>
          <p:nvPr/>
        </p:nvSpPr>
        <p:spPr>
          <a:xfrm>
            <a:off x="5139562" y="5061505"/>
            <a:ext cx="95221"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42" name="椭圆 41"/>
          <p:cNvSpPr/>
          <p:nvPr/>
        </p:nvSpPr>
        <p:spPr>
          <a:xfrm>
            <a:off x="5327888" y="4102951"/>
            <a:ext cx="95220"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43" name="椭圆 42"/>
          <p:cNvSpPr/>
          <p:nvPr/>
        </p:nvSpPr>
        <p:spPr>
          <a:xfrm>
            <a:off x="4847552" y="3334837"/>
            <a:ext cx="97337"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44" name="椭圆 43"/>
          <p:cNvSpPr/>
          <p:nvPr/>
        </p:nvSpPr>
        <p:spPr>
          <a:xfrm>
            <a:off x="4369333" y="1893833"/>
            <a:ext cx="95221"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45" name="椭圆 44"/>
          <p:cNvSpPr/>
          <p:nvPr/>
        </p:nvSpPr>
        <p:spPr>
          <a:xfrm>
            <a:off x="5234784" y="1030500"/>
            <a:ext cx="95220"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46" name="椭圆 45"/>
          <p:cNvSpPr/>
          <p:nvPr/>
        </p:nvSpPr>
        <p:spPr>
          <a:xfrm>
            <a:off x="5234784" y="2181611"/>
            <a:ext cx="95220"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47" name="椭圆 46"/>
          <p:cNvSpPr/>
          <p:nvPr/>
        </p:nvSpPr>
        <p:spPr>
          <a:xfrm>
            <a:off x="4559775" y="1223056"/>
            <a:ext cx="97337"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48" name="椭圆 47"/>
          <p:cNvSpPr/>
          <p:nvPr/>
        </p:nvSpPr>
        <p:spPr>
          <a:xfrm>
            <a:off x="10127007" y="4293393"/>
            <a:ext cx="95220"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55" name="椭圆 54"/>
          <p:cNvSpPr/>
          <p:nvPr/>
        </p:nvSpPr>
        <p:spPr>
          <a:xfrm>
            <a:off x="9549334" y="3620500"/>
            <a:ext cx="95221"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56" name="椭圆 55"/>
          <p:cNvSpPr/>
          <p:nvPr/>
        </p:nvSpPr>
        <p:spPr>
          <a:xfrm>
            <a:off x="6771010" y="1606055"/>
            <a:ext cx="95220"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57" name="椭圆 56"/>
          <p:cNvSpPr/>
          <p:nvPr/>
        </p:nvSpPr>
        <p:spPr>
          <a:xfrm>
            <a:off x="6385895" y="1415614"/>
            <a:ext cx="97337"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58" name="椭圆 57"/>
          <p:cNvSpPr/>
          <p:nvPr/>
        </p:nvSpPr>
        <p:spPr>
          <a:xfrm>
            <a:off x="6002896" y="1223056"/>
            <a:ext cx="95221"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59" name="椭圆 58"/>
          <p:cNvSpPr/>
          <p:nvPr/>
        </p:nvSpPr>
        <p:spPr>
          <a:xfrm>
            <a:off x="7922121" y="1510833"/>
            <a:ext cx="95220"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60" name="椭圆 59"/>
          <p:cNvSpPr/>
          <p:nvPr/>
        </p:nvSpPr>
        <p:spPr>
          <a:xfrm>
            <a:off x="5617781" y="1125719"/>
            <a:ext cx="97337"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61" name="椭圆 60"/>
          <p:cNvSpPr/>
          <p:nvPr/>
        </p:nvSpPr>
        <p:spPr>
          <a:xfrm>
            <a:off x="7537006" y="1703392"/>
            <a:ext cx="97337"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63" name="椭圆 62"/>
          <p:cNvSpPr/>
          <p:nvPr/>
        </p:nvSpPr>
        <p:spPr>
          <a:xfrm>
            <a:off x="7154007" y="1703392"/>
            <a:ext cx="95221"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64" name="椭圆 63"/>
          <p:cNvSpPr/>
          <p:nvPr/>
        </p:nvSpPr>
        <p:spPr>
          <a:xfrm>
            <a:off x="8690233" y="1318277"/>
            <a:ext cx="95221"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65" name="椭圆 64"/>
          <p:cNvSpPr/>
          <p:nvPr/>
        </p:nvSpPr>
        <p:spPr>
          <a:xfrm>
            <a:off x="9451998" y="3237501"/>
            <a:ext cx="97337"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66" name="椭圆 65"/>
          <p:cNvSpPr/>
          <p:nvPr/>
        </p:nvSpPr>
        <p:spPr>
          <a:xfrm>
            <a:off x="8305119" y="1415614"/>
            <a:ext cx="97337"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67" name="椭圆 66"/>
          <p:cNvSpPr/>
          <p:nvPr/>
        </p:nvSpPr>
        <p:spPr>
          <a:xfrm>
            <a:off x="9071115" y="1415614"/>
            <a:ext cx="95221"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68" name="椭圆 67"/>
          <p:cNvSpPr/>
          <p:nvPr/>
        </p:nvSpPr>
        <p:spPr>
          <a:xfrm>
            <a:off x="9551451" y="2181611"/>
            <a:ext cx="95220"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69" name="椭圆 68"/>
          <p:cNvSpPr/>
          <p:nvPr/>
        </p:nvSpPr>
        <p:spPr>
          <a:xfrm>
            <a:off x="9741893" y="2469389"/>
            <a:ext cx="95220"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70" name="椭圆 69"/>
          <p:cNvSpPr/>
          <p:nvPr/>
        </p:nvSpPr>
        <p:spPr>
          <a:xfrm>
            <a:off x="9549334" y="2852386"/>
            <a:ext cx="95221"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71" name="椭圆 70"/>
          <p:cNvSpPr/>
          <p:nvPr/>
        </p:nvSpPr>
        <p:spPr>
          <a:xfrm>
            <a:off x="10127007" y="4581170"/>
            <a:ext cx="95220"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72" name="椭圆 71"/>
          <p:cNvSpPr/>
          <p:nvPr/>
        </p:nvSpPr>
        <p:spPr>
          <a:xfrm>
            <a:off x="9934449" y="4771611"/>
            <a:ext cx="97337"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77" name="椭圆 76"/>
          <p:cNvSpPr/>
          <p:nvPr/>
        </p:nvSpPr>
        <p:spPr>
          <a:xfrm>
            <a:off x="5522562" y="5158841"/>
            <a:ext cx="95220"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78" name="椭圆 77"/>
          <p:cNvSpPr/>
          <p:nvPr/>
        </p:nvSpPr>
        <p:spPr>
          <a:xfrm>
            <a:off x="5905559" y="5061505"/>
            <a:ext cx="97337"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79" name="椭圆 78"/>
          <p:cNvSpPr/>
          <p:nvPr/>
        </p:nvSpPr>
        <p:spPr>
          <a:xfrm>
            <a:off x="5615666" y="4198171"/>
            <a:ext cx="97337"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80" name="椭圆 79"/>
          <p:cNvSpPr/>
          <p:nvPr/>
        </p:nvSpPr>
        <p:spPr>
          <a:xfrm>
            <a:off x="5903444" y="4295507"/>
            <a:ext cx="97337"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81" name="椭圆 80"/>
          <p:cNvSpPr/>
          <p:nvPr/>
        </p:nvSpPr>
        <p:spPr>
          <a:xfrm>
            <a:off x="4752333" y="3910393"/>
            <a:ext cx="95220"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82" name="椭圆 81"/>
          <p:cNvSpPr/>
          <p:nvPr/>
        </p:nvSpPr>
        <p:spPr>
          <a:xfrm>
            <a:off x="5042226" y="4102951"/>
            <a:ext cx="97337"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83" name="椭圆 82"/>
          <p:cNvSpPr/>
          <p:nvPr/>
        </p:nvSpPr>
        <p:spPr>
          <a:xfrm>
            <a:off x="5522562" y="2278948"/>
            <a:ext cx="95220"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84" name="椭圆 83"/>
          <p:cNvSpPr/>
          <p:nvPr/>
        </p:nvSpPr>
        <p:spPr>
          <a:xfrm>
            <a:off x="5810339" y="2469389"/>
            <a:ext cx="95220"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85" name="椭圆 84"/>
          <p:cNvSpPr/>
          <p:nvPr/>
        </p:nvSpPr>
        <p:spPr>
          <a:xfrm>
            <a:off x="5427340" y="2949723"/>
            <a:ext cx="95221"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86" name="椭圆 85"/>
          <p:cNvSpPr/>
          <p:nvPr/>
        </p:nvSpPr>
        <p:spPr>
          <a:xfrm>
            <a:off x="5617781" y="2759282"/>
            <a:ext cx="97337"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87" name="椭圆 86"/>
          <p:cNvSpPr/>
          <p:nvPr/>
        </p:nvSpPr>
        <p:spPr>
          <a:xfrm>
            <a:off x="5135330" y="3142281"/>
            <a:ext cx="97337"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88" name="椭圆 87"/>
          <p:cNvSpPr/>
          <p:nvPr/>
        </p:nvSpPr>
        <p:spPr>
          <a:xfrm>
            <a:off x="4849669" y="2181611"/>
            <a:ext cx="97337"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89" name="椭圆 88"/>
          <p:cNvSpPr/>
          <p:nvPr/>
        </p:nvSpPr>
        <p:spPr>
          <a:xfrm>
            <a:off x="4849669" y="1030500"/>
            <a:ext cx="97337" cy="952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90" name="椭圆 89"/>
          <p:cNvSpPr/>
          <p:nvPr/>
        </p:nvSpPr>
        <p:spPr>
          <a:xfrm>
            <a:off x="4559775" y="2086389"/>
            <a:ext cx="97337"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5179" name="TextBox 113"/>
          <p:cNvSpPr txBox="1">
            <a:spLocks noChangeArrowheads="1"/>
          </p:cNvSpPr>
          <p:nvPr/>
        </p:nvSpPr>
        <p:spPr bwMode="auto">
          <a:xfrm>
            <a:off x="1777217" y="1223056"/>
            <a:ext cx="1724550" cy="107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00000"/>
              </a:lnSpc>
              <a:spcBef>
                <a:spcPct val="0"/>
              </a:spcBef>
              <a:buFontTx/>
              <a:buNone/>
            </a:pPr>
            <a:r>
              <a:rPr lang="zh-CN" altLang="en-US" sz="1600">
                <a:ea typeface="宋体" panose="02010600030101010101" pitchFamily="2" charset="-122"/>
              </a:rPr>
              <a:t>顾客进店</a:t>
            </a:r>
            <a:endParaRPr lang="en-US" altLang="zh-CN" sz="1600">
              <a:ea typeface="宋体" panose="02010600030101010101" pitchFamily="2" charset="-122"/>
            </a:endParaRPr>
          </a:p>
          <a:p>
            <a:pPr algn="ctr" eaLnBrk="1" hangingPunct="1">
              <a:lnSpc>
                <a:spcPct val="100000"/>
              </a:lnSpc>
              <a:spcBef>
                <a:spcPct val="0"/>
              </a:spcBef>
              <a:buFontTx/>
              <a:buNone/>
            </a:pPr>
            <a:r>
              <a:rPr lang="zh-CN" altLang="en-US" sz="1600">
                <a:ea typeface="宋体" panose="02010600030101010101" pitchFamily="2" charset="-122"/>
              </a:rPr>
              <a:t>扫桌台码自动关注餐厅微信同时</a:t>
            </a:r>
            <a:endParaRPr lang="en-US" altLang="zh-CN" sz="1600">
              <a:ea typeface="宋体" panose="02010600030101010101" pitchFamily="2" charset="-122"/>
            </a:endParaRPr>
          </a:p>
          <a:p>
            <a:pPr algn="ctr" eaLnBrk="1" hangingPunct="1">
              <a:lnSpc>
                <a:spcPct val="100000"/>
              </a:lnSpc>
              <a:spcBef>
                <a:spcPct val="0"/>
              </a:spcBef>
              <a:buFontTx/>
              <a:buNone/>
            </a:pPr>
            <a:r>
              <a:rPr lang="zh-CN" altLang="en-US" sz="1600">
                <a:ea typeface="宋体" panose="02010600030101010101" pitchFamily="2" charset="-122"/>
              </a:rPr>
              <a:t>获取</a:t>
            </a:r>
            <a:r>
              <a:rPr lang="en-US" altLang="zh-CN" sz="1600">
                <a:ea typeface="宋体" panose="02010600030101010101" pitchFamily="2" charset="-122"/>
              </a:rPr>
              <a:t>wifi</a:t>
            </a:r>
            <a:r>
              <a:rPr lang="zh-CN" altLang="en-US" sz="1600">
                <a:ea typeface="宋体" panose="02010600030101010101" pitchFamily="2" charset="-122"/>
              </a:rPr>
              <a:t>密码</a:t>
            </a:r>
            <a:endParaRPr lang="zh-CN" altLang="en-US" sz="1600">
              <a:ea typeface="宋体" panose="02010600030101010101" pitchFamily="2" charset="-122"/>
            </a:endParaRPr>
          </a:p>
        </p:txBody>
      </p:sp>
      <p:sp>
        <p:nvSpPr>
          <p:cNvPr id="5180" name="TextBox 114"/>
          <p:cNvSpPr txBox="1">
            <a:spLocks noChangeArrowheads="1"/>
          </p:cNvSpPr>
          <p:nvPr/>
        </p:nvSpPr>
        <p:spPr bwMode="auto">
          <a:xfrm>
            <a:off x="1872438" y="2664061"/>
            <a:ext cx="1629330" cy="8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00000"/>
              </a:lnSpc>
              <a:spcBef>
                <a:spcPct val="0"/>
              </a:spcBef>
              <a:buFontTx/>
              <a:buNone/>
            </a:pPr>
            <a:r>
              <a:rPr lang="zh-CN" altLang="en-US" sz="1600">
                <a:ea typeface="宋体" panose="02010600030101010101" pitchFamily="2" charset="-122"/>
              </a:rPr>
              <a:t>引导顾客</a:t>
            </a:r>
            <a:endParaRPr lang="en-US" altLang="zh-CN" sz="1600">
              <a:ea typeface="宋体" panose="02010600030101010101" pitchFamily="2" charset="-122"/>
            </a:endParaRPr>
          </a:p>
          <a:p>
            <a:pPr algn="ctr" eaLnBrk="1" hangingPunct="1">
              <a:lnSpc>
                <a:spcPct val="100000"/>
              </a:lnSpc>
              <a:spcBef>
                <a:spcPct val="0"/>
              </a:spcBef>
              <a:buFontTx/>
              <a:buNone/>
            </a:pPr>
            <a:r>
              <a:rPr lang="zh-CN" altLang="en-US" sz="1600">
                <a:ea typeface="宋体" panose="02010600030101010101" pitchFamily="2" charset="-122"/>
              </a:rPr>
              <a:t>微信下单</a:t>
            </a:r>
            <a:endParaRPr lang="en-US" altLang="zh-CN" sz="1600">
              <a:ea typeface="宋体" panose="02010600030101010101" pitchFamily="2" charset="-122"/>
            </a:endParaRPr>
          </a:p>
          <a:p>
            <a:pPr algn="ctr" eaLnBrk="1" hangingPunct="1">
              <a:lnSpc>
                <a:spcPct val="100000"/>
              </a:lnSpc>
              <a:spcBef>
                <a:spcPct val="0"/>
              </a:spcBef>
              <a:buFontTx/>
              <a:buNone/>
            </a:pPr>
            <a:r>
              <a:rPr lang="zh-CN" altLang="en-US" sz="1600">
                <a:ea typeface="宋体" panose="02010600030101010101" pitchFamily="2" charset="-122"/>
              </a:rPr>
              <a:t>可享受优惠</a:t>
            </a:r>
            <a:endParaRPr lang="zh-CN" altLang="en-US" sz="1600">
              <a:ea typeface="宋体" panose="02010600030101010101" pitchFamily="2" charset="-122"/>
            </a:endParaRPr>
          </a:p>
        </p:txBody>
      </p:sp>
      <p:sp>
        <p:nvSpPr>
          <p:cNvPr id="5181" name="TextBox 115"/>
          <p:cNvSpPr txBox="1">
            <a:spLocks noChangeArrowheads="1"/>
          </p:cNvSpPr>
          <p:nvPr/>
        </p:nvSpPr>
        <p:spPr bwMode="auto">
          <a:xfrm>
            <a:off x="1777217" y="4390729"/>
            <a:ext cx="1631446" cy="8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00000"/>
              </a:lnSpc>
              <a:spcBef>
                <a:spcPct val="0"/>
              </a:spcBef>
              <a:buFontTx/>
              <a:buNone/>
            </a:pPr>
            <a:r>
              <a:rPr lang="zh-CN" altLang="en-US" sz="1600">
                <a:ea typeface="宋体" panose="02010600030101010101" pitchFamily="2" charset="-122"/>
              </a:rPr>
              <a:t>顾客手机自助</a:t>
            </a:r>
            <a:endParaRPr lang="en-US" altLang="zh-CN" sz="1600">
              <a:ea typeface="宋体" panose="02010600030101010101" pitchFamily="2" charset="-122"/>
            </a:endParaRPr>
          </a:p>
          <a:p>
            <a:pPr algn="ctr" eaLnBrk="1" hangingPunct="1">
              <a:lnSpc>
                <a:spcPct val="100000"/>
              </a:lnSpc>
              <a:spcBef>
                <a:spcPct val="0"/>
              </a:spcBef>
              <a:buFontTx/>
              <a:buNone/>
            </a:pPr>
            <a:r>
              <a:rPr lang="zh-CN" altLang="en-US" sz="1600">
                <a:ea typeface="宋体" panose="02010600030101010101" pitchFamily="2" charset="-122"/>
              </a:rPr>
              <a:t>成为会员</a:t>
            </a:r>
            <a:endParaRPr lang="en-US" altLang="zh-CN" sz="1600">
              <a:ea typeface="宋体" panose="02010600030101010101" pitchFamily="2" charset="-122"/>
            </a:endParaRPr>
          </a:p>
          <a:p>
            <a:pPr algn="ctr" eaLnBrk="1" hangingPunct="1">
              <a:lnSpc>
                <a:spcPct val="100000"/>
              </a:lnSpc>
              <a:spcBef>
                <a:spcPct val="0"/>
              </a:spcBef>
              <a:buFontTx/>
              <a:buNone/>
            </a:pPr>
            <a:r>
              <a:rPr lang="zh-CN" altLang="en-US" sz="1600">
                <a:ea typeface="宋体" panose="02010600030101010101" pitchFamily="2" charset="-122"/>
              </a:rPr>
              <a:t>领取优惠</a:t>
            </a:r>
            <a:endParaRPr lang="en-US" altLang="zh-CN" sz="1600">
              <a:ea typeface="宋体" panose="02010600030101010101" pitchFamily="2" charset="-122"/>
            </a:endParaRPr>
          </a:p>
        </p:txBody>
      </p:sp>
      <p:sp>
        <p:nvSpPr>
          <p:cNvPr id="5182" name="TextBox 116"/>
          <p:cNvSpPr txBox="1">
            <a:spLocks noChangeArrowheads="1"/>
          </p:cNvSpPr>
          <p:nvPr/>
        </p:nvSpPr>
        <p:spPr bwMode="auto">
          <a:xfrm>
            <a:off x="5611434" y="3239618"/>
            <a:ext cx="1438889" cy="58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600">
                <a:ea typeface="宋体" panose="02010600030101010101" pitchFamily="2" charset="-122"/>
              </a:rPr>
              <a:t>扫码点菜</a:t>
            </a:r>
            <a:endParaRPr lang="en-US" altLang="zh-CN" sz="1600">
              <a:ea typeface="宋体" panose="02010600030101010101" pitchFamily="2" charset="-122"/>
            </a:endParaRPr>
          </a:p>
          <a:p>
            <a:pPr eaLnBrk="1" hangingPunct="1">
              <a:lnSpc>
                <a:spcPct val="100000"/>
              </a:lnSpc>
              <a:spcBef>
                <a:spcPct val="0"/>
              </a:spcBef>
              <a:buFontTx/>
              <a:buNone/>
            </a:pPr>
            <a:r>
              <a:rPr lang="zh-CN" altLang="en-US" sz="1600">
                <a:ea typeface="宋体" panose="02010600030101010101" pitchFamily="2" charset="-122"/>
              </a:rPr>
              <a:t>完成支付</a:t>
            </a:r>
            <a:endParaRPr lang="zh-CN" altLang="en-US" sz="1600">
              <a:ea typeface="宋体" panose="02010600030101010101" pitchFamily="2" charset="-122"/>
            </a:endParaRPr>
          </a:p>
        </p:txBody>
      </p:sp>
      <p:cxnSp>
        <p:nvCxnSpPr>
          <p:cNvPr id="95" name="直接连接符 94"/>
          <p:cNvCxnSpPr/>
          <p:nvPr/>
        </p:nvCxnSpPr>
        <p:spPr>
          <a:xfrm>
            <a:off x="6569987" y="3237501"/>
            <a:ext cx="0" cy="6728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84" name="TextBox 118"/>
          <p:cNvSpPr txBox="1">
            <a:spLocks noChangeArrowheads="1"/>
          </p:cNvSpPr>
          <p:nvPr/>
        </p:nvSpPr>
        <p:spPr bwMode="auto">
          <a:xfrm>
            <a:off x="6500159" y="3049176"/>
            <a:ext cx="2646878" cy="107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600">
                <a:ea typeface="宋体" panose="02010600030101010101" pitchFamily="2" charset="-122"/>
              </a:rPr>
              <a:t>①系统自动开台</a:t>
            </a:r>
            <a:endParaRPr lang="en-US" altLang="zh-CN" sz="1600">
              <a:ea typeface="宋体" panose="02010600030101010101" pitchFamily="2" charset="-122"/>
            </a:endParaRPr>
          </a:p>
          <a:p>
            <a:pPr eaLnBrk="1" hangingPunct="1">
              <a:lnSpc>
                <a:spcPct val="100000"/>
              </a:lnSpc>
              <a:spcBef>
                <a:spcPct val="0"/>
              </a:spcBef>
              <a:buFontTx/>
              <a:buNone/>
            </a:pPr>
            <a:r>
              <a:rPr lang="zh-CN" altLang="en-US" sz="1600">
                <a:ea typeface="宋体" panose="02010600030101010101" pitchFamily="2" charset="-122"/>
              </a:rPr>
              <a:t>②后厨自动出单</a:t>
            </a:r>
            <a:endParaRPr lang="en-US" altLang="zh-CN" sz="1600">
              <a:ea typeface="宋体" panose="02010600030101010101" pitchFamily="2" charset="-122"/>
            </a:endParaRPr>
          </a:p>
          <a:p>
            <a:pPr eaLnBrk="1" hangingPunct="1">
              <a:lnSpc>
                <a:spcPct val="100000"/>
              </a:lnSpc>
              <a:spcBef>
                <a:spcPct val="0"/>
              </a:spcBef>
              <a:buFontTx/>
              <a:buNone/>
            </a:pPr>
            <a:r>
              <a:rPr lang="zh-CN" altLang="en-US" sz="1600">
                <a:ea typeface="宋体" panose="02010600030101010101" pitchFamily="2" charset="-122"/>
              </a:rPr>
              <a:t>③自动调取会员卡余额信息</a:t>
            </a:r>
            <a:endParaRPr lang="en-US" altLang="zh-CN" sz="1600">
              <a:ea typeface="宋体" panose="02010600030101010101" pitchFamily="2" charset="-122"/>
            </a:endParaRPr>
          </a:p>
          <a:p>
            <a:pPr eaLnBrk="1" hangingPunct="1">
              <a:lnSpc>
                <a:spcPct val="100000"/>
              </a:lnSpc>
              <a:spcBef>
                <a:spcPct val="0"/>
              </a:spcBef>
              <a:buFontTx/>
              <a:buNone/>
            </a:pPr>
            <a:r>
              <a:rPr lang="zh-CN" altLang="zh-CN" sz="1600">
                <a:ea typeface="宋体" panose="02010600030101010101" pitchFamily="2" charset="-122"/>
              </a:rPr>
              <a:t>④</a:t>
            </a:r>
            <a:r>
              <a:rPr lang="zh-CN" altLang="en-US" sz="1600">
                <a:ea typeface="宋体" panose="02010600030101010101" pitchFamily="2" charset="-122"/>
              </a:rPr>
              <a:t>收银自动核销折扣</a:t>
            </a:r>
            <a:endParaRPr lang="en-US" altLang="zh-CN" sz="1600">
              <a:ea typeface="宋体" panose="02010600030101010101" pitchFamily="2" charset="-122"/>
            </a:endParaRPr>
          </a:p>
        </p:txBody>
      </p:sp>
      <p:sp>
        <p:nvSpPr>
          <p:cNvPr id="5185" name="TextBox 119"/>
          <p:cNvSpPr txBox="1">
            <a:spLocks noChangeArrowheads="1"/>
          </p:cNvSpPr>
          <p:nvPr/>
        </p:nvSpPr>
        <p:spPr bwMode="auto">
          <a:xfrm>
            <a:off x="4559775" y="1510834"/>
            <a:ext cx="1248448" cy="33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600">
                <a:ea typeface="宋体" panose="02010600030101010101" pitchFamily="2" charset="-122"/>
              </a:rPr>
              <a:t>上菜用餐</a:t>
            </a:r>
            <a:endParaRPr lang="zh-CN" altLang="en-US" sz="1600">
              <a:ea typeface="宋体" panose="02010600030101010101" pitchFamily="2" charset="-122"/>
            </a:endParaRPr>
          </a:p>
        </p:txBody>
      </p:sp>
      <p:sp>
        <p:nvSpPr>
          <p:cNvPr id="5186" name="矩形 120"/>
          <p:cNvSpPr>
            <a:spLocks noChangeArrowheads="1"/>
          </p:cNvSpPr>
          <p:nvPr/>
        </p:nvSpPr>
        <p:spPr bwMode="auto">
          <a:xfrm>
            <a:off x="9904825" y="4830859"/>
            <a:ext cx="1470630" cy="58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00000"/>
              </a:lnSpc>
              <a:spcBef>
                <a:spcPct val="0"/>
              </a:spcBef>
              <a:buFontTx/>
              <a:buNone/>
            </a:pPr>
            <a:r>
              <a:rPr lang="zh-CN" altLang="en-US" sz="1600">
                <a:ea typeface="宋体" panose="02010600030101010101" pitchFamily="2" charset="-122"/>
              </a:rPr>
              <a:t>消费红包</a:t>
            </a:r>
            <a:endParaRPr lang="en-US" altLang="zh-CN" sz="1600">
              <a:ea typeface="宋体" panose="02010600030101010101" pitchFamily="2" charset="-122"/>
            </a:endParaRPr>
          </a:p>
          <a:p>
            <a:pPr algn="ctr" eaLnBrk="1" hangingPunct="1">
              <a:lnSpc>
                <a:spcPct val="100000"/>
              </a:lnSpc>
              <a:spcBef>
                <a:spcPct val="0"/>
              </a:spcBef>
              <a:buFontTx/>
              <a:buNone/>
            </a:pPr>
            <a:r>
              <a:rPr lang="zh-CN" altLang="en-US" sz="1600">
                <a:ea typeface="宋体" panose="02010600030101010101" pitchFamily="2" charset="-122"/>
              </a:rPr>
              <a:t>朋友圈疯抢</a:t>
            </a:r>
            <a:endParaRPr lang="zh-CN" altLang="en-US" sz="1600">
              <a:ea typeface="宋体" panose="02010600030101010101" pitchFamily="2" charset="-122"/>
            </a:endParaRPr>
          </a:p>
        </p:txBody>
      </p:sp>
      <p:sp>
        <p:nvSpPr>
          <p:cNvPr id="5187" name="TextBox 121"/>
          <p:cNvSpPr txBox="1">
            <a:spLocks noChangeArrowheads="1"/>
          </p:cNvSpPr>
          <p:nvPr/>
        </p:nvSpPr>
        <p:spPr bwMode="auto">
          <a:xfrm>
            <a:off x="9839229" y="1620866"/>
            <a:ext cx="1343668" cy="33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600">
                <a:ea typeface="宋体" panose="02010600030101010101" pitchFamily="2" charset="-122"/>
              </a:rPr>
              <a:t>消费评价</a:t>
            </a:r>
            <a:endParaRPr lang="zh-CN" altLang="en-US" sz="1600">
              <a:ea typeface="宋体" panose="02010600030101010101" pitchFamily="2" charset="-122"/>
            </a:endParaRPr>
          </a:p>
        </p:txBody>
      </p:sp>
      <p:sp>
        <p:nvSpPr>
          <p:cNvPr id="5188" name="Text Box 229"/>
          <p:cNvSpPr txBox="1">
            <a:spLocks noChangeArrowheads="1"/>
          </p:cNvSpPr>
          <p:nvPr/>
        </p:nvSpPr>
        <p:spPr bwMode="auto">
          <a:xfrm>
            <a:off x="1969774" y="6117396"/>
            <a:ext cx="7774234"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00000"/>
              </a:lnSpc>
              <a:spcBef>
                <a:spcPct val="0"/>
              </a:spcBef>
              <a:buFontTx/>
              <a:buNone/>
            </a:pPr>
            <a:r>
              <a:rPr lang="zh-CN" altLang="en-US" sz="1865" b="1" dirty="0" smtClean="0">
                <a:latin typeface="微软雅黑" panose="020B0503020204020204" charset="-122"/>
                <a:ea typeface="微软雅黑" panose="020B0503020204020204" charset="-122"/>
              </a:rPr>
              <a:t>微信餐厅应用</a:t>
            </a:r>
            <a:r>
              <a:rPr lang="zh-CN" altLang="en-US" sz="1865" b="1" dirty="0">
                <a:latin typeface="微软雅黑" panose="020B0503020204020204" charset="-122"/>
                <a:ea typeface="微软雅黑" panose="020B0503020204020204" charset="-122"/>
              </a:rPr>
              <a:t>场景展示</a:t>
            </a:r>
            <a:endParaRPr lang="ko-KR" altLang="en-US" sz="1865" b="1" dirty="0">
              <a:latin typeface="微软雅黑" panose="020B0503020204020204" charset="-122"/>
              <a:ea typeface="微软雅黑" panose="020B0503020204020204" charset="-122"/>
            </a:endParaRPr>
          </a:p>
        </p:txBody>
      </p:sp>
      <p:sp>
        <p:nvSpPr>
          <p:cNvPr id="101" name="椭圆 100"/>
          <p:cNvSpPr/>
          <p:nvPr/>
        </p:nvSpPr>
        <p:spPr>
          <a:xfrm>
            <a:off x="9932334" y="4100834"/>
            <a:ext cx="97337"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102" name="椭圆 101"/>
          <p:cNvSpPr/>
          <p:nvPr/>
        </p:nvSpPr>
        <p:spPr>
          <a:xfrm>
            <a:off x="9741893" y="3908278"/>
            <a:ext cx="95220" cy="973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pic>
        <p:nvPicPr>
          <p:cNvPr id="5191" name="Picture 4" descr="C:\Users\Administrator\Desktop\白色图标\iconfont-laba (2).png"/>
          <p:cNvPicPr>
            <a:picLocks noChangeAspect="1" noChangeArrowheads="1"/>
          </p:cNvPicPr>
          <p:nvPr/>
        </p:nvPicPr>
        <p:blipFill>
          <a:blip r:embed="rId2"/>
          <a:srcRect/>
          <a:stretch>
            <a:fillRect/>
          </a:stretch>
        </p:blipFill>
        <p:spPr bwMode="auto">
          <a:xfrm>
            <a:off x="1489440" y="2759282"/>
            <a:ext cx="577671" cy="57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2" name="Picture 5" descr="C:\Users\Administrator\Desktop\白色图标\iconfont-pingjia.png"/>
          <p:cNvPicPr>
            <a:picLocks noChangeAspect="1" noChangeArrowheads="1"/>
          </p:cNvPicPr>
          <p:nvPr/>
        </p:nvPicPr>
        <p:blipFill>
          <a:blip r:embed="rId3" cstate="print"/>
          <a:srcRect/>
          <a:stretch>
            <a:fillRect/>
          </a:stretch>
        </p:blipFill>
        <p:spPr bwMode="auto">
          <a:xfrm>
            <a:off x="9358893" y="1510834"/>
            <a:ext cx="480336" cy="48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3" name="Picture 6" descr="C:\Users\Administrator\Desktop\白色图标\iconfont-tongxunlu.png"/>
          <p:cNvPicPr>
            <a:picLocks noChangeAspect="1" noChangeArrowheads="1"/>
          </p:cNvPicPr>
          <p:nvPr/>
        </p:nvPicPr>
        <p:blipFill>
          <a:blip r:embed="rId4"/>
          <a:srcRect/>
          <a:stretch>
            <a:fillRect/>
          </a:stretch>
        </p:blipFill>
        <p:spPr bwMode="auto">
          <a:xfrm>
            <a:off x="9329269" y="4773727"/>
            <a:ext cx="768114" cy="76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4" name="Picture 7" descr="C:\Users\Administrator\Desktop\白色图标\iconfont-youhuiquan.png"/>
          <p:cNvPicPr>
            <a:picLocks noChangeAspect="1" noChangeArrowheads="1"/>
          </p:cNvPicPr>
          <p:nvPr/>
        </p:nvPicPr>
        <p:blipFill>
          <a:blip r:embed="rId5"/>
          <a:srcRect/>
          <a:stretch>
            <a:fillRect/>
          </a:stretch>
        </p:blipFill>
        <p:spPr bwMode="auto">
          <a:xfrm>
            <a:off x="1201661" y="4581170"/>
            <a:ext cx="863334" cy="86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5" name="Picture 9" descr="C:\Users\Administrator\Desktop\白色图标\上菜t-recai.png"/>
          <p:cNvPicPr>
            <a:picLocks noChangeAspect="1" noChangeArrowheads="1"/>
          </p:cNvPicPr>
          <p:nvPr/>
        </p:nvPicPr>
        <p:blipFill>
          <a:blip r:embed="rId6"/>
          <a:srcRect/>
          <a:stretch>
            <a:fillRect/>
          </a:stretch>
        </p:blipFill>
        <p:spPr bwMode="auto">
          <a:xfrm>
            <a:off x="4079440" y="1318277"/>
            <a:ext cx="577671" cy="57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6" name="Picture 11" descr="C:\Users\Administrator\Desktop\白色图标\自助点菜.png"/>
          <p:cNvPicPr>
            <a:picLocks noChangeAspect="1" noChangeArrowheads="1"/>
          </p:cNvPicPr>
          <p:nvPr/>
        </p:nvPicPr>
        <p:blipFill>
          <a:blip r:embed="rId7"/>
          <a:srcRect/>
          <a:stretch>
            <a:fillRect/>
          </a:stretch>
        </p:blipFill>
        <p:spPr bwMode="auto">
          <a:xfrm>
            <a:off x="1296881" y="1318277"/>
            <a:ext cx="609412" cy="57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椭圆 108"/>
          <p:cNvSpPr/>
          <p:nvPr/>
        </p:nvSpPr>
        <p:spPr>
          <a:xfrm>
            <a:off x="528770" y="1415614"/>
            <a:ext cx="385114" cy="38299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rgbClr val="92D050"/>
                </a:solidFill>
              </a:rPr>
              <a:t>1</a:t>
            </a:r>
            <a:endParaRPr lang="zh-CN" altLang="en-US" sz="2400" dirty="0">
              <a:solidFill>
                <a:srgbClr val="92D050"/>
              </a:solidFill>
            </a:endParaRPr>
          </a:p>
        </p:txBody>
      </p:sp>
      <p:sp>
        <p:nvSpPr>
          <p:cNvPr id="110" name="椭圆 109"/>
          <p:cNvSpPr/>
          <p:nvPr/>
        </p:nvSpPr>
        <p:spPr>
          <a:xfrm>
            <a:off x="913884" y="2854503"/>
            <a:ext cx="382998" cy="38299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rgbClr val="92D050"/>
                </a:solidFill>
              </a:rPr>
              <a:t>2</a:t>
            </a:r>
            <a:endParaRPr lang="zh-CN" altLang="en-US" sz="2400" dirty="0">
              <a:solidFill>
                <a:srgbClr val="92D050"/>
              </a:solidFill>
            </a:endParaRPr>
          </a:p>
        </p:txBody>
      </p:sp>
      <p:sp>
        <p:nvSpPr>
          <p:cNvPr id="111" name="椭圆 110"/>
          <p:cNvSpPr/>
          <p:nvPr/>
        </p:nvSpPr>
        <p:spPr>
          <a:xfrm>
            <a:off x="721326" y="4773727"/>
            <a:ext cx="382999" cy="38511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rgbClr val="92D050"/>
                </a:solidFill>
              </a:rPr>
              <a:t>3</a:t>
            </a:r>
            <a:endParaRPr lang="zh-CN" altLang="en-US" sz="2400" dirty="0">
              <a:solidFill>
                <a:srgbClr val="92D050"/>
              </a:solidFill>
            </a:endParaRPr>
          </a:p>
        </p:txBody>
      </p:sp>
      <p:sp>
        <p:nvSpPr>
          <p:cNvPr id="112" name="椭圆 111"/>
          <p:cNvSpPr/>
          <p:nvPr/>
        </p:nvSpPr>
        <p:spPr>
          <a:xfrm>
            <a:off x="6096000" y="4485949"/>
            <a:ext cx="95221"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113" name="椭圆 112"/>
          <p:cNvSpPr/>
          <p:nvPr/>
        </p:nvSpPr>
        <p:spPr>
          <a:xfrm>
            <a:off x="6096000" y="4773726"/>
            <a:ext cx="95221" cy="952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92D050"/>
              </a:solidFill>
            </a:endParaRPr>
          </a:p>
        </p:txBody>
      </p:sp>
      <p:sp>
        <p:nvSpPr>
          <p:cNvPr id="114" name="椭圆 113"/>
          <p:cNvSpPr/>
          <p:nvPr/>
        </p:nvSpPr>
        <p:spPr>
          <a:xfrm>
            <a:off x="3601221" y="3525279"/>
            <a:ext cx="382998" cy="38511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rgbClr val="92D050"/>
                </a:solidFill>
              </a:rPr>
              <a:t>4</a:t>
            </a:r>
            <a:endParaRPr lang="zh-CN" altLang="en-US" sz="2400" dirty="0">
              <a:solidFill>
                <a:srgbClr val="92D050"/>
              </a:solidFill>
            </a:endParaRPr>
          </a:p>
        </p:txBody>
      </p:sp>
      <p:sp>
        <p:nvSpPr>
          <p:cNvPr id="115" name="椭圆 114"/>
          <p:cNvSpPr/>
          <p:nvPr/>
        </p:nvSpPr>
        <p:spPr>
          <a:xfrm>
            <a:off x="3601221" y="1415614"/>
            <a:ext cx="382998" cy="38299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rgbClr val="92D050"/>
                </a:solidFill>
              </a:rPr>
              <a:t>5</a:t>
            </a:r>
            <a:endParaRPr lang="zh-CN" altLang="en-US" sz="2400" dirty="0">
              <a:solidFill>
                <a:srgbClr val="92D050"/>
              </a:solidFill>
            </a:endParaRPr>
          </a:p>
        </p:txBody>
      </p:sp>
      <p:sp>
        <p:nvSpPr>
          <p:cNvPr id="116" name="椭圆 115"/>
          <p:cNvSpPr/>
          <p:nvPr/>
        </p:nvSpPr>
        <p:spPr>
          <a:xfrm>
            <a:off x="8590782" y="1606056"/>
            <a:ext cx="385114" cy="38511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rgbClr val="92D050"/>
                </a:solidFill>
              </a:rPr>
              <a:t>6</a:t>
            </a:r>
            <a:endParaRPr lang="zh-CN" altLang="en-US" sz="2400" dirty="0">
              <a:solidFill>
                <a:srgbClr val="92D050"/>
              </a:solidFill>
            </a:endParaRPr>
          </a:p>
        </p:txBody>
      </p:sp>
      <p:sp>
        <p:nvSpPr>
          <p:cNvPr id="117" name="椭圆 116"/>
          <p:cNvSpPr/>
          <p:nvPr/>
        </p:nvSpPr>
        <p:spPr>
          <a:xfrm>
            <a:off x="8848935" y="4966285"/>
            <a:ext cx="385114" cy="38299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rgbClr val="92D050"/>
                </a:solidFill>
              </a:rPr>
              <a:t>7</a:t>
            </a:r>
            <a:endParaRPr lang="zh-CN" altLang="en-US" sz="2400" dirty="0">
              <a:solidFill>
                <a:srgbClr val="92D050"/>
              </a:solidFill>
            </a:endParaRPr>
          </a:p>
        </p:txBody>
      </p:sp>
      <p:sp>
        <p:nvSpPr>
          <p:cNvPr id="118" name="矩形 117"/>
          <p:cNvSpPr/>
          <p:nvPr/>
        </p:nvSpPr>
        <p:spPr>
          <a:xfrm>
            <a:off x="5615666" y="3047060"/>
            <a:ext cx="3455450" cy="1055891"/>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p>
        </p:txBody>
      </p:sp>
      <p:pic>
        <p:nvPicPr>
          <p:cNvPr id="5207" name="Picture 12" descr="C:\Users\Administrator\Desktop\wxzf.png"/>
          <p:cNvPicPr>
            <a:picLocks noChangeAspect="1" noChangeArrowheads="1"/>
          </p:cNvPicPr>
          <p:nvPr/>
        </p:nvPicPr>
        <p:blipFill>
          <a:blip r:embed="rId8"/>
          <a:srcRect/>
          <a:stretch>
            <a:fillRect/>
          </a:stretch>
        </p:blipFill>
        <p:spPr bwMode="auto">
          <a:xfrm>
            <a:off x="4130225" y="3472379"/>
            <a:ext cx="1248448" cy="48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2" descr="智慧餐饮logo1"/>
          <p:cNvPicPr>
            <a:picLocks noChangeAspect="1"/>
          </p:cNvPicPr>
          <p:nvPr/>
        </p:nvPicPr>
        <p:blipFill>
          <a:blip r:embed="rId9" cstate="print"/>
          <a:stretch>
            <a:fillRect/>
          </a:stretch>
        </p:blipFill>
        <p:spPr>
          <a:xfrm>
            <a:off x="10029671" y="0"/>
            <a:ext cx="2057400" cy="647700"/>
          </a:xfrm>
          <a:prstGeom prst="rect">
            <a:avLst/>
          </a:prstGeom>
          <a:noFill/>
          <a:ln w="9525">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srcRect/>
          <a:stretch>
            <a:fillRect/>
          </a:stretch>
        </p:blipFill>
        <p:spPr bwMode="auto">
          <a:xfrm>
            <a:off x="1881" y="-25392"/>
            <a:ext cx="12188238" cy="68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格 2"/>
          <p:cNvGraphicFramePr>
            <a:graphicFrameLocks noGrp="1"/>
          </p:cNvGraphicFramePr>
          <p:nvPr/>
        </p:nvGraphicFramePr>
        <p:xfrm>
          <a:off x="816547" y="933162"/>
          <a:ext cx="10558908" cy="4824678"/>
        </p:xfrm>
        <a:graphic>
          <a:graphicData uri="http://schemas.openxmlformats.org/drawingml/2006/table">
            <a:tbl>
              <a:tblPr/>
              <a:tblGrid>
                <a:gridCol w="1650491"/>
                <a:gridCol w="2190073"/>
                <a:gridCol w="1102444"/>
                <a:gridCol w="1104559"/>
                <a:gridCol w="2304338"/>
                <a:gridCol w="1102444"/>
                <a:gridCol w="1104559"/>
              </a:tblGrid>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a:ln>
                          <a:noFill/>
                        </a:ln>
                        <a:solidFill>
                          <a:srgbClr val="FFFFFF"/>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0000"/>
                          </a:solidFill>
                          <a:effectLst/>
                          <a:latin typeface="微软雅黑" panose="020B0503020204020204" charset="-122"/>
                          <a:ea typeface="微软雅黑" panose="020B0503020204020204" charset="-122"/>
                        </a:rPr>
                        <a:t>传统服务员点菜模式</a:t>
                      </a:r>
                      <a:endParaRPr kumimoji="0" lang="zh-CN" altLang="en-US" sz="2400" b="1" i="0" u="none" strike="noStrike" cap="none" normalizeH="0" baseline="0">
                        <a:ln>
                          <a:noFill/>
                        </a:ln>
                        <a:solidFill>
                          <a:srgbClr val="FF0000"/>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cPr/>
                </a:tc>
                <a:tc hMerge="1">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FFC000"/>
                          </a:solidFill>
                          <a:effectLst/>
                          <a:latin typeface="微软雅黑" panose="020B0503020204020204" charset="-122"/>
                          <a:ea typeface="微软雅黑" panose="020B0503020204020204" charset="-122"/>
                        </a:rPr>
                        <a:t>好哇微信餐厅模式</a:t>
                      </a:r>
                      <a:endParaRPr kumimoji="0" lang="zh-CN" altLang="en-US" sz="2400" b="1" i="0" u="none" strike="noStrike" cap="none" normalizeH="0" baseline="0" dirty="0">
                        <a:ln>
                          <a:noFill/>
                        </a:ln>
                        <a:solidFill>
                          <a:srgbClr val="FFC000"/>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cPr/>
                </a:tc>
                <a:tc hMerge="1">
                  <a:tcPr/>
                </a:tc>
              </a:tr>
              <a:tr h="609423">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rPr>
                        <a:t>场景</a:t>
                      </a:r>
                      <a:endPar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rPr>
                        <a:t>耗时</a:t>
                      </a:r>
                      <a:endPar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rPr>
                        <a:t>服务人员参与</a:t>
                      </a:r>
                      <a:endPar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rPr>
                        <a:t>收银员</a:t>
                      </a:r>
                      <a:endParaRPr kumimoji="0" lang="en-US" altLang="zh-CN" sz="1600" b="1" i="0" u="none" strike="noStrike" cap="none" normalizeH="0" baseline="0">
                        <a:ln>
                          <a:noFill/>
                        </a:ln>
                        <a:solidFill>
                          <a:srgbClr val="FFFFFF"/>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rPr>
                        <a:t>参与</a:t>
                      </a:r>
                      <a:endPar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rPr>
                        <a:t>耗时</a:t>
                      </a:r>
                      <a:endPar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rPr>
                        <a:t>服务人员参与</a:t>
                      </a:r>
                      <a:endPar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rPr>
                        <a:t>收银员</a:t>
                      </a:r>
                      <a:endParaRPr kumimoji="0" lang="en-US" altLang="zh-CN" sz="1600" b="1" i="0" u="none" strike="noStrike" cap="none" normalizeH="0" baseline="0">
                        <a:ln>
                          <a:noFill/>
                        </a:ln>
                        <a:solidFill>
                          <a:srgbClr val="FFFFFF"/>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rPr>
                        <a:t>参与</a:t>
                      </a:r>
                      <a:endParaRPr kumimoji="0" lang="zh-CN" altLang="en-US" sz="16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等点菜</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1-2</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分钟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rPr>
                        <a:t>√</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0</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分钟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点菜</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5-10</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分钟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rPr>
                        <a:t>√</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5-10</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分钟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等上菜</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8-15</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分钟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8-15</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分钟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a:ln>
                          <a:noFill/>
                        </a:ln>
                        <a:solidFill>
                          <a:srgbClr val="000000"/>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a:ln>
                          <a:noFill/>
                        </a:ln>
                        <a:solidFill>
                          <a:srgbClr val="000000"/>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办卡储值</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5-10</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分钟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rPr>
                        <a:t>√</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rPr>
                        <a:t>√</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3</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分钟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等结账</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2-3</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分钟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rPr>
                        <a:t>√</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rPr>
                        <a:t>√</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0</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结账</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5-10</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分钟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rPr>
                        <a:t>√</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rPr>
                        <a:t>√</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0</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24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时间合计</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26-50</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分钟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a:ln>
                          <a:noFill/>
                        </a:ln>
                        <a:solidFill>
                          <a:srgbClr val="000000"/>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16-28</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分钟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dirty="0">
                        <a:ln>
                          <a:noFill/>
                        </a:ln>
                        <a:solidFill>
                          <a:srgbClr val="000000"/>
                        </a:solidFill>
                        <a:effectLst/>
                        <a:latin typeface="Arial" panose="020B0604020202020204" pitchFamily="34" charset="0"/>
                        <a:ea typeface="华文隶书" panose="02010800040101010101" charset="-122"/>
                      </a:endParaRPr>
                    </a:p>
                  </a:txBody>
                  <a:tcPr marL="121894" marR="121894" marT="60947" marB="609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r>
            </a:tbl>
          </a:graphicData>
        </a:graphic>
      </p:graphicFrame>
      <p:sp>
        <p:nvSpPr>
          <p:cNvPr id="6223" name="Rectangle 5"/>
          <p:cNvSpPr>
            <a:spLocks noChangeArrowheads="1"/>
          </p:cNvSpPr>
          <p:nvPr/>
        </p:nvSpPr>
        <p:spPr bwMode="auto">
          <a:xfrm>
            <a:off x="4944888" y="5833850"/>
            <a:ext cx="3289683" cy="3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865" b="1" dirty="0" smtClean="0">
                <a:latin typeface="微软雅黑" panose="020B0503020204020204" charset="-122"/>
                <a:ea typeface="微软雅黑" panose="020B0503020204020204" charset="-122"/>
              </a:rPr>
              <a:t>好哇微信餐厅减员</a:t>
            </a:r>
            <a:r>
              <a:rPr lang="zh-CN" altLang="en-US" sz="1865" b="1" dirty="0">
                <a:latin typeface="微软雅黑" panose="020B0503020204020204" charset="-122"/>
                <a:ea typeface="微软雅黑" panose="020B0503020204020204" charset="-122"/>
              </a:rPr>
              <a:t>提效量化表</a:t>
            </a:r>
            <a:endParaRPr lang="zh-CN" altLang="en-US" sz="1865" b="1" dirty="0">
              <a:latin typeface="微软雅黑" panose="020B0503020204020204" charset="-122"/>
              <a:ea typeface="微软雅黑" panose="020B0503020204020204" charset="-122"/>
            </a:endParaRPr>
          </a:p>
        </p:txBody>
      </p:sp>
      <p:pic>
        <p:nvPicPr>
          <p:cNvPr id="6" name="Picture 2" descr="智慧餐饮logo1"/>
          <p:cNvPicPr>
            <a:picLocks noChangeAspect="1"/>
          </p:cNvPicPr>
          <p:nvPr/>
        </p:nvPicPr>
        <p:blipFill>
          <a:blip r:embed="rId2" cstate="print"/>
          <a:stretch>
            <a:fillRect/>
          </a:stretch>
        </p:blipFill>
        <p:spPr>
          <a:xfrm>
            <a:off x="10134600" y="0"/>
            <a:ext cx="2057400" cy="647700"/>
          </a:xfrm>
          <a:prstGeom prst="rect">
            <a:avLst/>
          </a:prstGeom>
          <a:noFill/>
          <a:ln w="9525">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1"/>
          <a:srcRect/>
          <a:stretch>
            <a:fillRect/>
          </a:stretch>
        </p:blipFill>
        <p:spPr bwMode="auto">
          <a:xfrm>
            <a:off x="10345" y="-25393"/>
            <a:ext cx="1217977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格 14"/>
          <p:cNvGraphicFramePr>
            <a:graphicFrameLocks noGrp="1"/>
          </p:cNvGraphicFramePr>
          <p:nvPr/>
        </p:nvGraphicFramePr>
        <p:xfrm>
          <a:off x="217715" y="1565850"/>
          <a:ext cx="11765035" cy="4759385"/>
        </p:xfrm>
        <a:graphic>
          <a:graphicData uri="http://schemas.openxmlformats.org/drawingml/2006/table">
            <a:tbl>
              <a:tblPr/>
              <a:tblGrid>
                <a:gridCol w="2350892"/>
                <a:gridCol w="3277704"/>
                <a:gridCol w="3106308"/>
                <a:gridCol w="3030131"/>
              </a:tblGrid>
              <a:tr h="446950">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场景</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100" b="1" i="0" u="none" strike="noStrike" cap="none" normalizeH="0" baseline="0">
                          <a:ln>
                            <a:noFill/>
                          </a:ln>
                          <a:solidFill>
                            <a:srgbClr val="FF0000"/>
                          </a:solidFill>
                          <a:effectLst/>
                          <a:latin typeface="微软雅黑" panose="020B0503020204020204" charset="-122"/>
                          <a:ea typeface="微软雅黑" panose="020B0503020204020204" charset="-122"/>
                        </a:rPr>
                        <a:t>传统电话外卖</a:t>
                      </a:r>
                      <a:endParaRPr kumimoji="0" lang="zh-CN" altLang="en-US" sz="2100" b="1" i="0" u="none" strike="noStrike" cap="none" normalizeH="0" baseline="0">
                        <a:ln>
                          <a:noFill/>
                        </a:ln>
                        <a:solidFill>
                          <a:srgbClr val="FF0000"/>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100" b="1" i="0" u="none" strike="noStrike" cap="none" normalizeH="0" baseline="0">
                          <a:ln>
                            <a:noFill/>
                          </a:ln>
                          <a:solidFill>
                            <a:srgbClr val="FFC000"/>
                          </a:solidFill>
                          <a:effectLst/>
                          <a:latin typeface="微软雅黑" panose="020B0503020204020204" charset="-122"/>
                          <a:ea typeface="微软雅黑" panose="020B0503020204020204" charset="-122"/>
                        </a:rPr>
                        <a:t>微信叫外卖</a:t>
                      </a:r>
                      <a:endParaRPr kumimoji="0" lang="zh-CN" altLang="en-US" sz="2100" b="1" i="0" u="none" strike="noStrike" cap="none" normalizeH="0" baseline="0">
                        <a:ln>
                          <a:noFill/>
                        </a:ln>
                        <a:solidFill>
                          <a:srgbClr val="FFC000"/>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100" b="1" i="0" u="none" strike="noStrike" cap="none" normalizeH="0" baseline="0">
                          <a:ln>
                            <a:noFill/>
                          </a:ln>
                          <a:solidFill>
                            <a:srgbClr val="00B050"/>
                          </a:solidFill>
                          <a:effectLst/>
                          <a:latin typeface="微软雅黑" panose="020B0503020204020204" charset="-122"/>
                          <a:ea typeface="微软雅黑" panose="020B0503020204020204" charset="-122"/>
                        </a:rPr>
                        <a:t>顾客体验</a:t>
                      </a:r>
                      <a:endParaRPr kumimoji="0" lang="zh-CN" altLang="en-US" sz="2100" b="1" i="0" u="none" strike="noStrike" cap="none" normalizeH="0" baseline="0">
                        <a:ln>
                          <a:noFill/>
                        </a:ln>
                        <a:solidFill>
                          <a:srgbClr val="00B050"/>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529003">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需投放纸质菜单</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需投放纸质菜单</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无需投放纸质菜单</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一到吃饭就找菜单，微信叫外卖不用找菜单。</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9003">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高峰期电话占线问题</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高峰期容易出现电话占线</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永不占线</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打几次电话总是占线，吃个饭怎么这么难呢，还是用微信下单吧。</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9003">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电话接单口音问题</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dirty="0">
                          <a:ln>
                            <a:noFill/>
                          </a:ln>
                          <a:solidFill>
                            <a:srgbClr val="FFFFFF"/>
                          </a:solidFill>
                          <a:effectLst/>
                          <a:latin typeface="微软雅黑" panose="020B0503020204020204" charset="-122"/>
                          <a:ea typeface="微软雅黑" panose="020B0503020204020204" charset="-122"/>
                        </a:rPr>
                        <a:t>顾客或者接线人员发音会导致沟通障碍</a:t>
                      </a:r>
                      <a:endParaRPr kumimoji="0" lang="zh-CN" altLang="en-US" sz="1300" b="1" i="0" u="none" strike="noStrike" cap="none" normalizeH="0" baseline="0" dirty="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无沟通障碍</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普通话不标准，每次电话订餐都很上火，微信下单不用说话</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32141">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手写记录错误出错问题</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边接电话边手工记录，记录中容易出现错误，比如：菜品记错，手机号码记错，送餐地址记错等错误，导致各种问题。</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顾客自助点菜，填写地址，手机号码短信验证，避免手记错误。</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有时电话里说的是一个菜，送来时又是另一个菜，还说我就点的这个，用微信下单避免错误</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9003">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接单后需录入电脑问题</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手工记录后，还需要再次录入系统</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与餐饮打通，无需再次录入。且外卖通知单即可作为送餐凭证。</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32141">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送达遇客人走开问题</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送达后，如客人走开，需等待客人回来才能收款离开。</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因在线支付，送达后如遇客人走开，可告知已送达并放前台即可离开。</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有时遇有急事走开一会儿，送餐的人过来后找不到我，死催，微信下单先支付了，送到放前台就好</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32141">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叫外卖不能用会员储值余额支付问题</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如果顾客是本店储值会员，则电话叫外卖想使用会员卡种的余额支付就比较麻烦，积分也比较麻烦。</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rPr>
                        <a:t>微信下单支付时支持会员储值余额支付及积分支付，还能积分。</a:t>
                      </a:r>
                      <a:endParaRPr kumimoji="0" lang="zh-CN" altLang="en-US" sz="1300" b="1"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dirty="0">
                          <a:ln>
                            <a:noFill/>
                          </a:ln>
                          <a:solidFill>
                            <a:srgbClr val="FFFFFF"/>
                          </a:solidFill>
                          <a:effectLst/>
                          <a:latin typeface="微软雅黑" panose="020B0503020204020204" charset="-122"/>
                          <a:ea typeface="微软雅黑" panose="020B0503020204020204" charset="-122"/>
                        </a:rPr>
                        <a:t>办了储值卡，说电话外卖不能用，微信下单直接使用卡余额，还能积分。</a:t>
                      </a:r>
                      <a:endParaRPr kumimoji="0" lang="zh-CN" altLang="en-US" sz="1300" b="1" i="0" u="none" strike="noStrike" cap="none" normalizeH="0" baseline="0" dirty="0">
                        <a:ln>
                          <a:noFill/>
                        </a:ln>
                        <a:solidFill>
                          <a:srgbClr val="FFFFFF"/>
                        </a:solidFill>
                        <a:effectLst/>
                        <a:latin typeface="微软雅黑" panose="020B0503020204020204" charset="-122"/>
                        <a:ea typeface="微软雅黑" panose="020B0503020204020204" charset="-122"/>
                      </a:endParaRPr>
                    </a:p>
                  </a:txBody>
                  <a:tcPr marL="121890" marR="121890" marT="60965" marB="609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24628" name="Text Box 229"/>
          <p:cNvSpPr txBox="1">
            <a:spLocks noChangeArrowheads="1"/>
          </p:cNvSpPr>
          <p:nvPr/>
        </p:nvSpPr>
        <p:spPr bwMode="auto">
          <a:xfrm>
            <a:off x="2257552" y="1227287"/>
            <a:ext cx="7291783"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00000"/>
              </a:lnSpc>
              <a:spcBef>
                <a:spcPct val="0"/>
              </a:spcBef>
              <a:buFontTx/>
              <a:buNone/>
            </a:pPr>
            <a:r>
              <a:rPr lang="zh-CN" altLang="en-US" sz="1865" b="1" dirty="0">
                <a:latin typeface="微软雅黑" panose="020B0503020204020204" charset="-122"/>
                <a:ea typeface="微软雅黑" panose="020B0503020204020204" charset="-122"/>
              </a:rPr>
              <a:t>传统外卖</a:t>
            </a:r>
            <a:r>
              <a:rPr lang="en-US" altLang="zh-CN" sz="1865" b="1" dirty="0">
                <a:latin typeface="微软雅黑" panose="020B0503020204020204" charset="-122"/>
                <a:ea typeface="微软雅黑" panose="020B0503020204020204" charset="-122"/>
              </a:rPr>
              <a:t>VS  </a:t>
            </a:r>
            <a:r>
              <a:rPr lang="zh-CN" altLang="en-US" sz="1865" b="1" dirty="0" smtClean="0">
                <a:latin typeface="微软雅黑" panose="020B0503020204020204" charset="-122"/>
                <a:ea typeface="微软雅黑" panose="020B0503020204020204" charset="-122"/>
              </a:rPr>
              <a:t>好哇微信外卖平台</a:t>
            </a:r>
            <a:endParaRPr lang="ko-KR" altLang="en-US" sz="1865" b="1" dirty="0">
              <a:latin typeface="微软雅黑" panose="020B0503020204020204" charset="-122"/>
              <a:ea typeface="微软雅黑" panose="020B0503020204020204" charset="-122"/>
            </a:endParaRPr>
          </a:p>
        </p:txBody>
      </p:sp>
      <p:pic>
        <p:nvPicPr>
          <p:cNvPr id="7" name="Picture 2" descr="智慧餐饮logo1"/>
          <p:cNvPicPr>
            <a:picLocks noChangeAspect="1"/>
          </p:cNvPicPr>
          <p:nvPr/>
        </p:nvPicPr>
        <p:blipFill>
          <a:blip r:embed="rId2" cstate="print"/>
          <a:stretch>
            <a:fillRect/>
          </a:stretch>
        </p:blipFill>
        <p:spPr>
          <a:xfrm>
            <a:off x="10029671" y="0"/>
            <a:ext cx="2057400" cy="647700"/>
          </a:xfrm>
          <a:prstGeom prst="rect">
            <a:avLst/>
          </a:prstGeom>
          <a:noFill/>
          <a:ln w="9525">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1"/>
          <a:srcRect/>
          <a:stretch>
            <a:fillRect/>
          </a:stretch>
        </p:blipFill>
        <p:spPr bwMode="auto">
          <a:xfrm>
            <a:off x="1881" y="-25392"/>
            <a:ext cx="12188238" cy="68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p:cNvSpPr>
            <a:spLocks noChangeArrowheads="1"/>
          </p:cNvSpPr>
          <p:nvPr/>
        </p:nvSpPr>
        <p:spPr bwMode="auto">
          <a:xfrm>
            <a:off x="480100" y="382999"/>
            <a:ext cx="7374135" cy="66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3730" b="1" dirty="0" smtClean="0">
                <a:latin typeface="微软雅黑" panose="020B0503020204020204" charset="-122"/>
                <a:ea typeface="微软雅黑" panose="020B0503020204020204" charset="-122"/>
              </a:rPr>
              <a:t>好哇智慧餐饮全年</a:t>
            </a:r>
            <a:r>
              <a:rPr lang="zh-CN" altLang="en-US" sz="3730" b="1" dirty="0">
                <a:latin typeface="微软雅黑" panose="020B0503020204020204" charset="-122"/>
                <a:ea typeface="微软雅黑" panose="020B0503020204020204" charset="-122"/>
              </a:rPr>
              <a:t>的营销服务指导</a:t>
            </a:r>
            <a:endParaRPr lang="zh-CN" altLang="en-US" sz="3730" b="1" dirty="0">
              <a:latin typeface="微软雅黑" panose="020B0503020204020204" charset="-122"/>
              <a:ea typeface="微软雅黑" panose="020B0503020204020204" charset="-122"/>
            </a:endParaRPr>
          </a:p>
        </p:txBody>
      </p:sp>
      <p:sp>
        <p:nvSpPr>
          <p:cNvPr id="30724" name="Line 8"/>
          <p:cNvSpPr>
            <a:spLocks noChangeShapeType="1"/>
          </p:cNvSpPr>
          <p:nvPr/>
        </p:nvSpPr>
        <p:spPr bwMode="auto">
          <a:xfrm rot="16200000" flipH="1">
            <a:off x="5875935" y="564976"/>
            <a:ext cx="10579" cy="9905060"/>
          </a:xfrm>
          <a:prstGeom prst="line">
            <a:avLst/>
          </a:prstGeom>
          <a:noFill/>
          <a:ln w="25400">
            <a:solidFill>
              <a:srgbClr val="C0C0C0"/>
            </a:solidFill>
            <a:round/>
            <a:tailEnd type="triangle" w="med" len="med"/>
          </a:ln>
          <a:extLst>
            <a:ext uri="{909E8E84-426E-40DD-AFC4-6F175D3DCCD1}">
              <a14:hiddenFill xmlns:a14="http://schemas.microsoft.com/office/drawing/2010/main">
                <a:noFill/>
              </a14:hiddenFill>
            </a:ext>
          </a:extLst>
        </p:spPr>
        <p:txBody>
          <a:bodyPr/>
          <a:lstStyle/>
          <a:p>
            <a:endParaRPr lang="zh-CN" altLang="en-US" sz="2400"/>
          </a:p>
        </p:txBody>
      </p:sp>
      <p:grpSp>
        <p:nvGrpSpPr>
          <p:cNvPr id="30725" name="组合 1"/>
          <p:cNvGrpSpPr/>
          <p:nvPr/>
        </p:nvGrpSpPr>
        <p:grpSpPr bwMode="auto">
          <a:xfrm>
            <a:off x="1169920" y="5364095"/>
            <a:ext cx="304706" cy="311053"/>
            <a:chOff x="130175" y="3851275"/>
            <a:chExt cx="488950" cy="492125"/>
          </a:xfrm>
        </p:grpSpPr>
        <p:sp>
          <p:nvSpPr>
            <p:cNvPr id="30811"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12"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sp>
        <p:nvSpPr>
          <p:cNvPr id="3" name="矩形 2"/>
          <p:cNvSpPr/>
          <p:nvPr/>
        </p:nvSpPr>
        <p:spPr>
          <a:xfrm>
            <a:off x="829244" y="5706889"/>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元旦节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1</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1</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grpSp>
        <p:nvGrpSpPr>
          <p:cNvPr id="30727" name="组合 128"/>
          <p:cNvGrpSpPr/>
          <p:nvPr/>
        </p:nvGrpSpPr>
        <p:grpSpPr bwMode="auto">
          <a:xfrm>
            <a:off x="1758172" y="5361979"/>
            <a:ext cx="304706" cy="311055"/>
            <a:chOff x="130175" y="3851275"/>
            <a:chExt cx="488950" cy="492125"/>
          </a:xfrm>
        </p:grpSpPr>
        <p:sp>
          <p:nvSpPr>
            <p:cNvPr id="30809"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10"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28" name="组合 131"/>
          <p:cNvGrpSpPr/>
          <p:nvPr/>
        </p:nvGrpSpPr>
        <p:grpSpPr bwMode="auto">
          <a:xfrm>
            <a:off x="2268132" y="5364095"/>
            <a:ext cx="304706" cy="311053"/>
            <a:chOff x="130175" y="3851275"/>
            <a:chExt cx="488950" cy="492125"/>
          </a:xfrm>
        </p:grpSpPr>
        <p:sp>
          <p:nvSpPr>
            <p:cNvPr id="30807"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08"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29" name="组合 134"/>
          <p:cNvGrpSpPr/>
          <p:nvPr/>
        </p:nvGrpSpPr>
        <p:grpSpPr bwMode="auto">
          <a:xfrm>
            <a:off x="2862731" y="5355631"/>
            <a:ext cx="304706" cy="311053"/>
            <a:chOff x="130175" y="3851275"/>
            <a:chExt cx="488950" cy="492125"/>
          </a:xfrm>
        </p:grpSpPr>
        <p:sp>
          <p:nvSpPr>
            <p:cNvPr id="30805"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06"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0" name="组合 137"/>
          <p:cNvGrpSpPr/>
          <p:nvPr/>
        </p:nvGrpSpPr>
        <p:grpSpPr bwMode="auto">
          <a:xfrm>
            <a:off x="3444636" y="5364095"/>
            <a:ext cx="304706" cy="311053"/>
            <a:chOff x="130175" y="3851275"/>
            <a:chExt cx="488950" cy="492125"/>
          </a:xfrm>
        </p:grpSpPr>
        <p:sp>
          <p:nvSpPr>
            <p:cNvPr id="30803"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04"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1" name="组合 140"/>
          <p:cNvGrpSpPr/>
          <p:nvPr/>
        </p:nvGrpSpPr>
        <p:grpSpPr bwMode="auto">
          <a:xfrm>
            <a:off x="4054048" y="5361979"/>
            <a:ext cx="304706" cy="311055"/>
            <a:chOff x="130175" y="3851275"/>
            <a:chExt cx="488950" cy="492125"/>
          </a:xfrm>
        </p:grpSpPr>
        <p:sp>
          <p:nvSpPr>
            <p:cNvPr id="30801"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02"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2" name="组合 143"/>
          <p:cNvGrpSpPr/>
          <p:nvPr/>
        </p:nvGrpSpPr>
        <p:grpSpPr bwMode="auto">
          <a:xfrm>
            <a:off x="4623255" y="5355631"/>
            <a:ext cx="304706" cy="311053"/>
            <a:chOff x="130175" y="3851275"/>
            <a:chExt cx="488950" cy="492125"/>
          </a:xfrm>
        </p:grpSpPr>
        <p:sp>
          <p:nvSpPr>
            <p:cNvPr id="30799"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800"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3" name="组合 146"/>
          <p:cNvGrpSpPr/>
          <p:nvPr/>
        </p:nvGrpSpPr>
        <p:grpSpPr bwMode="auto">
          <a:xfrm>
            <a:off x="5198810" y="5353515"/>
            <a:ext cx="304706" cy="311055"/>
            <a:chOff x="130175" y="3851275"/>
            <a:chExt cx="488950" cy="492125"/>
          </a:xfrm>
        </p:grpSpPr>
        <p:sp>
          <p:nvSpPr>
            <p:cNvPr id="30797"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98"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4" name="组合 149"/>
          <p:cNvGrpSpPr/>
          <p:nvPr/>
        </p:nvGrpSpPr>
        <p:grpSpPr bwMode="auto">
          <a:xfrm>
            <a:off x="5871703" y="5364095"/>
            <a:ext cx="304706" cy="311053"/>
            <a:chOff x="130175" y="3851275"/>
            <a:chExt cx="488950" cy="492125"/>
          </a:xfrm>
        </p:grpSpPr>
        <p:sp>
          <p:nvSpPr>
            <p:cNvPr id="30795"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96"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5" name="组合 152"/>
          <p:cNvGrpSpPr/>
          <p:nvPr/>
        </p:nvGrpSpPr>
        <p:grpSpPr bwMode="auto">
          <a:xfrm>
            <a:off x="6472650" y="5366211"/>
            <a:ext cx="304706" cy="311055"/>
            <a:chOff x="130175" y="3851275"/>
            <a:chExt cx="488950" cy="492125"/>
          </a:xfrm>
        </p:grpSpPr>
        <p:sp>
          <p:nvSpPr>
            <p:cNvPr id="30793"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94"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6" name="组合 155"/>
          <p:cNvGrpSpPr/>
          <p:nvPr/>
        </p:nvGrpSpPr>
        <p:grpSpPr bwMode="auto">
          <a:xfrm>
            <a:off x="7041859" y="5364095"/>
            <a:ext cx="304706" cy="311053"/>
            <a:chOff x="130175" y="3851275"/>
            <a:chExt cx="488950" cy="492125"/>
          </a:xfrm>
        </p:grpSpPr>
        <p:sp>
          <p:nvSpPr>
            <p:cNvPr id="30791"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92"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7" name="组合 158"/>
          <p:cNvGrpSpPr/>
          <p:nvPr/>
        </p:nvGrpSpPr>
        <p:grpSpPr bwMode="auto">
          <a:xfrm>
            <a:off x="7642807" y="5361979"/>
            <a:ext cx="304706" cy="311055"/>
            <a:chOff x="130175" y="3851275"/>
            <a:chExt cx="488950" cy="492125"/>
          </a:xfrm>
        </p:grpSpPr>
        <p:sp>
          <p:nvSpPr>
            <p:cNvPr id="30789"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90"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8" name="组合 161"/>
          <p:cNvGrpSpPr/>
          <p:nvPr/>
        </p:nvGrpSpPr>
        <p:grpSpPr bwMode="auto">
          <a:xfrm>
            <a:off x="8269147" y="5355631"/>
            <a:ext cx="304706" cy="311053"/>
            <a:chOff x="130175" y="3851275"/>
            <a:chExt cx="488950" cy="492125"/>
          </a:xfrm>
        </p:grpSpPr>
        <p:sp>
          <p:nvSpPr>
            <p:cNvPr id="30787"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88"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39" name="组合 164"/>
          <p:cNvGrpSpPr/>
          <p:nvPr/>
        </p:nvGrpSpPr>
        <p:grpSpPr bwMode="auto">
          <a:xfrm>
            <a:off x="8880674" y="5359863"/>
            <a:ext cx="304706" cy="311053"/>
            <a:chOff x="130175" y="3851275"/>
            <a:chExt cx="488950" cy="492125"/>
          </a:xfrm>
        </p:grpSpPr>
        <p:sp>
          <p:nvSpPr>
            <p:cNvPr id="30785"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86"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sp>
        <p:nvSpPr>
          <p:cNvPr id="168" name="矩形 167"/>
          <p:cNvSpPr/>
          <p:nvPr/>
        </p:nvSpPr>
        <p:spPr>
          <a:xfrm>
            <a:off x="1409031" y="5717468"/>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情人节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2</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14</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69" name="矩形 168"/>
          <p:cNvSpPr/>
          <p:nvPr/>
        </p:nvSpPr>
        <p:spPr>
          <a:xfrm>
            <a:off x="1950731" y="5721701"/>
            <a:ext cx="960670" cy="502573"/>
          </a:xfrm>
          <a:prstGeom prst="rect">
            <a:avLst/>
          </a:prstGeom>
        </p:spPr>
        <p:txBody>
          <a:bodyPr>
            <a:spAutoFit/>
          </a:bodyPr>
          <a:lstStyle/>
          <a:p>
            <a:pPr algn="ctr">
              <a:defRPr/>
            </a:pPr>
            <a:r>
              <a:rPr lang="zh-CN" altLang="en-US" sz="1335" dirty="0">
                <a:solidFill>
                  <a:schemeClr val="bg1"/>
                </a:solidFill>
                <a:latin typeface="+mn-ea"/>
              </a:rPr>
              <a:t>除夕</a:t>
            </a:r>
            <a:br>
              <a:rPr lang="zh-CN" altLang="en-US" sz="1335" dirty="0">
                <a:solidFill>
                  <a:schemeClr val="bg1"/>
                </a:solidFill>
                <a:latin typeface="+mn-ea"/>
              </a:rPr>
            </a:br>
            <a:r>
              <a:rPr lang="zh-CN" altLang="en-US" sz="1335" dirty="0">
                <a:solidFill>
                  <a:schemeClr val="bg1"/>
                </a:solidFill>
                <a:latin typeface="+mn-ea"/>
              </a:rPr>
              <a:t>大年</a:t>
            </a:r>
            <a:r>
              <a:rPr lang="en-US" altLang="zh-CN" sz="1335" dirty="0">
                <a:solidFill>
                  <a:schemeClr val="bg1"/>
                </a:solidFill>
                <a:latin typeface="+mn-ea"/>
              </a:rPr>
              <a:t>30</a:t>
            </a:r>
            <a:endParaRPr lang="zh-CN" altLang="en-US" sz="1335" dirty="0">
              <a:solidFill>
                <a:schemeClr val="bg1"/>
              </a:solidFill>
              <a:latin typeface="+mn-ea"/>
            </a:endParaRPr>
          </a:p>
        </p:txBody>
      </p:sp>
      <p:sp>
        <p:nvSpPr>
          <p:cNvPr id="170" name="矩形 169"/>
          <p:cNvSpPr/>
          <p:nvPr/>
        </p:nvSpPr>
        <p:spPr>
          <a:xfrm>
            <a:off x="2532634" y="5732282"/>
            <a:ext cx="962787" cy="502573"/>
          </a:xfrm>
          <a:prstGeom prst="rect">
            <a:avLst/>
          </a:prstGeom>
        </p:spPr>
        <p:txBody>
          <a:bodyPr>
            <a:spAutoFit/>
          </a:bodyPr>
          <a:lstStyle/>
          <a:p>
            <a:pPr algn="ctr">
              <a:defRPr/>
            </a:pPr>
            <a:r>
              <a:rPr lang="zh-CN" altLang="en-US" sz="1335" dirty="0">
                <a:solidFill>
                  <a:schemeClr val="bg1"/>
                </a:solidFill>
                <a:latin typeface="+mn-ea"/>
              </a:rPr>
              <a:t>元宵</a:t>
            </a:r>
            <a:br>
              <a:rPr lang="zh-CN" altLang="en-US" sz="1335" dirty="0">
                <a:solidFill>
                  <a:schemeClr val="bg1"/>
                </a:solidFill>
                <a:latin typeface="+mn-ea"/>
              </a:rPr>
            </a:br>
            <a:r>
              <a:rPr lang="zh-CN" altLang="en-US" sz="1335" dirty="0">
                <a:solidFill>
                  <a:schemeClr val="bg1"/>
                </a:solidFill>
                <a:latin typeface="+mn-ea"/>
              </a:rPr>
              <a:t>正月</a:t>
            </a:r>
            <a:r>
              <a:rPr lang="en-US" altLang="zh-CN" sz="1335" dirty="0">
                <a:solidFill>
                  <a:schemeClr val="bg1"/>
                </a:solidFill>
                <a:latin typeface="+mn-ea"/>
              </a:rPr>
              <a:t>15</a:t>
            </a:r>
            <a:endParaRPr lang="zh-CN" altLang="en-US" sz="1335" dirty="0">
              <a:solidFill>
                <a:schemeClr val="bg1"/>
              </a:solidFill>
              <a:latin typeface="+mn-ea"/>
            </a:endParaRPr>
          </a:p>
        </p:txBody>
      </p:sp>
      <p:sp>
        <p:nvSpPr>
          <p:cNvPr id="171" name="矩形 170"/>
          <p:cNvSpPr/>
          <p:nvPr/>
        </p:nvSpPr>
        <p:spPr>
          <a:xfrm>
            <a:off x="3093378" y="5734397"/>
            <a:ext cx="960670" cy="502573"/>
          </a:xfrm>
          <a:prstGeom prst="rect">
            <a:avLst/>
          </a:prstGeom>
        </p:spPr>
        <p:txBody>
          <a:bodyPr>
            <a:spAutoFit/>
          </a:bodyPr>
          <a:lstStyle/>
          <a:p>
            <a:pPr algn="ctr">
              <a:defRPr/>
            </a:pPr>
            <a:r>
              <a:rPr lang="zh-CN" altLang="en-US" sz="1335" dirty="0">
                <a:solidFill>
                  <a:schemeClr val="bg1"/>
                </a:solidFill>
                <a:latin typeface="+mn-ea"/>
              </a:rPr>
              <a:t>清明</a:t>
            </a:r>
            <a:br>
              <a:rPr lang="zh-CN" altLang="en-US" sz="1335" dirty="0">
                <a:solidFill>
                  <a:schemeClr val="bg1"/>
                </a:solidFill>
                <a:latin typeface="+mn-ea"/>
              </a:rPr>
            </a:br>
            <a:r>
              <a:rPr lang="en-US" altLang="zh-CN" sz="1335" dirty="0">
                <a:solidFill>
                  <a:schemeClr val="bg1"/>
                </a:solidFill>
                <a:latin typeface="+mn-ea"/>
              </a:rPr>
              <a:t>4</a:t>
            </a:r>
            <a:r>
              <a:rPr lang="zh-CN" altLang="en-US" sz="1335" dirty="0">
                <a:solidFill>
                  <a:schemeClr val="bg1"/>
                </a:solidFill>
                <a:latin typeface="+mn-ea"/>
              </a:rPr>
              <a:t>月</a:t>
            </a:r>
            <a:r>
              <a:rPr lang="en-US" altLang="zh-CN" sz="1335" dirty="0">
                <a:solidFill>
                  <a:schemeClr val="bg1"/>
                </a:solidFill>
                <a:latin typeface="+mn-ea"/>
              </a:rPr>
              <a:t>5</a:t>
            </a:r>
            <a:r>
              <a:rPr lang="zh-CN" altLang="en-US" sz="1335" dirty="0">
                <a:solidFill>
                  <a:schemeClr val="bg1"/>
                </a:solidFill>
                <a:latin typeface="+mn-ea"/>
              </a:rPr>
              <a:t>日</a:t>
            </a:r>
            <a:endParaRPr lang="zh-CN" altLang="en-US" sz="1335" dirty="0">
              <a:solidFill>
                <a:schemeClr val="bg1"/>
              </a:solidFill>
              <a:latin typeface="+mn-ea"/>
            </a:endParaRPr>
          </a:p>
        </p:txBody>
      </p:sp>
      <p:sp>
        <p:nvSpPr>
          <p:cNvPr id="172" name="矩形 171"/>
          <p:cNvSpPr/>
          <p:nvPr/>
        </p:nvSpPr>
        <p:spPr>
          <a:xfrm>
            <a:off x="3726066" y="5728050"/>
            <a:ext cx="960670" cy="502573"/>
          </a:xfrm>
          <a:prstGeom prst="rect">
            <a:avLst/>
          </a:prstGeom>
        </p:spPr>
        <p:txBody>
          <a:bodyPr>
            <a:spAutoFit/>
          </a:bodyPr>
          <a:lstStyle/>
          <a:p>
            <a:pPr algn="ctr">
              <a:defRPr/>
            </a:pPr>
            <a:r>
              <a:rPr lang="zh-CN" altLang="en-US" sz="1335" dirty="0">
                <a:solidFill>
                  <a:schemeClr val="bg1"/>
                </a:solidFill>
                <a:latin typeface="+mn-ea"/>
              </a:rPr>
              <a:t>劳动节</a:t>
            </a:r>
            <a:br>
              <a:rPr lang="zh-CN" altLang="en-US" sz="1335" dirty="0">
                <a:solidFill>
                  <a:schemeClr val="bg1"/>
                </a:solidFill>
                <a:latin typeface="+mn-ea"/>
              </a:rPr>
            </a:br>
            <a:r>
              <a:rPr lang="en-US" altLang="zh-CN" sz="1335" dirty="0">
                <a:solidFill>
                  <a:schemeClr val="bg1"/>
                </a:solidFill>
                <a:latin typeface="+mn-ea"/>
              </a:rPr>
              <a:t>5</a:t>
            </a:r>
            <a:r>
              <a:rPr lang="zh-CN" altLang="en-US" sz="1335" dirty="0">
                <a:solidFill>
                  <a:schemeClr val="bg1"/>
                </a:solidFill>
                <a:latin typeface="+mn-ea"/>
              </a:rPr>
              <a:t>月</a:t>
            </a:r>
            <a:r>
              <a:rPr lang="en-US" altLang="zh-CN" sz="1335" dirty="0">
                <a:solidFill>
                  <a:schemeClr val="bg1"/>
                </a:solidFill>
                <a:latin typeface="+mn-ea"/>
              </a:rPr>
              <a:t>1</a:t>
            </a:r>
            <a:r>
              <a:rPr lang="zh-CN" altLang="en-US" sz="1335" dirty="0">
                <a:solidFill>
                  <a:schemeClr val="bg1"/>
                </a:solidFill>
                <a:latin typeface="+mn-ea"/>
              </a:rPr>
              <a:t>日</a:t>
            </a:r>
            <a:endParaRPr lang="zh-CN" altLang="en-US" sz="1335" dirty="0">
              <a:solidFill>
                <a:schemeClr val="bg1"/>
              </a:solidFill>
              <a:latin typeface="+mn-ea"/>
            </a:endParaRPr>
          </a:p>
        </p:txBody>
      </p:sp>
      <p:sp>
        <p:nvSpPr>
          <p:cNvPr id="173" name="矩形 172"/>
          <p:cNvSpPr/>
          <p:nvPr/>
        </p:nvSpPr>
        <p:spPr>
          <a:xfrm>
            <a:off x="4295274" y="5715353"/>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母亲节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5</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10</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74" name="矩形 173"/>
          <p:cNvSpPr/>
          <p:nvPr/>
        </p:nvSpPr>
        <p:spPr>
          <a:xfrm>
            <a:off x="4900454" y="5740746"/>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儿童节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6</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1</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75" name="矩形 174"/>
          <p:cNvSpPr/>
          <p:nvPr/>
        </p:nvSpPr>
        <p:spPr>
          <a:xfrm>
            <a:off x="5541605" y="5706889"/>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端午节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6</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20</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76" name="矩形 175"/>
          <p:cNvSpPr/>
          <p:nvPr/>
        </p:nvSpPr>
        <p:spPr>
          <a:xfrm>
            <a:off x="6121393" y="5723817"/>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父亲节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6</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21</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77" name="矩形 176"/>
          <p:cNvSpPr/>
          <p:nvPr/>
        </p:nvSpPr>
        <p:spPr>
          <a:xfrm>
            <a:off x="6711760" y="5717468"/>
            <a:ext cx="962786"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七夕节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8</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20</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78" name="矩形 177"/>
          <p:cNvSpPr/>
          <p:nvPr/>
        </p:nvSpPr>
        <p:spPr>
          <a:xfrm>
            <a:off x="7310592" y="5719585"/>
            <a:ext cx="962787"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中秋节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9</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27</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79" name="矩形 178"/>
          <p:cNvSpPr/>
          <p:nvPr/>
        </p:nvSpPr>
        <p:spPr>
          <a:xfrm>
            <a:off x="7947513" y="5715353"/>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国庆节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10</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1</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grpSp>
        <p:nvGrpSpPr>
          <p:cNvPr id="30752" name="组合 179"/>
          <p:cNvGrpSpPr/>
          <p:nvPr/>
        </p:nvGrpSpPr>
        <p:grpSpPr bwMode="auto">
          <a:xfrm>
            <a:off x="9451998" y="5364095"/>
            <a:ext cx="304706" cy="311053"/>
            <a:chOff x="130175" y="3851275"/>
            <a:chExt cx="488950" cy="492125"/>
          </a:xfrm>
        </p:grpSpPr>
        <p:sp>
          <p:nvSpPr>
            <p:cNvPr id="30783"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84"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53" name="组合 182"/>
          <p:cNvGrpSpPr/>
          <p:nvPr/>
        </p:nvGrpSpPr>
        <p:grpSpPr bwMode="auto">
          <a:xfrm>
            <a:off x="10040249" y="5364095"/>
            <a:ext cx="304706" cy="311053"/>
            <a:chOff x="130175" y="3851275"/>
            <a:chExt cx="488950" cy="492125"/>
          </a:xfrm>
        </p:grpSpPr>
        <p:sp>
          <p:nvSpPr>
            <p:cNvPr id="30781"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82"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grpSp>
        <p:nvGrpSpPr>
          <p:cNvPr id="30754" name="组合 185"/>
          <p:cNvGrpSpPr/>
          <p:nvPr/>
        </p:nvGrpSpPr>
        <p:grpSpPr bwMode="auto">
          <a:xfrm>
            <a:off x="10590413" y="5353515"/>
            <a:ext cx="304706" cy="311055"/>
            <a:chOff x="130175" y="3851275"/>
            <a:chExt cx="488950" cy="492125"/>
          </a:xfrm>
        </p:grpSpPr>
        <p:sp>
          <p:nvSpPr>
            <p:cNvPr id="30779" name="Oval 6"/>
            <p:cNvSpPr>
              <a:spLocks noChangeArrowheads="1"/>
            </p:cNvSpPr>
            <p:nvPr/>
          </p:nvSpPr>
          <p:spPr bwMode="auto">
            <a:xfrm>
              <a:off x="130175" y="3851275"/>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sp>
          <p:nvSpPr>
            <p:cNvPr id="30780" name="Oval 7"/>
            <p:cNvSpPr>
              <a:spLocks noChangeArrowheads="1"/>
            </p:cNvSpPr>
            <p:nvPr/>
          </p:nvSpPr>
          <p:spPr bwMode="auto">
            <a:xfrm>
              <a:off x="236538" y="3949700"/>
              <a:ext cx="284162"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400">
                <a:solidFill>
                  <a:schemeClr val="tx1"/>
                </a:solidFill>
                <a:ea typeface="宋体" panose="02010600030101010101" pitchFamily="2" charset="-122"/>
              </a:endParaRPr>
            </a:p>
          </p:txBody>
        </p:sp>
      </p:grpSp>
      <p:sp>
        <p:nvSpPr>
          <p:cNvPr id="189" name="矩形 188"/>
          <p:cNvSpPr/>
          <p:nvPr/>
        </p:nvSpPr>
        <p:spPr>
          <a:xfrm>
            <a:off x="8554809" y="5728049"/>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重阳节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10</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21</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90" name="矩形 189"/>
          <p:cNvSpPr/>
          <p:nvPr/>
        </p:nvSpPr>
        <p:spPr>
          <a:xfrm>
            <a:off x="9145177" y="5728049"/>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感恩节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11</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26</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91" name="矩形 190"/>
          <p:cNvSpPr/>
          <p:nvPr/>
        </p:nvSpPr>
        <p:spPr>
          <a:xfrm>
            <a:off x="9741893" y="5706889"/>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chemeClr val="bg1"/>
                </a:solidFill>
                <a:latin typeface="华文隶书" panose="02010800040101010101" charset="-122"/>
              </a:rPr>
              <a:t>圣诞节</a:t>
            </a:r>
            <a:br>
              <a:rPr lang="zh-CN" altLang="en-US" sz="1335">
                <a:solidFill>
                  <a:schemeClr val="bg1"/>
                </a:solidFill>
                <a:latin typeface="华文隶书" panose="02010800040101010101" charset="-122"/>
              </a:rPr>
            </a:br>
            <a:r>
              <a:rPr lang="en-US" altLang="zh-CN" sz="1335">
                <a:solidFill>
                  <a:schemeClr val="bg1"/>
                </a:solidFill>
                <a:latin typeface="华文隶书" panose="02010800040101010101" charset="-122"/>
              </a:rPr>
              <a:t>12</a:t>
            </a:r>
            <a:r>
              <a:rPr lang="zh-CN" altLang="en-US" sz="1335">
                <a:solidFill>
                  <a:schemeClr val="bg1"/>
                </a:solidFill>
                <a:latin typeface="华文隶书" panose="02010800040101010101" charset="-122"/>
              </a:rPr>
              <a:t>月</a:t>
            </a:r>
            <a:r>
              <a:rPr lang="en-US" altLang="zh-CN" sz="1335">
                <a:solidFill>
                  <a:schemeClr val="bg1"/>
                </a:solidFill>
                <a:latin typeface="华文隶书" panose="02010800040101010101" charset="-122"/>
              </a:rPr>
              <a:t>24</a:t>
            </a:r>
            <a:r>
              <a:rPr lang="zh-CN" altLang="en-US" sz="1335">
                <a:solidFill>
                  <a:schemeClr val="bg1"/>
                </a:solidFill>
                <a:latin typeface="华文隶书" panose="02010800040101010101" charset="-122"/>
              </a:rPr>
              <a:t>日</a:t>
            </a:r>
            <a:endParaRPr lang="zh-CN" altLang="en-US" sz="1335">
              <a:solidFill>
                <a:schemeClr val="bg1"/>
              </a:solidFill>
              <a:latin typeface="华文隶书" panose="02010800040101010101" charset="-122"/>
            </a:endParaRPr>
          </a:p>
        </p:txBody>
      </p:sp>
      <p:sp>
        <p:nvSpPr>
          <p:cNvPr id="192" name="矩形 191"/>
          <p:cNvSpPr/>
          <p:nvPr/>
        </p:nvSpPr>
        <p:spPr>
          <a:xfrm>
            <a:off x="10287824" y="5706889"/>
            <a:ext cx="960670" cy="502573"/>
          </a:xfrm>
          <a:prstGeom prst="rect">
            <a:avLst/>
          </a:prstGeom>
        </p:spPr>
        <p:txBody>
          <a:bodyPr>
            <a:spAutoFit/>
          </a:bodyP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1335">
                <a:solidFill>
                  <a:srgbClr val="7F7F7F"/>
                </a:solidFill>
                <a:latin typeface="华文隶书" panose="02010800040101010101" charset="-122"/>
              </a:rPr>
              <a:t>元旦节</a:t>
            </a:r>
            <a:br>
              <a:rPr lang="zh-CN" altLang="en-US" sz="1335">
                <a:solidFill>
                  <a:srgbClr val="7F7F7F"/>
                </a:solidFill>
                <a:latin typeface="华文隶书" panose="02010800040101010101" charset="-122"/>
              </a:rPr>
            </a:br>
            <a:r>
              <a:rPr lang="en-US" altLang="zh-CN" sz="1335">
                <a:solidFill>
                  <a:srgbClr val="7F7F7F"/>
                </a:solidFill>
                <a:latin typeface="华文隶书" panose="02010800040101010101" charset="-122"/>
              </a:rPr>
              <a:t>1</a:t>
            </a:r>
            <a:r>
              <a:rPr lang="zh-CN" altLang="en-US" sz="1335">
                <a:solidFill>
                  <a:srgbClr val="7F7F7F"/>
                </a:solidFill>
                <a:latin typeface="华文隶书" panose="02010800040101010101" charset="-122"/>
              </a:rPr>
              <a:t>月</a:t>
            </a:r>
            <a:r>
              <a:rPr lang="en-US" altLang="zh-CN" sz="1335">
                <a:solidFill>
                  <a:srgbClr val="7F7F7F"/>
                </a:solidFill>
                <a:latin typeface="华文隶书" panose="02010800040101010101" charset="-122"/>
              </a:rPr>
              <a:t>1</a:t>
            </a:r>
            <a:r>
              <a:rPr lang="zh-CN" altLang="en-US" sz="1335">
                <a:solidFill>
                  <a:srgbClr val="7F7F7F"/>
                </a:solidFill>
                <a:latin typeface="华文隶书" panose="02010800040101010101" charset="-122"/>
              </a:rPr>
              <a:t>日</a:t>
            </a:r>
            <a:endParaRPr lang="zh-CN" altLang="en-US" sz="1335">
              <a:solidFill>
                <a:srgbClr val="7F7F7F"/>
              </a:solidFill>
              <a:latin typeface="华文隶书" panose="02010800040101010101" charset="-122"/>
            </a:endParaRPr>
          </a:p>
        </p:txBody>
      </p:sp>
      <p:sp>
        <p:nvSpPr>
          <p:cNvPr id="30759" name="矩形 196"/>
          <p:cNvSpPr>
            <a:spLocks noChangeArrowheads="1"/>
          </p:cNvSpPr>
          <p:nvPr/>
        </p:nvSpPr>
        <p:spPr bwMode="auto">
          <a:xfrm>
            <a:off x="985828" y="1388105"/>
            <a:ext cx="662361" cy="3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865" b="1">
                <a:latin typeface="微软雅黑" panose="020B0503020204020204" charset="-122"/>
                <a:ea typeface="微软雅黑" panose="020B0503020204020204" charset="-122"/>
              </a:rPr>
              <a:t>上线</a:t>
            </a:r>
            <a:endParaRPr lang="zh-CN" altLang="en-US" sz="1865" b="1">
              <a:latin typeface="微软雅黑" panose="020B0503020204020204" charset="-122"/>
              <a:ea typeface="微软雅黑" panose="020B0503020204020204" charset="-122"/>
            </a:endParaRPr>
          </a:p>
        </p:txBody>
      </p:sp>
      <p:sp>
        <p:nvSpPr>
          <p:cNvPr id="199" name="矩形 198"/>
          <p:cNvSpPr/>
          <p:nvPr/>
        </p:nvSpPr>
        <p:spPr>
          <a:xfrm>
            <a:off x="1332855" y="1845164"/>
            <a:ext cx="2416488" cy="344911"/>
          </a:xfrm>
          <a:prstGeom prst="rect">
            <a:avLst/>
          </a:pr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第一阶段：吸粉</a:t>
            </a:r>
            <a:endParaRPr lang="zh-CN" altLang="en-US" sz="2400">
              <a:solidFill>
                <a:srgbClr val="FFFFFF"/>
              </a:solidFill>
            </a:endParaRPr>
          </a:p>
        </p:txBody>
      </p:sp>
      <p:sp>
        <p:nvSpPr>
          <p:cNvPr id="30761" name="Shape 918"/>
          <p:cNvSpPr>
            <a:spLocks noChangeShapeType="1"/>
          </p:cNvSpPr>
          <p:nvPr/>
        </p:nvSpPr>
        <p:spPr bwMode="auto">
          <a:xfrm flipH="1" flipV="1">
            <a:off x="1332855" y="1845164"/>
            <a:ext cx="4232" cy="3703024"/>
          </a:xfrm>
          <a:prstGeom prst="line">
            <a:avLst/>
          </a:prstGeom>
          <a:noFill/>
          <a:ln w="12700">
            <a:solidFill>
              <a:schemeClr val="bg1"/>
            </a:solidFill>
            <a:round/>
          </a:ln>
          <a:extLst>
            <a:ext uri="{909E8E84-426E-40DD-AFC4-6F175D3DCCD1}">
              <a14:hiddenFill xmlns:a14="http://schemas.microsoft.com/office/drawing/2010/main">
                <a:noFill/>
              </a14:hiddenFill>
            </a:ext>
          </a:extLst>
        </p:spPr>
        <p:txBody>
          <a:bodyPr/>
          <a:lstStyle/>
          <a:p>
            <a:endParaRPr lang="zh-CN" altLang="en-US" sz="2400"/>
          </a:p>
        </p:txBody>
      </p:sp>
      <p:sp>
        <p:nvSpPr>
          <p:cNvPr id="201" name="矩形 200"/>
          <p:cNvSpPr/>
          <p:nvPr/>
        </p:nvSpPr>
        <p:spPr>
          <a:xfrm>
            <a:off x="3749342" y="1845164"/>
            <a:ext cx="2427067" cy="344911"/>
          </a:xfrm>
          <a:prstGeom prst="rect">
            <a:avLst/>
          </a:pr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第二阶段：营销</a:t>
            </a:r>
            <a:endParaRPr lang="zh-CN" altLang="en-US" sz="2400">
              <a:solidFill>
                <a:srgbClr val="FFFFFF"/>
              </a:solidFill>
            </a:endParaRPr>
          </a:p>
        </p:txBody>
      </p:sp>
      <p:sp>
        <p:nvSpPr>
          <p:cNvPr id="202" name="矩形 201"/>
          <p:cNvSpPr/>
          <p:nvPr/>
        </p:nvSpPr>
        <p:spPr>
          <a:xfrm>
            <a:off x="6176409" y="1845164"/>
            <a:ext cx="4526154" cy="344911"/>
          </a:xfrm>
          <a:prstGeom prst="rect">
            <a:avLst/>
          </a:pr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第三阶段：社群</a:t>
            </a:r>
            <a:endParaRPr lang="zh-CN" altLang="en-US" sz="2400">
              <a:solidFill>
                <a:srgbClr val="FFFFFF"/>
              </a:solidFill>
            </a:endParaRPr>
          </a:p>
        </p:txBody>
      </p:sp>
      <p:sp>
        <p:nvSpPr>
          <p:cNvPr id="30764" name="Rectangle 106" descr="小淡季波段营销&#10;2月18日 - 3月4日"/>
          <p:cNvSpPr>
            <a:spLocks noChangeArrowheads="1"/>
          </p:cNvSpPr>
          <p:nvPr/>
        </p:nvSpPr>
        <p:spPr bwMode="auto">
          <a:xfrm>
            <a:off x="2979113" y="4854136"/>
            <a:ext cx="746952" cy="495147"/>
          </a:xfrm>
          <a:prstGeom prst="rect">
            <a:avLst/>
          </a:prstGeom>
          <a:gradFill rotWithShape="0">
            <a:gsLst>
              <a:gs pos="0">
                <a:srgbClr val="C8C4CD"/>
              </a:gs>
              <a:gs pos="60001">
                <a:srgbClr val="9C86B7"/>
              </a:gs>
              <a:gs pos="70001">
                <a:srgbClr val="9C86B7"/>
              </a:gs>
              <a:gs pos="100000">
                <a:srgbClr val="C8C4CD"/>
              </a:gs>
            </a:gsLst>
            <a:lin ang="5400000" scaled="1"/>
          </a:gradFill>
          <a:ln w="1">
            <a:solidFill>
              <a:srgbClr val="FFFFFF"/>
            </a:solidFill>
            <a:miter lim="800000"/>
          </a:ln>
        </p:spPr>
        <p:txBody>
          <a:bodyPr lIns="1" tIns="1" rIns="1" bIns="1"/>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r>
              <a:rPr kumimoji="1" lang="zh-CN" altLang="en-US" sz="1065" b="1">
                <a:latin typeface="宋体" panose="02010600030101010101" pitchFamily="2" charset="-122"/>
                <a:ea typeface="宋体" panose="02010600030101010101" pitchFamily="2" charset="-122"/>
              </a:rPr>
              <a:t>小淡季营销</a:t>
            </a:r>
            <a:br>
              <a:rPr kumimoji="1" lang="zh-CN" altLang="en-US" sz="1065" b="1">
                <a:ea typeface="宋体" panose="02010600030101010101" pitchFamily="2" charset="-122"/>
              </a:rPr>
            </a:br>
            <a:r>
              <a:rPr kumimoji="1" lang="en-US" altLang="zh-CN" sz="1065" b="1">
                <a:latin typeface="宋体" panose="02010600030101010101" pitchFamily="2" charset="-122"/>
                <a:ea typeface="宋体" panose="02010600030101010101" pitchFamily="2" charset="-122"/>
              </a:rPr>
              <a:t>2</a:t>
            </a:r>
            <a:r>
              <a:rPr kumimoji="1" lang="zh-CN" altLang="en-US" sz="1065" b="1">
                <a:latin typeface="宋体" panose="02010600030101010101" pitchFamily="2" charset="-122"/>
                <a:ea typeface="宋体" panose="02010600030101010101" pitchFamily="2" charset="-122"/>
              </a:rPr>
              <a:t>月</a:t>
            </a:r>
            <a:r>
              <a:rPr kumimoji="1" lang="en-US" altLang="zh-CN" sz="1065" b="1">
                <a:latin typeface="宋体" panose="02010600030101010101" pitchFamily="2" charset="-122"/>
                <a:ea typeface="宋体" panose="02010600030101010101" pitchFamily="2" charset="-122"/>
              </a:rPr>
              <a:t>18</a:t>
            </a:r>
            <a:r>
              <a:rPr kumimoji="1" lang="zh-CN" altLang="en-US" sz="1065" b="1">
                <a:latin typeface="宋体" panose="02010600030101010101" pitchFamily="2" charset="-122"/>
                <a:ea typeface="宋体" panose="02010600030101010101" pitchFamily="2" charset="-122"/>
              </a:rPr>
              <a:t>日 </a:t>
            </a:r>
            <a:r>
              <a:rPr kumimoji="1" lang="en-US" altLang="zh-CN" sz="1065" b="1">
                <a:latin typeface="宋体" panose="02010600030101010101" pitchFamily="2" charset="-122"/>
                <a:ea typeface="宋体" panose="02010600030101010101" pitchFamily="2" charset="-122"/>
              </a:rPr>
              <a:t>- 3</a:t>
            </a:r>
            <a:r>
              <a:rPr kumimoji="1" lang="zh-CN" altLang="en-US" sz="1065" b="1">
                <a:latin typeface="宋体" panose="02010600030101010101" pitchFamily="2" charset="-122"/>
                <a:ea typeface="宋体" panose="02010600030101010101" pitchFamily="2" charset="-122"/>
              </a:rPr>
              <a:t>月</a:t>
            </a:r>
            <a:r>
              <a:rPr kumimoji="1" lang="en-US" altLang="zh-CN" sz="1065" b="1">
                <a:latin typeface="宋体" panose="02010600030101010101" pitchFamily="2" charset="-122"/>
                <a:ea typeface="宋体" panose="02010600030101010101" pitchFamily="2" charset="-122"/>
              </a:rPr>
              <a:t>4</a:t>
            </a:r>
            <a:r>
              <a:rPr kumimoji="1" lang="zh-CN" altLang="en-US" sz="1065" b="1">
                <a:latin typeface="宋体" panose="02010600030101010101" pitchFamily="2" charset="-122"/>
                <a:ea typeface="宋体" panose="02010600030101010101" pitchFamily="2" charset="-122"/>
              </a:rPr>
              <a:t>日</a:t>
            </a:r>
            <a:endParaRPr kumimoji="1" lang="zh-CN" altLang="en-US" sz="1065" b="1">
              <a:ea typeface="宋体" panose="02010600030101010101" pitchFamily="2" charset="-122"/>
            </a:endParaRPr>
          </a:p>
        </p:txBody>
      </p:sp>
      <p:sp>
        <p:nvSpPr>
          <p:cNvPr id="30765" name="Rectangle 100" descr="淡季营销&#10;7月1日 - 9月25日"/>
          <p:cNvSpPr>
            <a:spLocks noChangeArrowheads="1"/>
          </p:cNvSpPr>
          <p:nvPr/>
        </p:nvSpPr>
        <p:spPr bwMode="auto">
          <a:xfrm>
            <a:off x="6711761" y="4854136"/>
            <a:ext cx="931046" cy="495147"/>
          </a:xfrm>
          <a:prstGeom prst="rect">
            <a:avLst/>
          </a:prstGeom>
          <a:gradFill rotWithShape="0">
            <a:gsLst>
              <a:gs pos="0">
                <a:srgbClr val="C8C4CD"/>
              </a:gs>
              <a:gs pos="60001">
                <a:srgbClr val="9C86B7"/>
              </a:gs>
              <a:gs pos="70001">
                <a:srgbClr val="9C86B7"/>
              </a:gs>
              <a:gs pos="100000">
                <a:srgbClr val="C8C4CD"/>
              </a:gs>
            </a:gsLst>
            <a:lin ang="5400000" scaled="1"/>
          </a:gradFill>
          <a:ln w="1">
            <a:solidFill>
              <a:srgbClr val="FFFFFF"/>
            </a:solidFill>
            <a:miter lim="800000"/>
          </a:ln>
        </p:spPr>
        <p:txBody>
          <a:bodyPr lIns="1" tIns="1" rIns="1" bIns="1"/>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r>
              <a:rPr kumimoji="1" lang="zh-CN" altLang="en-US" sz="1065" b="1">
                <a:solidFill>
                  <a:srgbClr val="FFFFFF"/>
                </a:solidFill>
                <a:latin typeface="宋体" panose="02010600030101010101" pitchFamily="2" charset="-122"/>
                <a:ea typeface="宋体" panose="02010600030101010101" pitchFamily="2" charset="-122"/>
              </a:rPr>
              <a:t>淡季营销</a:t>
            </a:r>
            <a:br>
              <a:rPr kumimoji="1" lang="zh-CN" altLang="en-US" sz="1065" b="1">
                <a:solidFill>
                  <a:schemeClr val="tx1"/>
                </a:solidFill>
                <a:ea typeface="宋体" panose="02010600030101010101" pitchFamily="2" charset="-122"/>
              </a:rPr>
            </a:br>
            <a:r>
              <a:rPr kumimoji="1" lang="en-US" altLang="zh-CN" sz="1065" b="1">
                <a:solidFill>
                  <a:srgbClr val="FFFFFF"/>
                </a:solidFill>
                <a:latin typeface="宋体" panose="02010600030101010101" pitchFamily="2" charset="-122"/>
                <a:ea typeface="宋体" panose="02010600030101010101" pitchFamily="2" charset="-122"/>
              </a:rPr>
              <a:t>7</a:t>
            </a:r>
            <a:r>
              <a:rPr kumimoji="1" lang="zh-CN" altLang="en-US" sz="1065" b="1">
                <a:solidFill>
                  <a:srgbClr val="FFFFFF"/>
                </a:solidFill>
                <a:latin typeface="宋体" panose="02010600030101010101" pitchFamily="2" charset="-122"/>
                <a:ea typeface="宋体" panose="02010600030101010101" pitchFamily="2" charset="-122"/>
              </a:rPr>
              <a:t>月</a:t>
            </a:r>
            <a:r>
              <a:rPr kumimoji="1" lang="en-US" altLang="zh-CN" sz="1065" b="1">
                <a:solidFill>
                  <a:srgbClr val="FFFFFF"/>
                </a:solidFill>
                <a:latin typeface="宋体" panose="02010600030101010101" pitchFamily="2" charset="-122"/>
                <a:ea typeface="宋体" panose="02010600030101010101" pitchFamily="2" charset="-122"/>
              </a:rPr>
              <a:t>1</a:t>
            </a:r>
            <a:r>
              <a:rPr kumimoji="1" lang="zh-CN" altLang="en-US" sz="1065" b="1">
                <a:solidFill>
                  <a:srgbClr val="FFFFFF"/>
                </a:solidFill>
                <a:latin typeface="宋体" panose="02010600030101010101" pitchFamily="2" charset="-122"/>
                <a:ea typeface="宋体" panose="02010600030101010101" pitchFamily="2" charset="-122"/>
              </a:rPr>
              <a:t>日 </a:t>
            </a:r>
            <a:r>
              <a:rPr kumimoji="1" lang="en-US" altLang="zh-CN" sz="1065" b="1">
                <a:solidFill>
                  <a:srgbClr val="FFFFFF"/>
                </a:solidFill>
                <a:latin typeface="宋体" panose="02010600030101010101" pitchFamily="2" charset="-122"/>
                <a:ea typeface="宋体" panose="02010600030101010101" pitchFamily="2" charset="-122"/>
              </a:rPr>
              <a:t>- 9</a:t>
            </a:r>
            <a:r>
              <a:rPr kumimoji="1" lang="zh-CN" altLang="en-US" sz="1065" b="1">
                <a:solidFill>
                  <a:srgbClr val="FFFFFF"/>
                </a:solidFill>
                <a:latin typeface="宋体" panose="02010600030101010101" pitchFamily="2" charset="-122"/>
                <a:ea typeface="宋体" panose="02010600030101010101" pitchFamily="2" charset="-122"/>
              </a:rPr>
              <a:t>月</a:t>
            </a:r>
            <a:r>
              <a:rPr kumimoji="1" lang="en-US" altLang="zh-CN" sz="1065" b="1">
                <a:solidFill>
                  <a:srgbClr val="FFFFFF"/>
                </a:solidFill>
                <a:latin typeface="宋体" panose="02010600030101010101" pitchFamily="2" charset="-122"/>
                <a:ea typeface="宋体" panose="02010600030101010101" pitchFamily="2" charset="-122"/>
              </a:rPr>
              <a:t>25</a:t>
            </a:r>
            <a:r>
              <a:rPr kumimoji="1" lang="zh-CN" altLang="en-US" sz="1065" b="1">
                <a:solidFill>
                  <a:srgbClr val="FFFFFF"/>
                </a:solidFill>
                <a:latin typeface="宋体" panose="02010600030101010101" pitchFamily="2" charset="-122"/>
                <a:ea typeface="宋体" panose="02010600030101010101" pitchFamily="2" charset="-122"/>
              </a:rPr>
              <a:t>日</a:t>
            </a:r>
            <a:endParaRPr kumimoji="1" lang="zh-CN" altLang="en-US" sz="1065" b="1">
              <a:solidFill>
                <a:schemeClr val="tx1"/>
              </a:solidFill>
              <a:ea typeface="宋体" panose="02010600030101010101" pitchFamily="2" charset="-122"/>
            </a:endParaRPr>
          </a:p>
        </p:txBody>
      </p:sp>
      <p:sp>
        <p:nvSpPr>
          <p:cNvPr id="30766" name="Rectangle 98" descr="小淡季波段营销&#10;10月7日 - 10月20日"/>
          <p:cNvSpPr>
            <a:spLocks noChangeArrowheads="1"/>
          </p:cNvSpPr>
          <p:nvPr/>
        </p:nvSpPr>
        <p:spPr bwMode="auto">
          <a:xfrm>
            <a:off x="8015226" y="4862600"/>
            <a:ext cx="865449" cy="486683"/>
          </a:xfrm>
          <a:prstGeom prst="rect">
            <a:avLst/>
          </a:prstGeom>
          <a:gradFill rotWithShape="0">
            <a:gsLst>
              <a:gs pos="0">
                <a:srgbClr val="C8C4CD"/>
              </a:gs>
              <a:gs pos="60001">
                <a:srgbClr val="9C86B7"/>
              </a:gs>
              <a:gs pos="70001">
                <a:srgbClr val="9C86B7"/>
              </a:gs>
              <a:gs pos="100000">
                <a:srgbClr val="C8C4CD"/>
              </a:gs>
            </a:gsLst>
            <a:lin ang="5400000" scaled="1"/>
          </a:gradFill>
          <a:ln w="1">
            <a:solidFill>
              <a:srgbClr val="FFFFFF"/>
            </a:solidFill>
            <a:miter lim="800000"/>
          </a:ln>
        </p:spPr>
        <p:txBody>
          <a:bodyPr lIns="1" tIns="1" rIns="1" bIns="1"/>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r>
              <a:rPr kumimoji="1" lang="zh-CN" altLang="en-US" sz="1065" b="1">
                <a:latin typeface="宋体" panose="02010600030101010101" pitchFamily="2" charset="-122"/>
                <a:ea typeface="宋体" panose="02010600030101010101" pitchFamily="2" charset="-122"/>
              </a:rPr>
              <a:t>小淡季营销</a:t>
            </a:r>
            <a:br>
              <a:rPr kumimoji="1" lang="zh-CN" altLang="en-US" sz="1065" b="1">
                <a:ea typeface="宋体" panose="02010600030101010101" pitchFamily="2" charset="-122"/>
              </a:rPr>
            </a:br>
            <a:r>
              <a:rPr kumimoji="1" lang="en-US" altLang="zh-CN" sz="1065" b="1">
                <a:latin typeface="宋体" panose="02010600030101010101" pitchFamily="2" charset="-122"/>
                <a:ea typeface="宋体" panose="02010600030101010101" pitchFamily="2" charset="-122"/>
              </a:rPr>
              <a:t>10</a:t>
            </a:r>
            <a:r>
              <a:rPr kumimoji="1" lang="zh-CN" altLang="en-US" sz="1065" b="1">
                <a:latin typeface="宋体" panose="02010600030101010101" pitchFamily="2" charset="-122"/>
                <a:ea typeface="宋体" panose="02010600030101010101" pitchFamily="2" charset="-122"/>
              </a:rPr>
              <a:t>月</a:t>
            </a:r>
            <a:r>
              <a:rPr kumimoji="1" lang="en-US" altLang="zh-CN" sz="1065" b="1">
                <a:latin typeface="宋体" panose="02010600030101010101" pitchFamily="2" charset="-122"/>
                <a:ea typeface="宋体" panose="02010600030101010101" pitchFamily="2" charset="-122"/>
              </a:rPr>
              <a:t>7</a:t>
            </a:r>
            <a:r>
              <a:rPr kumimoji="1" lang="zh-CN" altLang="en-US" sz="1065" b="1">
                <a:latin typeface="宋体" panose="02010600030101010101" pitchFamily="2" charset="-122"/>
                <a:ea typeface="宋体" panose="02010600030101010101" pitchFamily="2" charset="-122"/>
              </a:rPr>
              <a:t>日 </a:t>
            </a:r>
            <a:r>
              <a:rPr kumimoji="1" lang="en-US" altLang="zh-CN" sz="1065" b="1">
                <a:latin typeface="宋体" panose="02010600030101010101" pitchFamily="2" charset="-122"/>
                <a:ea typeface="宋体" panose="02010600030101010101" pitchFamily="2" charset="-122"/>
              </a:rPr>
              <a:t>- 10</a:t>
            </a:r>
            <a:r>
              <a:rPr kumimoji="1" lang="zh-CN" altLang="en-US" sz="1065" b="1">
                <a:latin typeface="宋体" panose="02010600030101010101" pitchFamily="2" charset="-122"/>
                <a:ea typeface="宋体" panose="02010600030101010101" pitchFamily="2" charset="-122"/>
              </a:rPr>
              <a:t>月</a:t>
            </a:r>
            <a:r>
              <a:rPr kumimoji="1" lang="en-US" altLang="zh-CN" sz="1065" b="1">
                <a:latin typeface="宋体" panose="02010600030101010101" pitchFamily="2" charset="-122"/>
                <a:ea typeface="宋体" panose="02010600030101010101" pitchFamily="2" charset="-122"/>
              </a:rPr>
              <a:t>20</a:t>
            </a:r>
            <a:r>
              <a:rPr kumimoji="1" lang="zh-CN" altLang="en-US" sz="1065" b="1">
                <a:latin typeface="宋体" panose="02010600030101010101" pitchFamily="2" charset="-122"/>
                <a:ea typeface="宋体" panose="02010600030101010101" pitchFamily="2" charset="-122"/>
              </a:rPr>
              <a:t>日</a:t>
            </a:r>
            <a:endParaRPr kumimoji="1" lang="zh-CN" altLang="en-US" sz="1065" b="1">
              <a:ea typeface="宋体" panose="02010600030101010101" pitchFamily="2" charset="-122"/>
            </a:endParaRPr>
          </a:p>
        </p:txBody>
      </p:sp>
      <p:sp>
        <p:nvSpPr>
          <p:cNvPr id="30767" name="Rectangle 96" descr="旺季营销&#10;11月1日 - 12月24日"/>
          <p:cNvSpPr>
            <a:spLocks noChangeArrowheads="1"/>
          </p:cNvSpPr>
          <p:nvPr/>
        </p:nvSpPr>
        <p:spPr bwMode="auto">
          <a:xfrm>
            <a:off x="9253093" y="4862600"/>
            <a:ext cx="1259029" cy="486683"/>
          </a:xfrm>
          <a:prstGeom prst="rect">
            <a:avLst/>
          </a:prstGeom>
          <a:gradFill rotWithShape="0">
            <a:gsLst>
              <a:gs pos="0">
                <a:srgbClr val="C8C4CD"/>
              </a:gs>
              <a:gs pos="60001">
                <a:srgbClr val="9C86B7"/>
              </a:gs>
              <a:gs pos="70001">
                <a:srgbClr val="9C86B7"/>
              </a:gs>
              <a:gs pos="100000">
                <a:srgbClr val="C8C4CD"/>
              </a:gs>
            </a:gsLst>
            <a:lin ang="5400000" scaled="1"/>
          </a:gradFill>
          <a:ln w="1">
            <a:solidFill>
              <a:srgbClr val="FFFFFF"/>
            </a:solidFill>
            <a:miter lim="800000"/>
          </a:ln>
        </p:spPr>
        <p:txBody>
          <a:bodyPr lIns="1" tIns="1" rIns="1" bIns="1"/>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r>
              <a:rPr kumimoji="1" lang="zh-CN" altLang="en-US" sz="1335" b="1">
                <a:solidFill>
                  <a:srgbClr val="FFFFFF"/>
                </a:solidFill>
                <a:latin typeface="宋体" panose="02010600030101010101" pitchFamily="2" charset="-122"/>
                <a:ea typeface="宋体" panose="02010600030101010101" pitchFamily="2" charset="-122"/>
              </a:rPr>
              <a:t>旺季营销</a:t>
            </a:r>
            <a:br>
              <a:rPr kumimoji="1" lang="zh-CN" altLang="en-US" sz="1335" b="1">
                <a:solidFill>
                  <a:schemeClr val="tx1"/>
                </a:solidFill>
                <a:ea typeface="宋体" panose="02010600030101010101" pitchFamily="2" charset="-122"/>
              </a:rPr>
            </a:br>
            <a:r>
              <a:rPr kumimoji="1" lang="en-US" altLang="zh-CN" sz="1065" b="1">
                <a:solidFill>
                  <a:srgbClr val="FFFFFF"/>
                </a:solidFill>
                <a:latin typeface="宋体" panose="02010600030101010101" pitchFamily="2" charset="-122"/>
                <a:ea typeface="宋体" panose="02010600030101010101" pitchFamily="2" charset="-122"/>
              </a:rPr>
              <a:t>11</a:t>
            </a:r>
            <a:r>
              <a:rPr kumimoji="1" lang="zh-CN" altLang="en-US" sz="1065" b="1">
                <a:solidFill>
                  <a:srgbClr val="FFFFFF"/>
                </a:solidFill>
                <a:latin typeface="宋体" panose="02010600030101010101" pitchFamily="2" charset="-122"/>
                <a:ea typeface="宋体" panose="02010600030101010101" pitchFamily="2" charset="-122"/>
              </a:rPr>
              <a:t>月</a:t>
            </a:r>
            <a:r>
              <a:rPr kumimoji="1" lang="en-US" altLang="zh-CN" sz="1065" b="1">
                <a:solidFill>
                  <a:srgbClr val="FFFFFF"/>
                </a:solidFill>
                <a:latin typeface="宋体" panose="02010600030101010101" pitchFamily="2" charset="-122"/>
                <a:ea typeface="宋体" panose="02010600030101010101" pitchFamily="2" charset="-122"/>
              </a:rPr>
              <a:t>1</a:t>
            </a:r>
            <a:r>
              <a:rPr kumimoji="1" lang="zh-CN" altLang="en-US" sz="1065" b="1">
                <a:solidFill>
                  <a:srgbClr val="FFFFFF"/>
                </a:solidFill>
                <a:latin typeface="宋体" panose="02010600030101010101" pitchFamily="2" charset="-122"/>
                <a:ea typeface="宋体" panose="02010600030101010101" pitchFamily="2" charset="-122"/>
              </a:rPr>
              <a:t>日 </a:t>
            </a:r>
            <a:r>
              <a:rPr kumimoji="1" lang="en-US" altLang="zh-CN" sz="1065" b="1">
                <a:solidFill>
                  <a:srgbClr val="FFFFFF"/>
                </a:solidFill>
                <a:latin typeface="宋体" panose="02010600030101010101" pitchFamily="2" charset="-122"/>
                <a:ea typeface="宋体" panose="02010600030101010101" pitchFamily="2" charset="-122"/>
              </a:rPr>
              <a:t>- 12</a:t>
            </a:r>
            <a:r>
              <a:rPr kumimoji="1" lang="zh-CN" altLang="en-US" sz="1065" b="1">
                <a:solidFill>
                  <a:srgbClr val="FFFFFF"/>
                </a:solidFill>
                <a:latin typeface="宋体" panose="02010600030101010101" pitchFamily="2" charset="-122"/>
                <a:ea typeface="宋体" panose="02010600030101010101" pitchFamily="2" charset="-122"/>
              </a:rPr>
              <a:t>月</a:t>
            </a:r>
            <a:r>
              <a:rPr kumimoji="1" lang="en-US" altLang="zh-CN" sz="1065" b="1">
                <a:solidFill>
                  <a:srgbClr val="FFFFFF"/>
                </a:solidFill>
                <a:latin typeface="宋体" panose="02010600030101010101" pitchFamily="2" charset="-122"/>
                <a:ea typeface="宋体" panose="02010600030101010101" pitchFamily="2" charset="-122"/>
              </a:rPr>
              <a:t>24</a:t>
            </a:r>
            <a:r>
              <a:rPr kumimoji="1" lang="zh-CN" altLang="en-US" sz="1065" b="1">
                <a:solidFill>
                  <a:srgbClr val="FFFFFF"/>
                </a:solidFill>
                <a:latin typeface="宋体" panose="02010600030101010101" pitchFamily="2" charset="-122"/>
                <a:ea typeface="宋体" panose="02010600030101010101" pitchFamily="2" charset="-122"/>
              </a:rPr>
              <a:t>日</a:t>
            </a:r>
            <a:endParaRPr kumimoji="1" lang="zh-CN" altLang="en-US" sz="1065" b="1">
              <a:solidFill>
                <a:schemeClr val="tx1"/>
              </a:solidFill>
              <a:ea typeface="宋体" panose="02010600030101010101" pitchFamily="2" charset="-122"/>
            </a:endParaRPr>
          </a:p>
        </p:txBody>
      </p:sp>
      <p:sp>
        <p:nvSpPr>
          <p:cNvPr id="207" name="矩形 206"/>
          <p:cNvSpPr/>
          <p:nvPr/>
        </p:nvSpPr>
        <p:spPr>
          <a:xfrm>
            <a:off x="1332854" y="2564608"/>
            <a:ext cx="9369708" cy="347026"/>
          </a:xfrm>
          <a:prstGeom prst="rect">
            <a:avLst/>
          </a:prstGeom>
          <a:solidFill>
            <a:srgbClr val="FF0000"/>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dirty="0">
                <a:solidFill>
                  <a:srgbClr val="FFFFFF"/>
                </a:solidFill>
              </a:rPr>
              <a:t>线上会员激励活动</a:t>
            </a:r>
            <a:endParaRPr lang="zh-CN" altLang="en-US" sz="2400" dirty="0">
              <a:solidFill>
                <a:srgbClr val="FFFFFF"/>
              </a:solidFill>
            </a:endParaRPr>
          </a:p>
        </p:txBody>
      </p:sp>
      <p:sp>
        <p:nvSpPr>
          <p:cNvPr id="208" name="矩形 207"/>
          <p:cNvSpPr/>
          <p:nvPr/>
        </p:nvSpPr>
        <p:spPr>
          <a:xfrm>
            <a:off x="1332854" y="2922215"/>
            <a:ext cx="9369708" cy="344910"/>
          </a:xfrm>
          <a:prstGeom prst="rect">
            <a:avLst/>
          </a:prstGeom>
          <a:solidFill>
            <a:srgbClr val="FFC000"/>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生日营销</a:t>
            </a:r>
            <a:endParaRPr lang="zh-CN" altLang="en-US" sz="2400">
              <a:solidFill>
                <a:srgbClr val="FFFFFF"/>
              </a:solidFill>
            </a:endParaRPr>
          </a:p>
        </p:txBody>
      </p:sp>
      <p:sp>
        <p:nvSpPr>
          <p:cNvPr id="210" name="矩形 209"/>
          <p:cNvSpPr/>
          <p:nvPr/>
        </p:nvSpPr>
        <p:spPr>
          <a:xfrm>
            <a:off x="1337087" y="3281937"/>
            <a:ext cx="2388979" cy="344910"/>
          </a:xfrm>
          <a:prstGeom prst="rect">
            <a:avLst/>
          </a:prstGeom>
          <a:solidFill>
            <a:srgbClr val="92D050"/>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会员推荐活动</a:t>
            </a:r>
            <a:endParaRPr lang="zh-CN" altLang="en-US" sz="2400">
              <a:solidFill>
                <a:srgbClr val="FFFFFF"/>
              </a:solidFill>
            </a:endParaRPr>
          </a:p>
        </p:txBody>
      </p:sp>
      <p:sp>
        <p:nvSpPr>
          <p:cNvPr id="211" name="矩形 210"/>
          <p:cNvSpPr/>
          <p:nvPr/>
        </p:nvSpPr>
        <p:spPr>
          <a:xfrm>
            <a:off x="3745110" y="3279821"/>
            <a:ext cx="2431299" cy="344911"/>
          </a:xfrm>
          <a:prstGeom prst="rect">
            <a:avLst/>
          </a:prstGeom>
          <a:solidFill>
            <a:srgbClr val="00B0F0"/>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会员分享类活动</a:t>
            </a:r>
            <a:endParaRPr lang="zh-CN" altLang="en-US" sz="2400">
              <a:solidFill>
                <a:srgbClr val="FFFFFF"/>
              </a:solidFill>
            </a:endParaRPr>
          </a:p>
        </p:txBody>
      </p:sp>
      <p:sp>
        <p:nvSpPr>
          <p:cNvPr id="212" name="矩形 211"/>
          <p:cNvSpPr/>
          <p:nvPr/>
        </p:nvSpPr>
        <p:spPr>
          <a:xfrm>
            <a:off x="3745109" y="3967526"/>
            <a:ext cx="6957453" cy="344910"/>
          </a:xfrm>
          <a:prstGeom prst="rect">
            <a:avLst/>
          </a:prstGeom>
          <a:solidFill>
            <a:srgbClr val="90B225"/>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节日营销</a:t>
            </a:r>
            <a:endParaRPr lang="zh-CN" altLang="en-US" sz="2400">
              <a:solidFill>
                <a:srgbClr val="FFFFFF"/>
              </a:solidFill>
            </a:endParaRPr>
          </a:p>
        </p:txBody>
      </p:sp>
      <p:sp>
        <p:nvSpPr>
          <p:cNvPr id="214" name="矩形 213"/>
          <p:cNvSpPr/>
          <p:nvPr/>
        </p:nvSpPr>
        <p:spPr>
          <a:xfrm>
            <a:off x="3745109" y="3620500"/>
            <a:ext cx="6957453" cy="347026"/>
          </a:xfrm>
          <a:prstGeom prst="rect">
            <a:avLst/>
          </a:prstGeom>
          <a:solidFill>
            <a:srgbClr val="7030A0"/>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solidFill>
                  <a:srgbClr val="FFFFFF"/>
                </a:solidFill>
              </a:rPr>
              <a:t>线上储值营销</a:t>
            </a:r>
            <a:endParaRPr lang="zh-CN" altLang="en-US" sz="2400">
              <a:solidFill>
                <a:srgbClr val="FFFFFF"/>
              </a:solidFill>
            </a:endParaRPr>
          </a:p>
        </p:txBody>
      </p:sp>
      <p:sp>
        <p:nvSpPr>
          <p:cNvPr id="215" name="矩形 214"/>
          <p:cNvSpPr/>
          <p:nvPr/>
        </p:nvSpPr>
        <p:spPr>
          <a:xfrm>
            <a:off x="2001515" y="2139291"/>
            <a:ext cx="960670" cy="297454"/>
          </a:xfrm>
          <a:prstGeom prst="rect">
            <a:avLst/>
          </a:prstGeom>
        </p:spPr>
        <p:txBody>
          <a:bodyPr>
            <a:spAutoFit/>
          </a:bodyPr>
          <a:lstStyle/>
          <a:p>
            <a:pPr algn="ctr">
              <a:defRPr/>
            </a:pPr>
            <a:r>
              <a:rPr lang="en-US" altLang="zh-CN" sz="1335" dirty="0">
                <a:solidFill>
                  <a:schemeClr val="bg1"/>
                </a:solidFill>
                <a:latin typeface="+mn-ea"/>
              </a:rPr>
              <a:t>2-4</a:t>
            </a:r>
            <a:r>
              <a:rPr lang="zh-CN" altLang="en-US" sz="1335" dirty="0">
                <a:solidFill>
                  <a:schemeClr val="bg1"/>
                </a:solidFill>
                <a:latin typeface="+mn-ea"/>
              </a:rPr>
              <a:t>个月</a:t>
            </a:r>
            <a:endParaRPr lang="zh-CN" altLang="en-US" sz="1335" dirty="0">
              <a:solidFill>
                <a:schemeClr val="bg1"/>
              </a:solidFill>
              <a:latin typeface="+mn-ea"/>
            </a:endParaRPr>
          </a:p>
        </p:txBody>
      </p:sp>
      <p:sp>
        <p:nvSpPr>
          <p:cNvPr id="216" name="矩形 215"/>
          <p:cNvSpPr/>
          <p:nvPr/>
        </p:nvSpPr>
        <p:spPr>
          <a:xfrm>
            <a:off x="4390494" y="2147755"/>
            <a:ext cx="962787" cy="297454"/>
          </a:xfrm>
          <a:prstGeom prst="rect">
            <a:avLst/>
          </a:prstGeom>
        </p:spPr>
        <p:txBody>
          <a:bodyPr>
            <a:spAutoFit/>
          </a:bodyPr>
          <a:lstStyle/>
          <a:p>
            <a:pPr algn="ctr">
              <a:defRPr/>
            </a:pPr>
            <a:r>
              <a:rPr lang="en-US" altLang="zh-CN" sz="1335" dirty="0">
                <a:solidFill>
                  <a:schemeClr val="bg1"/>
                </a:solidFill>
                <a:latin typeface="+mn-ea"/>
              </a:rPr>
              <a:t>3-4</a:t>
            </a:r>
            <a:r>
              <a:rPr lang="zh-CN" altLang="en-US" sz="1335" dirty="0">
                <a:solidFill>
                  <a:schemeClr val="bg1"/>
                </a:solidFill>
                <a:latin typeface="+mn-ea"/>
              </a:rPr>
              <a:t>个月</a:t>
            </a:r>
            <a:endParaRPr lang="zh-CN" altLang="en-US" sz="1335" dirty="0">
              <a:solidFill>
                <a:schemeClr val="bg1"/>
              </a:solidFill>
              <a:latin typeface="+mn-ea"/>
            </a:endParaRPr>
          </a:p>
        </p:txBody>
      </p:sp>
      <p:sp>
        <p:nvSpPr>
          <p:cNvPr id="217" name="矩形 216"/>
          <p:cNvSpPr/>
          <p:nvPr/>
        </p:nvSpPr>
        <p:spPr>
          <a:xfrm>
            <a:off x="6176409" y="4331480"/>
            <a:ext cx="4526154" cy="344910"/>
          </a:xfrm>
          <a:prstGeom prst="rect">
            <a:avLst/>
          </a:prstGeom>
          <a:solidFill>
            <a:srgbClr val="FFFF00"/>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华文隶书" panose="02010800040101010101" charset="-122"/>
              </a:defRPr>
            </a:lvl1pPr>
            <a:lvl2pPr marL="742950" indent="-285750">
              <a:defRPr>
                <a:solidFill>
                  <a:schemeClr val="tx1"/>
                </a:solidFill>
                <a:latin typeface="Arial" panose="020B0604020202020204" pitchFamily="34" charset="0"/>
                <a:ea typeface="华文隶书" panose="02010800040101010101" charset="-122"/>
              </a:defRPr>
            </a:lvl2pPr>
            <a:lvl3pPr marL="1143000" indent="-228600">
              <a:defRPr>
                <a:solidFill>
                  <a:schemeClr val="tx1"/>
                </a:solidFill>
                <a:latin typeface="Arial" panose="020B0604020202020204" pitchFamily="34" charset="0"/>
                <a:ea typeface="华文隶书" panose="02010800040101010101" charset="-122"/>
              </a:defRPr>
            </a:lvl3pPr>
            <a:lvl4pPr marL="1600200" indent="-228600">
              <a:defRPr>
                <a:solidFill>
                  <a:schemeClr val="tx1"/>
                </a:solidFill>
                <a:latin typeface="Arial" panose="020B0604020202020204" pitchFamily="34" charset="0"/>
                <a:ea typeface="华文隶书" panose="02010800040101010101" charset="-122"/>
              </a:defRPr>
            </a:lvl4pPr>
            <a:lvl5pPr marL="2057400" indent="-228600">
              <a:defRPr>
                <a:solidFill>
                  <a:schemeClr val="tx1"/>
                </a:solidFill>
                <a:latin typeface="Arial" panose="020B0604020202020204" pitchFamily="34" charset="0"/>
                <a:ea typeface="华文隶书" panose="0201080004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charset="-122"/>
              </a:defRPr>
            </a:lvl9pPr>
          </a:lstStyle>
          <a:p>
            <a:pPr algn="ctr"/>
            <a:r>
              <a:rPr lang="zh-CN" altLang="en-US" sz="2400"/>
              <a:t>沉睡唤醒及客户关怀</a:t>
            </a:r>
            <a:endParaRPr lang="zh-CN" altLang="en-US" sz="2400"/>
          </a:p>
        </p:txBody>
      </p:sp>
      <p:sp>
        <p:nvSpPr>
          <p:cNvPr id="218" name="矩形 217"/>
          <p:cNvSpPr/>
          <p:nvPr/>
        </p:nvSpPr>
        <p:spPr>
          <a:xfrm>
            <a:off x="7960209" y="2168915"/>
            <a:ext cx="960670" cy="297454"/>
          </a:xfrm>
          <a:prstGeom prst="rect">
            <a:avLst/>
          </a:prstGeom>
        </p:spPr>
        <p:txBody>
          <a:bodyPr>
            <a:spAutoFit/>
          </a:bodyPr>
          <a:lstStyle/>
          <a:p>
            <a:pPr algn="ctr">
              <a:defRPr/>
            </a:pPr>
            <a:r>
              <a:rPr lang="en-US" altLang="zh-CN" sz="1335" dirty="0">
                <a:solidFill>
                  <a:schemeClr val="bg1"/>
                </a:solidFill>
                <a:latin typeface="+mn-ea"/>
              </a:rPr>
              <a:t>6-8</a:t>
            </a:r>
            <a:r>
              <a:rPr lang="zh-CN" altLang="en-US" sz="1335" dirty="0">
                <a:solidFill>
                  <a:schemeClr val="bg1"/>
                </a:solidFill>
                <a:latin typeface="+mn-ea"/>
              </a:rPr>
              <a:t>个月</a:t>
            </a:r>
            <a:endParaRPr lang="zh-CN" altLang="en-US" sz="1335" dirty="0">
              <a:solidFill>
                <a:schemeClr val="bg1"/>
              </a:solidFill>
              <a:latin typeface="+mn-ea"/>
            </a:endParaRPr>
          </a:p>
        </p:txBody>
      </p:sp>
      <p:sp>
        <p:nvSpPr>
          <p:cNvPr id="30778" name="Shape 918"/>
          <p:cNvSpPr>
            <a:spLocks noChangeShapeType="1"/>
          </p:cNvSpPr>
          <p:nvPr/>
        </p:nvSpPr>
        <p:spPr bwMode="auto">
          <a:xfrm flipH="1" flipV="1">
            <a:off x="10711027" y="1845164"/>
            <a:ext cx="4232" cy="3703024"/>
          </a:xfrm>
          <a:prstGeom prst="line">
            <a:avLst/>
          </a:prstGeom>
          <a:noFill/>
          <a:ln w="12700">
            <a:solidFill>
              <a:schemeClr val="bg1"/>
            </a:solidFill>
            <a:round/>
          </a:ln>
          <a:extLst>
            <a:ext uri="{909E8E84-426E-40DD-AFC4-6F175D3DCCD1}">
              <a14:hiddenFill xmlns:a14="http://schemas.microsoft.com/office/drawing/2010/main">
                <a:noFill/>
              </a14:hiddenFill>
            </a:ext>
          </a:extLst>
        </p:spPr>
        <p:txBody>
          <a:bodyPr/>
          <a:lstStyle/>
          <a:p>
            <a:endParaRPr lang="zh-CN" altLang="en-US" sz="2400"/>
          </a:p>
        </p:txBody>
      </p:sp>
      <p:pic>
        <p:nvPicPr>
          <p:cNvPr id="93" name="Picture 2" descr="智慧餐饮logo1"/>
          <p:cNvPicPr>
            <a:picLocks noChangeAspect="1"/>
          </p:cNvPicPr>
          <p:nvPr/>
        </p:nvPicPr>
        <p:blipFill>
          <a:blip r:embed="rId2" cstate="print"/>
          <a:stretch>
            <a:fillRect/>
          </a:stretch>
        </p:blipFill>
        <p:spPr>
          <a:xfrm>
            <a:off x="10029671" y="0"/>
            <a:ext cx="2057400" cy="647700"/>
          </a:xfrm>
          <a:prstGeom prst="rect">
            <a:avLst/>
          </a:prstGeom>
          <a:noFill/>
          <a:ln w="9525">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7" name="Group 5"/>
          <p:cNvGrpSpPr/>
          <p:nvPr/>
        </p:nvGrpSpPr>
        <p:grpSpPr bwMode="auto">
          <a:xfrm>
            <a:off x="550427" y="3505866"/>
            <a:ext cx="774700" cy="774700"/>
            <a:chOff x="0" y="0"/>
            <a:chExt cx="366" cy="366"/>
          </a:xfrm>
        </p:grpSpPr>
        <p:sp>
          <p:nvSpPr>
            <p:cNvPr id="5153" name="Oval 6"/>
            <p:cNvSpPr>
              <a:spLocks noChangeArrowheads="1"/>
            </p:cNvSpPr>
            <p:nvPr/>
          </p:nvSpPr>
          <p:spPr bwMode="auto">
            <a:xfrm>
              <a:off x="0" y="0"/>
              <a:ext cx="366" cy="366"/>
            </a:xfrm>
            <a:prstGeom prst="ellipse">
              <a:avLst/>
            </a:prstGeom>
            <a:solidFill>
              <a:schemeClr val="accent1"/>
            </a:soli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530">
                <a:ea typeface="微软雅黑" panose="020B0503020204020204" charset="-122"/>
                <a:sym typeface="Arial" panose="020B0604020202020204" pitchFamily="34" charset="0"/>
              </a:endParaRPr>
            </a:p>
          </p:txBody>
        </p:sp>
        <p:sp>
          <p:nvSpPr>
            <p:cNvPr id="5154" name="Freeform 7"/>
            <p:cNvSpPr>
              <a:spLocks noEditPoints="1"/>
            </p:cNvSpPr>
            <p:nvPr/>
          </p:nvSpPr>
          <p:spPr bwMode="auto">
            <a:xfrm>
              <a:off x="108" y="100"/>
              <a:ext cx="148" cy="164"/>
            </a:xfrm>
            <a:custGeom>
              <a:avLst/>
              <a:gdLst>
                <a:gd name="T0" fmla="*/ 140 w 71"/>
                <a:gd name="T1" fmla="*/ 21 h 79"/>
                <a:gd name="T2" fmla="*/ 144 w 71"/>
                <a:gd name="T3" fmla="*/ 6 h 79"/>
                <a:gd name="T4" fmla="*/ 148 w 71"/>
                <a:gd name="T5" fmla="*/ 17 h 79"/>
                <a:gd name="T6" fmla="*/ 15 w 71"/>
                <a:gd name="T7" fmla="*/ 6 h 79"/>
                <a:gd name="T8" fmla="*/ 60 w 71"/>
                <a:gd name="T9" fmla="*/ 0 h 79"/>
                <a:gd name="T10" fmla="*/ 90 w 71"/>
                <a:gd name="T11" fmla="*/ 6 h 79"/>
                <a:gd name="T12" fmla="*/ 135 w 71"/>
                <a:gd name="T13" fmla="*/ 21 h 79"/>
                <a:gd name="T14" fmla="*/ 15 w 71"/>
                <a:gd name="T15" fmla="*/ 6 h 79"/>
                <a:gd name="T16" fmla="*/ 0 w 71"/>
                <a:gd name="T17" fmla="*/ 10 h 79"/>
                <a:gd name="T18" fmla="*/ 10 w 71"/>
                <a:gd name="T19" fmla="*/ 6 h 79"/>
                <a:gd name="T20" fmla="*/ 6 w 71"/>
                <a:gd name="T21" fmla="*/ 21 h 79"/>
                <a:gd name="T22" fmla="*/ 133 w 71"/>
                <a:gd name="T23" fmla="*/ 27 h 79"/>
                <a:gd name="T24" fmla="*/ 17 w 71"/>
                <a:gd name="T25" fmla="*/ 118 h 79"/>
                <a:gd name="T26" fmla="*/ 133 w 71"/>
                <a:gd name="T27" fmla="*/ 27 h 79"/>
                <a:gd name="T28" fmla="*/ 108 w 71"/>
                <a:gd name="T29" fmla="*/ 102 h 79"/>
                <a:gd name="T30" fmla="*/ 85 w 71"/>
                <a:gd name="T31" fmla="*/ 95 h 79"/>
                <a:gd name="T32" fmla="*/ 85 w 71"/>
                <a:gd name="T33" fmla="*/ 89 h 79"/>
                <a:gd name="T34" fmla="*/ 123 w 71"/>
                <a:gd name="T35" fmla="*/ 83 h 79"/>
                <a:gd name="T36" fmla="*/ 85 w 71"/>
                <a:gd name="T37" fmla="*/ 89 h 79"/>
                <a:gd name="T38" fmla="*/ 123 w 71"/>
                <a:gd name="T39" fmla="*/ 73 h 79"/>
                <a:gd name="T40" fmla="*/ 85 w 71"/>
                <a:gd name="T41" fmla="*/ 66 h 79"/>
                <a:gd name="T42" fmla="*/ 52 w 71"/>
                <a:gd name="T43" fmla="*/ 108 h 79"/>
                <a:gd name="T44" fmla="*/ 48 w 71"/>
                <a:gd name="T45" fmla="*/ 89 h 79"/>
                <a:gd name="T46" fmla="*/ 29 w 71"/>
                <a:gd name="T47" fmla="*/ 85 h 79"/>
                <a:gd name="T48" fmla="*/ 79 w 71"/>
                <a:gd name="T49" fmla="*/ 83 h 79"/>
                <a:gd name="T50" fmla="*/ 54 w 71"/>
                <a:gd name="T51" fmla="*/ 83 h 79"/>
                <a:gd name="T52" fmla="*/ 27 w 71"/>
                <a:gd name="T53" fmla="*/ 46 h 79"/>
                <a:gd name="T54" fmla="*/ 79 w 71"/>
                <a:gd name="T55" fmla="*/ 35 h 79"/>
                <a:gd name="T56" fmla="*/ 27 w 71"/>
                <a:gd name="T57" fmla="*/ 46 h 79"/>
                <a:gd name="T58" fmla="*/ 10 w 71"/>
                <a:gd name="T59" fmla="*/ 135 h 79"/>
                <a:gd name="T60" fmla="*/ 142 w 71"/>
                <a:gd name="T61" fmla="*/ 125 h 79"/>
                <a:gd name="T62" fmla="*/ 65 w 71"/>
                <a:gd name="T63" fmla="*/ 139 h 79"/>
                <a:gd name="T64" fmla="*/ 33 w 71"/>
                <a:gd name="T65" fmla="*/ 164 h 79"/>
                <a:gd name="T66" fmla="*/ 65 w 71"/>
                <a:gd name="T67" fmla="*/ 139 h 79"/>
                <a:gd name="T68" fmla="*/ 100 w 71"/>
                <a:gd name="T69" fmla="*/ 164 h 79"/>
                <a:gd name="T70" fmla="*/ 100 w 71"/>
                <a:gd name="T71" fmla="*/ 139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1" h="79">
                  <a:moveTo>
                    <a:pt x="69" y="10"/>
                  </a:moveTo>
                  <a:cubicBezTo>
                    <a:pt x="67" y="10"/>
                    <a:pt x="67" y="10"/>
                    <a:pt x="67" y="10"/>
                  </a:cubicBezTo>
                  <a:cubicBezTo>
                    <a:pt x="67" y="3"/>
                    <a:pt x="67" y="3"/>
                    <a:pt x="67" y="3"/>
                  </a:cubicBezTo>
                  <a:cubicBezTo>
                    <a:pt x="69" y="3"/>
                    <a:pt x="69" y="3"/>
                    <a:pt x="69" y="3"/>
                  </a:cubicBezTo>
                  <a:cubicBezTo>
                    <a:pt x="71" y="5"/>
                    <a:pt x="71" y="5"/>
                    <a:pt x="71" y="5"/>
                  </a:cubicBezTo>
                  <a:cubicBezTo>
                    <a:pt x="71" y="8"/>
                    <a:pt x="71" y="8"/>
                    <a:pt x="71" y="8"/>
                  </a:cubicBezTo>
                  <a:lnTo>
                    <a:pt x="69" y="10"/>
                  </a:lnTo>
                  <a:close/>
                  <a:moveTo>
                    <a:pt x="7" y="3"/>
                  </a:moveTo>
                  <a:cubicBezTo>
                    <a:pt x="29" y="3"/>
                    <a:pt x="29" y="3"/>
                    <a:pt x="29" y="3"/>
                  </a:cubicBezTo>
                  <a:cubicBezTo>
                    <a:pt x="29" y="0"/>
                    <a:pt x="29" y="0"/>
                    <a:pt x="29" y="0"/>
                  </a:cubicBezTo>
                  <a:cubicBezTo>
                    <a:pt x="43" y="0"/>
                    <a:pt x="43" y="0"/>
                    <a:pt x="43" y="0"/>
                  </a:cubicBezTo>
                  <a:cubicBezTo>
                    <a:pt x="43" y="3"/>
                    <a:pt x="43" y="3"/>
                    <a:pt x="43" y="3"/>
                  </a:cubicBezTo>
                  <a:cubicBezTo>
                    <a:pt x="65" y="3"/>
                    <a:pt x="65" y="3"/>
                    <a:pt x="65" y="3"/>
                  </a:cubicBezTo>
                  <a:cubicBezTo>
                    <a:pt x="65" y="10"/>
                    <a:pt x="65" y="10"/>
                    <a:pt x="65" y="10"/>
                  </a:cubicBezTo>
                  <a:cubicBezTo>
                    <a:pt x="7" y="10"/>
                    <a:pt x="7" y="10"/>
                    <a:pt x="7" y="10"/>
                  </a:cubicBezTo>
                  <a:lnTo>
                    <a:pt x="7" y="3"/>
                  </a:lnTo>
                  <a:close/>
                  <a:moveTo>
                    <a:pt x="0" y="8"/>
                  </a:moveTo>
                  <a:cubicBezTo>
                    <a:pt x="0" y="5"/>
                    <a:pt x="0" y="5"/>
                    <a:pt x="0" y="5"/>
                  </a:cubicBezTo>
                  <a:cubicBezTo>
                    <a:pt x="3" y="3"/>
                    <a:pt x="3" y="3"/>
                    <a:pt x="3" y="3"/>
                  </a:cubicBezTo>
                  <a:cubicBezTo>
                    <a:pt x="5" y="3"/>
                    <a:pt x="5" y="3"/>
                    <a:pt x="5" y="3"/>
                  </a:cubicBezTo>
                  <a:cubicBezTo>
                    <a:pt x="5" y="10"/>
                    <a:pt x="5" y="10"/>
                    <a:pt x="5" y="10"/>
                  </a:cubicBezTo>
                  <a:cubicBezTo>
                    <a:pt x="3" y="10"/>
                    <a:pt x="3" y="10"/>
                    <a:pt x="3" y="10"/>
                  </a:cubicBezTo>
                  <a:lnTo>
                    <a:pt x="0" y="8"/>
                  </a:lnTo>
                  <a:close/>
                  <a:moveTo>
                    <a:pt x="64" y="13"/>
                  </a:moveTo>
                  <a:cubicBezTo>
                    <a:pt x="64" y="57"/>
                    <a:pt x="64" y="57"/>
                    <a:pt x="64" y="57"/>
                  </a:cubicBezTo>
                  <a:cubicBezTo>
                    <a:pt x="8" y="57"/>
                    <a:pt x="8" y="57"/>
                    <a:pt x="8" y="57"/>
                  </a:cubicBezTo>
                  <a:cubicBezTo>
                    <a:pt x="8" y="13"/>
                    <a:pt x="8" y="13"/>
                    <a:pt x="8" y="13"/>
                  </a:cubicBezTo>
                  <a:lnTo>
                    <a:pt x="64" y="13"/>
                  </a:lnTo>
                  <a:close/>
                  <a:moveTo>
                    <a:pt x="41" y="49"/>
                  </a:moveTo>
                  <a:cubicBezTo>
                    <a:pt x="52" y="49"/>
                    <a:pt x="52" y="49"/>
                    <a:pt x="52" y="49"/>
                  </a:cubicBezTo>
                  <a:cubicBezTo>
                    <a:pt x="52" y="46"/>
                    <a:pt x="52" y="46"/>
                    <a:pt x="52" y="46"/>
                  </a:cubicBezTo>
                  <a:cubicBezTo>
                    <a:pt x="41" y="46"/>
                    <a:pt x="41" y="46"/>
                    <a:pt x="41" y="46"/>
                  </a:cubicBezTo>
                  <a:lnTo>
                    <a:pt x="41" y="49"/>
                  </a:lnTo>
                  <a:close/>
                  <a:moveTo>
                    <a:pt x="41" y="43"/>
                  </a:moveTo>
                  <a:cubicBezTo>
                    <a:pt x="59" y="43"/>
                    <a:pt x="59" y="43"/>
                    <a:pt x="59" y="43"/>
                  </a:cubicBezTo>
                  <a:cubicBezTo>
                    <a:pt x="59" y="40"/>
                    <a:pt x="59" y="40"/>
                    <a:pt x="59" y="40"/>
                  </a:cubicBezTo>
                  <a:cubicBezTo>
                    <a:pt x="41" y="40"/>
                    <a:pt x="41" y="40"/>
                    <a:pt x="41" y="40"/>
                  </a:cubicBezTo>
                  <a:lnTo>
                    <a:pt x="41" y="43"/>
                  </a:lnTo>
                  <a:close/>
                  <a:moveTo>
                    <a:pt x="41" y="35"/>
                  </a:moveTo>
                  <a:cubicBezTo>
                    <a:pt x="59" y="35"/>
                    <a:pt x="59" y="35"/>
                    <a:pt x="59" y="35"/>
                  </a:cubicBezTo>
                  <a:cubicBezTo>
                    <a:pt x="59" y="32"/>
                    <a:pt x="59" y="32"/>
                    <a:pt x="59" y="32"/>
                  </a:cubicBezTo>
                  <a:cubicBezTo>
                    <a:pt x="41" y="32"/>
                    <a:pt x="41" y="32"/>
                    <a:pt x="41" y="32"/>
                  </a:cubicBezTo>
                  <a:lnTo>
                    <a:pt x="41" y="35"/>
                  </a:lnTo>
                  <a:close/>
                  <a:moveTo>
                    <a:pt x="25" y="52"/>
                  </a:moveTo>
                  <a:cubicBezTo>
                    <a:pt x="30" y="52"/>
                    <a:pt x="35" y="48"/>
                    <a:pt x="36" y="43"/>
                  </a:cubicBezTo>
                  <a:cubicBezTo>
                    <a:pt x="23" y="43"/>
                    <a:pt x="23" y="43"/>
                    <a:pt x="23" y="43"/>
                  </a:cubicBezTo>
                  <a:cubicBezTo>
                    <a:pt x="23" y="30"/>
                    <a:pt x="23" y="30"/>
                    <a:pt x="23" y="30"/>
                  </a:cubicBezTo>
                  <a:cubicBezTo>
                    <a:pt x="17" y="30"/>
                    <a:pt x="14" y="35"/>
                    <a:pt x="14" y="41"/>
                  </a:cubicBezTo>
                  <a:cubicBezTo>
                    <a:pt x="14" y="47"/>
                    <a:pt x="18" y="52"/>
                    <a:pt x="25" y="52"/>
                  </a:cubicBezTo>
                  <a:close/>
                  <a:moveTo>
                    <a:pt x="38" y="40"/>
                  </a:moveTo>
                  <a:cubicBezTo>
                    <a:pt x="38" y="40"/>
                    <a:pt x="38" y="27"/>
                    <a:pt x="26" y="27"/>
                  </a:cubicBezTo>
                  <a:cubicBezTo>
                    <a:pt x="26" y="40"/>
                    <a:pt x="26" y="40"/>
                    <a:pt x="26" y="40"/>
                  </a:cubicBezTo>
                  <a:lnTo>
                    <a:pt x="38" y="40"/>
                  </a:lnTo>
                  <a:close/>
                  <a:moveTo>
                    <a:pt x="13" y="22"/>
                  </a:moveTo>
                  <a:cubicBezTo>
                    <a:pt x="38" y="22"/>
                    <a:pt x="38" y="22"/>
                    <a:pt x="38" y="22"/>
                  </a:cubicBezTo>
                  <a:cubicBezTo>
                    <a:pt x="38" y="17"/>
                    <a:pt x="38" y="17"/>
                    <a:pt x="38" y="17"/>
                  </a:cubicBezTo>
                  <a:cubicBezTo>
                    <a:pt x="13" y="17"/>
                    <a:pt x="13" y="17"/>
                    <a:pt x="13" y="17"/>
                  </a:cubicBezTo>
                  <a:lnTo>
                    <a:pt x="13" y="22"/>
                  </a:lnTo>
                  <a:close/>
                  <a:moveTo>
                    <a:pt x="68" y="65"/>
                  </a:moveTo>
                  <a:cubicBezTo>
                    <a:pt x="5" y="65"/>
                    <a:pt x="5" y="65"/>
                    <a:pt x="5" y="65"/>
                  </a:cubicBezTo>
                  <a:cubicBezTo>
                    <a:pt x="5" y="60"/>
                    <a:pt x="5" y="60"/>
                    <a:pt x="5" y="60"/>
                  </a:cubicBezTo>
                  <a:cubicBezTo>
                    <a:pt x="68" y="60"/>
                    <a:pt x="68" y="60"/>
                    <a:pt x="68" y="60"/>
                  </a:cubicBezTo>
                  <a:lnTo>
                    <a:pt x="68" y="65"/>
                  </a:lnTo>
                  <a:close/>
                  <a:moveTo>
                    <a:pt x="31" y="67"/>
                  </a:moveTo>
                  <a:cubicBezTo>
                    <a:pt x="23" y="79"/>
                    <a:pt x="23" y="79"/>
                    <a:pt x="23" y="79"/>
                  </a:cubicBezTo>
                  <a:cubicBezTo>
                    <a:pt x="16" y="79"/>
                    <a:pt x="16" y="79"/>
                    <a:pt x="16" y="79"/>
                  </a:cubicBezTo>
                  <a:cubicBezTo>
                    <a:pt x="23" y="67"/>
                    <a:pt x="23" y="67"/>
                    <a:pt x="23" y="67"/>
                  </a:cubicBezTo>
                  <a:lnTo>
                    <a:pt x="31" y="67"/>
                  </a:lnTo>
                  <a:close/>
                  <a:moveTo>
                    <a:pt x="55" y="79"/>
                  </a:moveTo>
                  <a:cubicBezTo>
                    <a:pt x="48" y="79"/>
                    <a:pt x="48" y="79"/>
                    <a:pt x="48" y="79"/>
                  </a:cubicBezTo>
                  <a:cubicBezTo>
                    <a:pt x="41" y="67"/>
                    <a:pt x="41" y="67"/>
                    <a:pt x="41" y="67"/>
                  </a:cubicBezTo>
                  <a:cubicBezTo>
                    <a:pt x="48" y="67"/>
                    <a:pt x="48" y="67"/>
                    <a:pt x="48" y="67"/>
                  </a:cubicBezTo>
                  <a:lnTo>
                    <a:pt x="55" y="79"/>
                  </a:lnTo>
                  <a:close/>
                </a:path>
              </a:pathLst>
            </a:custGeom>
            <a:solidFill>
              <a:srgbClr val="FFFFFF"/>
            </a:solidFill>
            <a:ln w="9525">
              <a:noFill/>
              <a:round/>
            </a:ln>
          </p:spPr>
          <p:txBody>
            <a:bodyPr/>
            <a:lstStyle/>
            <a:p>
              <a:endParaRPr lang="zh-CN" altLang="en-US" sz="2530">
                <a:latin typeface="Arial" panose="020B0604020202020204" pitchFamily="34" charset="0"/>
                <a:ea typeface="微软雅黑" panose="020B0503020204020204" charset="-122"/>
                <a:sym typeface="Arial" panose="020B0604020202020204" pitchFamily="34" charset="0"/>
              </a:endParaRPr>
            </a:p>
          </p:txBody>
        </p:sp>
      </p:grpSp>
      <p:grpSp>
        <p:nvGrpSpPr>
          <p:cNvPr id="5129" name="Group 9"/>
          <p:cNvGrpSpPr/>
          <p:nvPr/>
        </p:nvGrpSpPr>
        <p:grpSpPr bwMode="auto">
          <a:xfrm>
            <a:off x="541923" y="4498401"/>
            <a:ext cx="774700" cy="774700"/>
            <a:chOff x="0" y="0"/>
            <a:chExt cx="366" cy="366"/>
          </a:xfrm>
        </p:grpSpPr>
        <p:sp>
          <p:nvSpPr>
            <p:cNvPr id="5151" name="Oval 10"/>
            <p:cNvSpPr>
              <a:spLocks noChangeArrowheads="1"/>
            </p:cNvSpPr>
            <p:nvPr/>
          </p:nvSpPr>
          <p:spPr bwMode="auto">
            <a:xfrm>
              <a:off x="0" y="0"/>
              <a:ext cx="366" cy="366"/>
            </a:xfrm>
            <a:prstGeom prst="ellipse">
              <a:avLst/>
            </a:prstGeom>
            <a:solidFill>
              <a:schemeClr val="accent1"/>
            </a:soli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530">
                <a:ea typeface="微软雅黑" panose="020B0503020204020204" charset="-122"/>
                <a:sym typeface="Arial" panose="020B0604020202020204" pitchFamily="34" charset="0"/>
              </a:endParaRPr>
            </a:p>
          </p:txBody>
        </p:sp>
        <p:sp>
          <p:nvSpPr>
            <p:cNvPr id="5152" name="Freeform 11"/>
            <p:cNvSpPr>
              <a:spLocks noEditPoints="1"/>
            </p:cNvSpPr>
            <p:nvPr/>
          </p:nvSpPr>
          <p:spPr bwMode="auto">
            <a:xfrm>
              <a:off x="108" y="100"/>
              <a:ext cx="152" cy="164"/>
            </a:xfrm>
            <a:custGeom>
              <a:avLst/>
              <a:gdLst>
                <a:gd name="T0" fmla="*/ 112 w 73"/>
                <a:gd name="T1" fmla="*/ 164 h 79"/>
                <a:gd name="T2" fmla="*/ 108 w 73"/>
                <a:gd name="T3" fmla="*/ 85 h 79"/>
                <a:gd name="T4" fmla="*/ 102 w 73"/>
                <a:gd name="T5" fmla="*/ 75 h 79"/>
                <a:gd name="T6" fmla="*/ 121 w 73"/>
                <a:gd name="T7" fmla="*/ 69 h 79"/>
                <a:gd name="T8" fmla="*/ 115 w 73"/>
                <a:gd name="T9" fmla="*/ 75 h 79"/>
                <a:gd name="T10" fmla="*/ 137 w 73"/>
                <a:gd name="T11" fmla="*/ 93 h 79"/>
                <a:gd name="T12" fmla="*/ 152 w 73"/>
                <a:gd name="T13" fmla="*/ 93 h 79"/>
                <a:gd name="T14" fmla="*/ 152 w 73"/>
                <a:gd name="T15" fmla="*/ 125 h 79"/>
                <a:gd name="T16" fmla="*/ 79 w 73"/>
                <a:gd name="T17" fmla="*/ 125 h 79"/>
                <a:gd name="T18" fmla="*/ 146 w 73"/>
                <a:gd name="T19" fmla="*/ 125 h 79"/>
                <a:gd name="T20" fmla="*/ 115 w 73"/>
                <a:gd name="T21" fmla="*/ 131 h 79"/>
                <a:gd name="T22" fmla="*/ 108 w 73"/>
                <a:gd name="T23" fmla="*/ 135 h 79"/>
                <a:gd name="T24" fmla="*/ 104 w 73"/>
                <a:gd name="T25" fmla="*/ 125 h 79"/>
                <a:gd name="T26" fmla="*/ 108 w 73"/>
                <a:gd name="T27" fmla="*/ 102 h 79"/>
                <a:gd name="T28" fmla="*/ 115 w 73"/>
                <a:gd name="T29" fmla="*/ 118 h 79"/>
                <a:gd name="T30" fmla="*/ 115 w 73"/>
                <a:gd name="T31" fmla="*/ 131 h 79"/>
                <a:gd name="T32" fmla="*/ 67 w 73"/>
                <a:gd name="T33" fmla="*/ 102 h 79"/>
                <a:gd name="T34" fmla="*/ 23 w 73"/>
                <a:gd name="T35" fmla="*/ 112 h 79"/>
                <a:gd name="T36" fmla="*/ 23 w 73"/>
                <a:gd name="T37" fmla="*/ 102 h 79"/>
                <a:gd name="T38" fmla="*/ 23 w 73"/>
                <a:gd name="T39" fmla="*/ 95 h 79"/>
                <a:gd name="T40" fmla="*/ 23 w 73"/>
                <a:gd name="T41" fmla="*/ 85 h 79"/>
                <a:gd name="T42" fmla="*/ 69 w 73"/>
                <a:gd name="T43" fmla="*/ 95 h 79"/>
                <a:gd name="T44" fmla="*/ 19 w 73"/>
                <a:gd name="T45" fmla="*/ 58 h 79"/>
                <a:gd name="T46" fmla="*/ 90 w 73"/>
                <a:gd name="T47" fmla="*/ 52 h 79"/>
                <a:gd name="T48" fmla="*/ 90 w 73"/>
                <a:gd name="T49" fmla="*/ 62 h 79"/>
                <a:gd name="T50" fmla="*/ 23 w 73"/>
                <a:gd name="T51" fmla="*/ 79 h 79"/>
                <a:gd name="T52" fmla="*/ 23 w 73"/>
                <a:gd name="T53" fmla="*/ 69 h 79"/>
                <a:gd name="T54" fmla="*/ 92 w 73"/>
                <a:gd name="T55" fmla="*/ 69 h 79"/>
                <a:gd name="T56" fmla="*/ 90 w 73"/>
                <a:gd name="T57" fmla="*/ 79 h 79"/>
                <a:gd name="T58" fmla="*/ 104 w 73"/>
                <a:gd name="T59" fmla="*/ 44 h 79"/>
                <a:gd name="T60" fmla="*/ 87 w 73"/>
                <a:gd name="T61" fmla="*/ 27 h 79"/>
                <a:gd name="T62" fmla="*/ 77 w 73"/>
                <a:gd name="T63" fmla="*/ 39 h 79"/>
                <a:gd name="T64" fmla="*/ 25 w 73"/>
                <a:gd name="T65" fmla="*/ 29 h 79"/>
                <a:gd name="T66" fmla="*/ 25 w 73"/>
                <a:gd name="T67" fmla="*/ 27 h 79"/>
                <a:gd name="T68" fmla="*/ 8 w 73"/>
                <a:gd name="T69" fmla="*/ 139 h 79"/>
                <a:gd name="T70" fmla="*/ 71 w 73"/>
                <a:gd name="T71" fmla="*/ 154 h 79"/>
                <a:gd name="T72" fmla="*/ 19 w 73"/>
                <a:gd name="T73" fmla="*/ 164 h 79"/>
                <a:gd name="T74" fmla="*/ 0 w 73"/>
                <a:gd name="T75" fmla="*/ 35 h 79"/>
                <a:gd name="T76" fmla="*/ 29 w 73"/>
                <a:gd name="T77" fmla="*/ 21 h 79"/>
                <a:gd name="T78" fmla="*/ 37 w 73"/>
                <a:gd name="T79" fmla="*/ 17 h 79"/>
                <a:gd name="T80" fmla="*/ 75 w 73"/>
                <a:gd name="T81" fmla="*/ 17 h 79"/>
                <a:gd name="T82" fmla="*/ 85 w 73"/>
                <a:gd name="T83" fmla="*/ 21 h 79"/>
                <a:gd name="T84" fmla="*/ 115 w 73"/>
                <a:gd name="T85" fmla="*/ 35 h 79"/>
                <a:gd name="T86" fmla="*/ 104 w 73"/>
                <a:gd name="T87" fmla="*/ 66 h 79"/>
                <a:gd name="T88" fmla="*/ 56 w 73"/>
                <a:gd name="T89" fmla="*/ 8 h 79"/>
                <a:gd name="T90" fmla="*/ 56 w 73"/>
                <a:gd name="T91" fmla="*/ 27 h 79"/>
                <a:gd name="T92" fmla="*/ 56 w 73"/>
                <a:gd name="T93" fmla="*/ 8 h 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3" h="79">
                  <a:moveTo>
                    <a:pt x="73" y="60"/>
                  </a:moveTo>
                  <a:cubicBezTo>
                    <a:pt x="73" y="71"/>
                    <a:pt x="65" y="79"/>
                    <a:pt x="54" y="79"/>
                  </a:cubicBezTo>
                  <a:cubicBezTo>
                    <a:pt x="43" y="79"/>
                    <a:pt x="35" y="71"/>
                    <a:pt x="35" y="60"/>
                  </a:cubicBezTo>
                  <a:cubicBezTo>
                    <a:pt x="35" y="50"/>
                    <a:pt x="42" y="42"/>
                    <a:pt x="52" y="41"/>
                  </a:cubicBezTo>
                  <a:cubicBezTo>
                    <a:pt x="52" y="36"/>
                    <a:pt x="52" y="36"/>
                    <a:pt x="52" y="36"/>
                  </a:cubicBezTo>
                  <a:cubicBezTo>
                    <a:pt x="49" y="36"/>
                    <a:pt x="49" y="36"/>
                    <a:pt x="49" y="36"/>
                  </a:cubicBezTo>
                  <a:cubicBezTo>
                    <a:pt x="49" y="33"/>
                    <a:pt x="49" y="33"/>
                    <a:pt x="49" y="33"/>
                  </a:cubicBezTo>
                  <a:cubicBezTo>
                    <a:pt x="58" y="33"/>
                    <a:pt x="58" y="33"/>
                    <a:pt x="58" y="33"/>
                  </a:cubicBezTo>
                  <a:cubicBezTo>
                    <a:pt x="58" y="36"/>
                    <a:pt x="58" y="36"/>
                    <a:pt x="58" y="36"/>
                  </a:cubicBezTo>
                  <a:cubicBezTo>
                    <a:pt x="55" y="36"/>
                    <a:pt x="55" y="36"/>
                    <a:pt x="55" y="36"/>
                  </a:cubicBezTo>
                  <a:cubicBezTo>
                    <a:pt x="55" y="41"/>
                    <a:pt x="55" y="41"/>
                    <a:pt x="55" y="41"/>
                  </a:cubicBezTo>
                  <a:cubicBezTo>
                    <a:pt x="59" y="41"/>
                    <a:pt x="63" y="43"/>
                    <a:pt x="66" y="45"/>
                  </a:cubicBezTo>
                  <a:cubicBezTo>
                    <a:pt x="69" y="41"/>
                    <a:pt x="69" y="41"/>
                    <a:pt x="69" y="41"/>
                  </a:cubicBezTo>
                  <a:cubicBezTo>
                    <a:pt x="73" y="45"/>
                    <a:pt x="73" y="45"/>
                    <a:pt x="73" y="45"/>
                  </a:cubicBezTo>
                  <a:cubicBezTo>
                    <a:pt x="69" y="48"/>
                    <a:pt x="69" y="48"/>
                    <a:pt x="69" y="48"/>
                  </a:cubicBezTo>
                  <a:cubicBezTo>
                    <a:pt x="72" y="52"/>
                    <a:pt x="73" y="56"/>
                    <a:pt x="73" y="60"/>
                  </a:cubicBezTo>
                  <a:close/>
                  <a:moveTo>
                    <a:pt x="54" y="44"/>
                  </a:moveTo>
                  <a:cubicBezTo>
                    <a:pt x="45" y="44"/>
                    <a:pt x="38" y="51"/>
                    <a:pt x="38" y="60"/>
                  </a:cubicBezTo>
                  <a:cubicBezTo>
                    <a:pt x="38" y="69"/>
                    <a:pt x="45" y="76"/>
                    <a:pt x="54" y="76"/>
                  </a:cubicBezTo>
                  <a:cubicBezTo>
                    <a:pt x="63" y="76"/>
                    <a:pt x="70" y="69"/>
                    <a:pt x="70" y="60"/>
                  </a:cubicBezTo>
                  <a:cubicBezTo>
                    <a:pt x="70" y="51"/>
                    <a:pt x="63" y="44"/>
                    <a:pt x="54" y="44"/>
                  </a:cubicBezTo>
                  <a:close/>
                  <a:moveTo>
                    <a:pt x="55" y="63"/>
                  </a:moveTo>
                  <a:cubicBezTo>
                    <a:pt x="55" y="65"/>
                    <a:pt x="55" y="65"/>
                    <a:pt x="55" y="65"/>
                  </a:cubicBezTo>
                  <a:cubicBezTo>
                    <a:pt x="52" y="65"/>
                    <a:pt x="52" y="65"/>
                    <a:pt x="52" y="65"/>
                  </a:cubicBezTo>
                  <a:cubicBezTo>
                    <a:pt x="52" y="63"/>
                    <a:pt x="52" y="63"/>
                    <a:pt x="52" y="63"/>
                  </a:cubicBezTo>
                  <a:cubicBezTo>
                    <a:pt x="51" y="62"/>
                    <a:pt x="50" y="61"/>
                    <a:pt x="50" y="60"/>
                  </a:cubicBezTo>
                  <a:cubicBezTo>
                    <a:pt x="50" y="59"/>
                    <a:pt x="51" y="58"/>
                    <a:pt x="52" y="57"/>
                  </a:cubicBezTo>
                  <a:cubicBezTo>
                    <a:pt x="52" y="49"/>
                    <a:pt x="52" y="49"/>
                    <a:pt x="52" y="49"/>
                  </a:cubicBezTo>
                  <a:cubicBezTo>
                    <a:pt x="55" y="49"/>
                    <a:pt x="55" y="49"/>
                    <a:pt x="55" y="49"/>
                  </a:cubicBezTo>
                  <a:cubicBezTo>
                    <a:pt x="55" y="57"/>
                    <a:pt x="55" y="57"/>
                    <a:pt x="55" y="57"/>
                  </a:cubicBezTo>
                  <a:cubicBezTo>
                    <a:pt x="56" y="58"/>
                    <a:pt x="57" y="59"/>
                    <a:pt x="57" y="60"/>
                  </a:cubicBezTo>
                  <a:cubicBezTo>
                    <a:pt x="57" y="61"/>
                    <a:pt x="56" y="62"/>
                    <a:pt x="55" y="63"/>
                  </a:cubicBezTo>
                  <a:close/>
                  <a:moveTo>
                    <a:pt x="11" y="49"/>
                  </a:moveTo>
                  <a:cubicBezTo>
                    <a:pt x="32" y="49"/>
                    <a:pt x="32" y="49"/>
                    <a:pt x="32" y="49"/>
                  </a:cubicBezTo>
                  <a:cubicBezTo>
                    <a:pt x="31" y="51"/>
                    <a:pt x="30" y="52"/>
                    <a:pt x="30" y="54"/>
                  </a:cubicBezTo>
                  <a:cubicBezTo>
                    <a:pt x="11" y="54"/>
                    <a:pt x="11" y="54"/>
                    <a:pt x="11" y="54"/>
                  </a:cubicBezTo>
                  <a:cubicBezTo>
                    <a:pt x="10" y="54"/>
                    <a:pt x="9" y="53"/>
                    <a:pt x="9" y="51"/>
                  </a:cubicBezTo>
                  <a:cubicBezTo>
                    <a:pt x="9" y="50"/>
                    <a:pt x="10" y="49"/>
                    <a:pt x="11" y="49"/>
                  </a:cubicBezTo>
                  <a:close/>
                  <a:moveTo>
                    <a:pt x="33" y="46"/>
                  </a:moveTo>
                  <a:cubicBezTo>
                    <a:pt x="11" y="46"/>
                    <a:pt x="11" y="46"/>
                    <a:pt x="11" y="46"/>
                  </a:cubicBezTo>
                  <a:cubicBezTo>
                    <a:pt x="10" y="46"/>
                    <a:pt x="9" y="45"/>
                    <a:pt x="9" y="44"/>
                  </a:cubicBezTo>
                  <a:cubicBezTo>
                    <a:pt x="9" y="42"/>
                    <a:pt x="10" y="41"/>
                    <a:pt x="11" y="41"/>
                  </a:cubicBezTo>
                  <a:cubicBezTo>
                    <a:pt x="38" y="41"/>
                    <a:pt x="38" y="41"/>
                    <a:pt x="38" y="41"/>
                  </a:cubicBezTo>
                  <a:cubicBezTo>
                    <a:pt x="36" y="43"/>
                    <a:pt x="35" y="44"/>
                    <a:pt x="33" y="46"/>
                  </a:cubicBezTo>
                  <a:close/>
                  <a:moveTo>
                    <a:pt x="11" y="30"/>
                  </a:moveTo>
                  <a:cubicBezTo>
                    <a:pt x="10" y="30"/>
                    <a:pt x="9" y="29"/>
                    <a:pt x="9" y="28"/>
                  </a:cubicBezTo>
                  <a:cubicBezTo>
                    <a:pt x="9" y="26"/>
                    <a:pt x="10" y="25"/>
                    <a:pt x="11" y="25"/>
                  </a:cubicBezTo>
                  <a:cubicBezTo>
                    <a:pt x="43" y="25"/>
                    <a:pt x="43" y="25"/>
                    <a:pt x="43" y="25"/>
                  </a:cubicBezTo>
                  <a:cubicBezTo>
                    <a:pt x="44" y="25"/>
                    <a:pt x="45" y="26"/>
                    <a:pt x="45" y="28"/>
                  </a:cubicBezTo>
                  <a:cubicBezTo>
                    <a:pt x="45" y="29"/>
                    <a:pt x="44" y="30"/>
                    <a:pt x="43" y="30"/>
                  </a:cubicBezTo>
                  <a:lnTo>
                    <a:pt x="11" y="30"/>
                  </a:lnTo>
                  <a:close/>
                  <a:moveTo>
                    <a:pt x="11" y="38"/>
                  </a:moveTo>
                  <a:cubicBezTo>
                    <a:pt x="10" y="38"/>
                    <a:pt x="9" y="37"/>
                    <a:pt x="9" y="36"/>
                  </a:cubicBezTo>
                  <a:cubicBezTo>
                    <a:pt x="9" y="34"/>
                    <a:pt x="10" y="33"/>
                    <a:pt x="11" y="33"/>
                  </a:cubicBezTo>
                  <a:cubicBezTo>
                    <a:pt x="43" y="33"/>
                    <a:pt x="43" y="33"/>
                    <a:pt x="43" y="33"/>
                  </a:cubicBezTo>
                  <a:cubicBezTo>
                    <a:pt x="43" y="33"/>
                    <a:pt x="44" y="33"/>
                    <a:pt x="44" y="33"/>
                  </a:cubicBezTo>
                  <a:cubicBezTo>
                    <a:pt x="44" y="37"/>
                    <a:pt x="44" y="37"/>
                    <a:pt x="44" y="37"/>
                  </a:cubicBezTo>
                  <a:cubicBezTo>
                    <a:pt x="43" y="38"/>
                    <a:pt x="43" y="38"/>
                    <a:pt x="43" y="38"/>
                  </a:cubicBezTo>
                  <a:lnTo>
                    <a:pt x="11" y="38"/>
                  </a:lnTo>
                  <a:close/>
                  <a:moveTo>
                    <a:pt x="50" y="21"/>
                  </a:moveTo>
                  <a:cubicBezTo>
                    <a:pt x="50" y="16"/>
                    <a:pt x="47" y="13"/>
                    <a:pt x="42" y="13"/>
                  </a:cubicBezTo>
                  <a:cubicBezTo>
                    <a:pt x="42" y="13"/>
                    <a:pt x="42" y="13"/>
                    <a:pt x="42" y="13"/>
                  </a:cubicBezTo>
                  <a:cubicBezTo>
                    <a:pt x="42" y="13"/>
                    <a:pt x="42" y="13"/>
                    <a:pt x="42" y="14"/>
                  </a:cubicBezTo>
                  <a:cubicBezTo>
                    <a:pt x="42" y="17"/>
                    <a:pt x="40" y="19"/>
                    <a:pt x="37" y="19"/>
                  </a:cubicBezTo>
                  <a:cubicBezTo>
                    <a:pt x="18" y="19"/>
                    <a:pt x="18" y="19"/>
                    <a:pt x="18" y="19"/>
                  </a:cubicBezTo>
                  <a:cubicBezTo>
                    <a:pt x="15" y="19"/>
                    <a:pt x="12" y="17"/>
                    <a:pt x="12" y="14"/>
                  </a:cubicBezTo>
                  <a:cubicBezTo>
                    <a:pt x="12" y="13"/>
                    <a:pt x="12" y="13"/>
                    <a:pt x="12" y="13"/>
                  </a:cubicBezTo>
                  <a:cubicBezTo>
                    <a:pt x="12" y="13"/>
                    <a:pt x="12" y="13"/>
                    <a:pt x="12" y="13"/>
                  </a:cubicBezTo>
                  <a:cubicBezTo>
                    <a:pt x="8" y="13"/>
                    <a:pt x="4" y="16"/>
                    <a:pt x="4" y="21"/>
                  </a:cubicBezTo>
                  <a:cubicBezTo>
                    <a:pt x="4" y="67"/>
                    <a:pt x="4" y="67"/>
                    <a:pt x="4" y="67"/>
                  </a:cubicBezTo>
                  <a:cubicBezTo>
                    <a:pt x="4" y="71"/>
                    <a:pt x="8" y="74"/>
                    <a:pt x="12" y="74"/>
                  </a:cubicBezTo>
                  <a:cubicBezTo>
                    <a:pt x="34" y="74"/>
                    <a:pt x="34" y="74"/>
                    <a:pt x="34" y="74"/>
                  </a:cubicBezTo>
                  <a:cubicBezTo>
                    <a:pt x="36" y="76"/>
                    <a:pt x="38" y="78"/>
                    <a:pt x="39" y="79"/>
                  </a:cubicBezTo>
                  <a:cubicBezTo>
                    <a:pt x="9" y="79"/>
                    <a:pt x="9" y="79"/>
                    <a:pt x="9" y="79"/>
                  </a:cubicBezTo>
                  <a:cubicBezTo>
                    <a:pt x="5" y="79"/>
                    <a:pt x="0" y="76"/>
                    <a:pt x="0" y="71"/>
                  </a:cubicBezTo>
                  <a:cubicBezTo>
                    <a:pt x="0" y="17"/>
                    <a:pt x="0" y="17"/>
                    <a:pt x="0" y="17"/>
                  </a:cubicBezTo>
                  <a:cubicBezTo>
                    <a:pt x="0" y="13"/>
                    <a:pt x="5" y="10"/>
                    <a:pt x="9" y="10"/>
                  </a:cubicBezTo>
                  <a:cubicBezTo>
                    <a:pt x="14" y="10"/>
                    <a:pt x="14" y="10"/>
                    <a:pt x="14" y="10"/>
                  </a:cubicBezTo>
                  <a:cubicBezTo>
                    <a:pt x="15" y="9"/>
                    <a:pt x="16" y="8"/>
                    <a:pt x="18" y="8"/>
                  </a:cubicBezTo>
                  <a:cubicBezTo>
                    <a:pt x="18" y="8"/>
                    <a:pt x="18" y="8"/>
                    <a:pt x="18" y="8"/>
                  </a:cubicBezTo>
                  <a:cubicBezTo>
                    <a:pt x="19" y="4"/>
                    <a:pt x="23" y="0"/>
                    <a:pt x="27" y="0"/>
                  </a:cubicBezTo>
                  <a:cubicBezTo>
                    <a:pt x="32" y="0"/>
                    <a:pt x="35" y="4"/>
                    <a:pt x="36" y="8"/>
                  </a:cubicBezTo>
                  <a:cubicBezTo>
                    <a:pt x="37" y="8"/>
                    <a:pt x="37" y="8"/>
                    <a:pt x="37" y="8"/>
                  </a:cubicBezTo>
                  <a:cubicBezTo>
                    <a:pt x="38" y="8"/>
                    <a:pt x="40" y="9"/>
                    <a:pt x="41" y="10"/>
                  </a:cubicBezTo>
                  <a:cubicBezTo>
                    <a:pt x="45" y="10"/>
                    <a:pt x="45" y="10"/>
                    <a:pt x="45" y="10"/>
                  </a:cubicBezTo>
                  <a:cubicBezTo>
                    <a:pt x="50" y="10"/>
                    <a:pt x="55" y="13"/>
                    <a:pt x="55" y="17"/>
                  </a:cubicBezTo>
                  <a:cubicBezTo>
                    <a:pt x="55" y="32"/>
                    <a:pt x="55" y="32"/>
                    <a:pt x="55" y="32"/>
                  </a:cubicBezTo>
                  <a:cubicBezTo>
                    <a:pt x="50" y="32"/>
                    <a:pt x="50" y="32"/>
                    <a:pt x="50" y="32"/>
                  </a:cubicBezTo>
                  <a:lnTo>
                    <a:pt x="50" y="21"/>
                  </a:lnTo>
                  <a:close/>
                  <a:moveTo>
                    <a:pt x="27" y="4"/>
                  </a:moveTo>
                  <a:cubicBezTo>
                    <a:pt x="25" y="4"/>
                    <a:pt x="23" y="6"/>
                    <a:pt x="23" y="9"/>
                  </a:cubicBezTo>
                  <a:cubicBezTo>
                    <a:pt x="23" y="11"/>
                    <a:pt x="25" y="13"/>
                    <a:pt x="27" y="13"/>
                  </a:cubicBezTo>
                  <a:cubicBezTo>
                    <a:pt x="30" y="13"/>
                    <a:pt x="32" y="11"/>
                    <a:pt x="32" y="9"/>
                  </a:cubicBezTo>
                  <a:cubicBezTo>
                    <a:pt x="32" y="6"/>
                    <a:pt x="30" y="4"/>
                    <a:pt x="27" y="4"/>
                  </a:cubicBezTo>
                  <a:close/>
                </a:path>
              </a:pathLst>
            </a:custGeom>
            <a:solidFill>
              <a:srgbClr val="FFFFFF"/>
            </a:solidFill>
            <a:ln w="9525">
              <a:noFill/>
              <a:round/>
            </a:ln>
          </p:spPr>
          <p:txBody>
            <a:bodyPr/>
            <a:lstStyle/>
            <a:p>
              <a:endParaRPr lang="zh-CN" altLang="en-US" sz="2530">
                <a:latin typeface="Arial" panose="020B0604020202020204" pitchFamily="34" charset="0"/>
                <a:ea typeface="微软雅黑" panose="020B0503020204020204" charset="-122"/>
                <a:sym typeface="Arial" panose="020B0604020202020204" pitchFamily="34" charset="0"/>
              </a:endParaRPr>
            </a:p>
          </p:txBody>
        </p:sp>
      </p:grpSp>
      <p:grpSp>
        <p:nvGrpSpPr>
          <p:cNvPr id="5131" name="Group 13"/>
          <p:cNvGrpSpPr/>
          <p:nvPr/>
        </p:nvGrpSpPr>
        <p:grpSpPr bwMode="auto">
          <a:xfrm>
            <a:off x="7010400" y="3464357"/>
            <a:ext cx="774700" cy="774700"/>
            <a:chOff x="0" y="0"/>
            <a:chExt cx="366" cy="366"/>
          </a:xfrm>
        </p:grpSpPr>
        <p:sp>
          <p:nvSpPr>
            <p:cNvPr id="5149" name="Oval 14"/>
            <p:cNvSpPr>
              <a:spLocks noChangeArrowheads="1"/>
            </p:cNvSpPr>
            <p:nvPr/>
          </p:nvSpPr>
          <p:spPr bwMode="auto">
            <a:xfrm>
              <a:off x="0" y="0"/>
              <a:ext cx="366" cy="366"/>
            </a:xfrm>
            <a:prstGeom prst="ellipse">
              <a:avLst/>
            </a:prstGeom>
            <a:solidFill>
              <a:schemeClr val="accent1"/>
            </a:soli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530">
                <a:ea typeface="微软雅黑" panose="020B0503020204020204" charset="-122"/>
                <a:sym typeface="Arial" panose="020B0604020202020204" pitchFamily="34" charset="0"/>
              </a:endParaRPr>
            </a:p>
          </p:txBody>
        </p:sp>
        <p:sp>
          <p:nvSpPr>
            <p:cNvPr id="5150" name="Freeform 15"/>
            <p:cNvSpPr>
              <a:spLocks noEditPoints="1"/>
            </p:cNvSpPr>
            <p:nvPr/>
          </p:nvSpPr>
          <p:spPr bwMode="auto">
            <a:xfrm>
              <a:off x="102" y="102"/>
              <a:ext cx="162" cy="162"/>
            </a:xfrm>
            <a:custGeom>
              <a:avLst/>
              <a:gdLst>
                <a:gd name="T0" fmla="*/ 104 w 78"/>
                <a:gd name="T1" fmla="*/ 83 h 78"/>
                <a:gd name="T2" fmla="*/ 120 w 78"/>
                <a:gd name="T3" fmla="*/ 85 h 78"/>
                <a:gd name="T4" fmla="*/ 162 w 78"/>
                <a:gd name="T5" fmla="*/ 44 h 78"/>
                <a:gd name="T6" fmla="*/ 162 w 78"/>
                <a:gd name="T7" fmla="*/ 37 h 78"/>
                <a:gd name="T8" fmla="*/ 133 w 78"/>
                <a:gd name="T9" fmla="*/ 69 h 78"/>
                <a:gd name="T10" fmla="*/ 104 w 78"/>
                <a:gd name="T11" fmla="*/ 64 h 78"/>
                <a:gd name="T12" fmla="*/ 96 w 78"/>
                <a:gd name="T13" fmla="*/ 37 h 78"/>
                <a:gd name="T14" fmla="*/ 127 w 78"/>
                <a:gd name="T15" fmla="*/ 4 h 78"/>
                <a:gd name="T16" fmla="*/ 120 w 78"/>
                <a:gd name="T17" fmla="*/ 2 h 78"/>
                <a:gd name="T18" fmla="*/ 79 w 78"/>
                <a:gd name="T19" fmla="*/ 44 h 78"/>
                <a:gd name="T20" fmla="*/ 83 w 78"/>
                <a:gd name="T21" fmla="*/ 60 h 78"/>
                <a:gd name="T22" fmla="*/ 44 w 78"/>
                <a:gd name="T23" fmla="*/ 110 h 78"/>
                <a:gd name="T24" fmla="*/ 35 w 78"/>
                <a:gd name="T25" fmla="*/ 108 h 78"/>
                <a:gd name="T26" fmla="*/ 10 w 78"/>
                <a:gd name="T27" fmla="*/ 133 h 78"/>
                <a:gd name="T28" fmla="*/ 35 w 78"/>
                <a:gd name="T29" fmla="*/ 160 h 78"/>
                <a:gd name="T30" fmla="*/ 60 w 78"/>
                <a:gd name="T31" fmla="*/ 133 h 78"/>
                <a:gd name="T32" fmla="*/ 60 w 78"/>
                <a:gd name="T33" fmla="*/ 125 h 78"/>
                <a:gd name="T34" fmla="*/ 104 w 78"/>
                <a:gd name="T35" fmla="*/ 83 h 78"/>
                <a:gd name="T36" fmla="*/ 35 w 78"/>
                <a:gd name="T37" fmla="*/ 147 h 78"/>
                <a:gd name="T38" fmla="*/ 23 w 78"/>
                <a:gd name="T39" fmla="*/ 133 h 78"/>
                <a:gd name="T40" fmla="*/ 35 w 78"/>
                <a:gd name="T41" fmla="*/ 120 h 78"/>
                <a:gd name="T42" fmla="*/ 50 w 78"/>
                <a:gd name="T43" fmla="*/ 133 h 78"/>
                <a:gd name="T44" fmla="*/ 35 w 78"/>
                <a:gd name="T45" fmla="*/ 147 h 78"/>
                <a:gd name="T46" fmla="*/ 37 w 78"/>
                <a:gd name="T47" fmla="*/ 50 h 78"/>
                <a:gd name="T48" fmla="*/ 62 w 78"/>
                <a:gd name="T49" fmla="*/ 75 h 78"/>
                <a:gd name="T50" fmla="*/ 75 w 78"/>
                <a:gd name="T51" fmla="*/ 64 h 78"/>
                <a:gd name="T52" fmla="*/ 50 w 78"/>
                <a:gd name="T53" fmla="*/ 39 h 78"/>
                <a:gd name="T54" fmla="*/ 56 w 78"/>
                <a:gd name="T55" fmla="*/ 33 h 78"/>
                <a:gd name="T56" fmla="*/ 23 w 78"/>
                <a:gd name="T57" fmla="*/ 0 h 78"/>
                <a:gd name="T58" fmla="*/ 0 w 78"/>
                <a:gd name="T59" fmla="*/ 25 h 78"/>
                <a:gd name="T60" fmla="*/ 33 w 78"/>
                <a:gd name="T61" fmla="*/ 56 h 78"/>
                <a:gd name="T62" fmla="*/ 37 w 78"/>
                <a:gd name="T63" fmla="*/ 50 h 78"/>
                <a:gd name="T64" fmla="*/ 114 w 78"/>
                <a:gd name="T65" fmla="*/ 87 h 78"/>
                <a:gd name="T66" fmla="*/ 79 w 78"/>
                <a:gd name="T67" fmla="*/ 118 h 78"/>
                <a:gd name="T68" fmla="*/ 116 w 78"/>
                <a:gd name="T69" fmla="*/ 156 h 78"/>
                <a:gd name="T70" fmla="*/ 139 w 78"/>
                <a:gd name="T71" fmla="*/ 156 h 78"/>
                <a:gd name="T72" fmla="*/ 150 w 78"/>
                <a:gd name="T73" fmla="*/ 145 h 78"/>
                <a:gd name="T74" fmla="*/ 150 w 78"/>
                <a:gd name="T75" fmla="*/ 123 h 78"/>
                <a:gd name="T76" fmla="*/ 114 w 78"/>
                <a:gd name="T77" fmla="*/ 87 h 78"/>
                <a:gd name="T78" fmla="*/ 129 w 78"/>
                <a:gd name="T79" fmla="*/ 147 h 78"/>
                <a:gd name="T80" fmla="*/ 125 w 78"/>
                <a:gd name="T81" fmla="*/ 147 h 78"/>
                <a:gd name="T82" fmla="*/ 93 w 78"/>
                <a:gd name="T83" fmla="*/ 118 h 78"/>
                <a:gd name="T84" fmla="*/ 93 w 78"/>
                <a:gd name="T85" fmla="*/ 112 h 78"/>
                <a:gd name="T86" fmla="*/ 100 w 78"/>
                <a:gd name="T87" fmla="*/ 112 h 78"/>
                <a:gd name="T88" fmla="*/ 129 w 78"/>
                <a:gd name="T89" fmla="*/ 143 h 78"/>
                <a:gd name="T90" fmla="*/ 129 w 78"/>
                <a:gd name="T91" fmla="*/ 147 h 78"/>
                <a:gd name="T92" fmla="*/ 143 w 78"/>
                <a:gd name="T93" fmla="*/ 135 h 78"/>
                <a:gd name="T94" fmla="*/ 137 w 78"/>
                <a:gd name="T95" fmla="*/ 135 h 78"/>
                <a:gd name="T96" fmla="*/ 108 w 78"/>
                <a:gd name="T97" fmla="*/ 106 h 78"/>
                <a:gd name="T98" fmla="*/ 108 w 78"/>
                <a:gd name="T99" fmla="*/ 100 h 78"/>
                <a:gd name="T100" fmla="*/ 112 w 78"/>
                <a:gd name="T101" fmla="*/ 100 h 78"/>
                <a:gd name="T102" fmla="*/ 143 w 78"/>
                <a:gd name="T103" fmla="*/ 129 h 78"/>
                <a:gd name="T104" fmla="*/ 143 w 78"/>
                <a:gd name="T105" fmla="*/ 135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8" h="78">
                  <a:moveTo>
                    <a:pt x="50" y="40"/>
                  </a:moveTo>
                  <a:cubicBezTo>
                    <a:pt x="53" y="41"/>
                    <a:pt x="55" y="41"/>
                    <a:pt x="58" y="41"/>
                  </a:cubicBezTo>
                  <a:cubicBezTo>
                    <a:pt x="69" y="41"/>
                    <a:pt x="78" y="32"/>
                    <a:pt x="78" y="21"/>
                  </a:cubicBezTo>
                  <a:cubicBezTo>
                    <a:pt x="78" y="20"/>
                    <a:pt x="78" y="19"/>
                    <a:pt x="78" y="18"/>
                  </a:cubicBezTo>
                  <a:cubicBezTo>
                    <a:pt x="64" y="33"/>
                    <a:pt x="64" y="33"/>
                    <a:pt x="64" y="33"/>
                  </a:cubicBezTo>
                  <a:cubicBezTo>
                    <a:pt x="50" y="31"/>
                    <a:pt x="50" y="31"/>
                    <a:pt x="50" y="31"/>
                  </a:cubicBezTo>
                  <a:cubicBezTo>
                    <a:pt x="46" y="18"/>
                    <a:pt x="46" y="18"/>
                    <a:pt x="46" y="18"/>
                  </a:cubicBezTo>
                  <a:cubicBezTo>
                    <a:pt x="61" y="2"/>
                    <a:pt x="61" y="2"/>
                    <a:pt x="61" y="2"/>
                  </a:cubicBezTo>
                  <a:cubicBezTo>
                    <a:pt x="60" y="2"/>
                    <a:pt x="59" y="1"/>
                    <a:pt x="58" y="1"/>
                  </a:cubicBezTo>
                  <a:cubicBezTo>
                    <a:pt x="47" y="1"/>
                    <a:pt x="38" y="10"/>
                    <a:pt x="38" y="21"/>
                  </a:cubicBezTo>
                  <a:cubicBezTo>
                    <a:pt x="38" y="24"/>
                    <a:pt x="39" y="27"/>
                    <a:pt x="40" y="29"/>
                  </a:cubicBezTo>
                  <a:cubicBezTo>
                    <a:pt x="34" y="40"/>
                    <a:pt x="24" y="49"/>
                    <a:pt x="21" y="53"/>
                  </a:cubicBezTo>
                  <a:cubicBezTo>
                    <a:pt x="20" y="52"/>
                    <a:pt x="18" y="52"/>
                    <a:pt x="17" y="52"/>
                  </a:cubicBezTo>
                  <a:cubicBezTo>
                    <a:pt x="10" y="52"/>
                    <a:pt x="5" y="58"/>
                    <a:pt x="5" y="64"/>
                  </a:cubicBezTo>
                  <a:cubicBezTo>
                    <a:pt x="5" y="71"/>
                    <a:pt x="10" y="77"/>
                    <a:pt x="17" y="77"/>
                  </a:cubicBezTo>
                  <a:cubicBezTo>
                    <a:pt x="24" y="77"/>
                    <a:pt x="29" y="71"/>
                    <a:pt x="29" y="64"/>
                  </a:cubicBezTo>
                  <a:cubicBezTo>
                    <a:pt x="29" y="63"/>
                    <a:pt x="29" y="61"/>
                    <a:pt x="29" y="60"/>
                  </a:cubicBezTo>
                  <a:cubicBezTo>
                    <a:pt x="31" y="56"/>
                    <a:pt x="39" y="47"/>
                    <a:pt x="50" y="40"/>
                  </a:cubicBezTo>
                  <a:close/>
                  <a:moveTo>
                    <a:pt x="17" y="71"/>
                  </a:moveTo>
                  <a:cubicBezTo>
                    <a:pt x="14" y="71"/>
                    <a:pt x="11" y="68"/>
                    <a:pt x="11" y="64"/>
                  </a:cubicBezTo>
                  <a:cubicBezTo>
                    <a:pt x="11" y="61"/>
                    <a:pt x="14" y="58"/>
                    <a:pt x="17" y="58"/>
                  </a:cubicBezTo>
                  <a:cubicBezTo>
                    <a:pt x="21" y="58"/>
                    <a:pt x="24" y="61"/>
                    <a:pt x="24" y="64"/>
                  </a:cubicBezTo>
                  <a:cubicBezTo>
                    <a:pt x="24" y="68"/>
                    <a:pt x="21" y="71"/>
                    <a:pt x="17" y="71"/>
                  </a:cubicBezTo>
                  <a:close/>
                  <a:moveTo>
                    <a:pt x="18" y="24"/>
                  </a:moveTo>
                  <a:cubicBezTo>
                    <a:pt x="30" y="36"/>
                    <a:pt x="30" y="36"/>
                    <a:pt x="30" y="36"/>
                  </a:cubicBezTo>
                  <a:cubicBezTo>
                    <a:pt x="36" y="31"/>
                    <a:pt x="36" y="31"/>
                    <a:pt x="36" y="31"/>
                  </a:cubicBezTo>
                  <a:cubicBezTo>
                    <a:pt x="24" y="19"/>
                    <a:pt x="24" y="19"/>
                    <a:pt x="24" y="19"/>
                  </a:cubicBezTo>
                  <a:cubicBezTo>
                    <a:pt x="27" y="16"/>
                    <a:pt x="27" y="16"/>
                    <a:pt x="27" y="16"/>
                  </a:cubicBezTo>
                  <a:cubicBezTo>
                    <a:pt x="11" y="0"/>
                    <a:pt x="11" y="0"/>
                    <a:pt x="11" y="0"/>
                  </a:cubicBezTo>
                  <a:cubicBezTo>
                    <a:pt x="0" y="12"/>
                    <a:pt x="0" y="12"/>
                    <a:pt x="0" y="12"/>
                  </a:cubicBezTo>
                  <a:cubicBezTo>
                    <a:pt x="16" y="27"/>
                    <a:pt x="16" y="27"/>
                    <a:pt x="16" y="27"/>
                  </a:cubicBezTo>
                  <a:lnTo>
                    <a:pt x="18" y="24"/>
                  </a:lnTo>
                  <a:close/>
                  <a:moveTo>
                    <a:pt x="55" y="42"/>
                  </a:moveTo>
                  <a:cubicBezTo>
                    <a:pt x="55" y="42"/>
                    <a:pt x="45" y="45"/>
                    <a:pt x="38" y="57"/>
                  </a:cubicBezTo>
                  <a:cubicBezTo>
                    <a:pt x="38" y="56"/>
                    <a:pt x="56" y="75"/>
                    <a:pt x="56" y="75"/>
                  </a:cubicBezTo>
                  <a:cubicBezTo>
                    <a:pt x="59" y="78"/>
                    <a:pt x="64" y="78"/>
                    <a:pt x="67" y="75"/>
                  </a:cubicBezTo>
                  <a:cubicBezTo>
                    <a:pt x="72" y="70"/>
                    <a:pt x="72" y="70"/>
                    <a:pt x="72" y="70"/>
                  </a:cubicBezTo>
                  <a:cubicBezTo>
                    <a:pt x="75" y="67"/>
                    <a:pt x="75" y="62"/>
                    <a:pt x="72" y="59"/>
                  </a:cubicBezTo>
                  <a:lnTo>
                    <a:pt x="55" y="42"/>
                  </a:lnTo>
                  <a:close/>
                  <a:moveTo>
                    <a:pt x="62" y="71"/>
                  </a:moveTo>
                  <a:cubicBezTo>
                    <a:pt x="62" y="72"/>
                    <a:pt x="60" y="72"/>
                    <a:pt x="60" y="71"/>
                  </a:cubicBezTo>
                  <a:cubicBezTo>
                    <a:pt x="45" y="57"/>
                    <a:pt x="45" y="57"/>
                    <a:pt x="45" y="57"/>
                  </a:cubicBezTo>
                  <a:cubicBezTo>
                    <a:pt x="44" y="56"/>
                    <a:pt x="44" y="55"/>
                    <a:pt x="45" y="54"/>
                  </a:cubicBezTo>
                  <a:cubicBezTo>
                    <a:pt x="46" y="54"/>
                    <a:pt x="47" y="54"/>
                    <a:pt x="48" y="54"/>
                  </a:cubicBezTo>
                  <a:cubicBezTo>
                    <a:pt x="62" y="69"/>
                    <a:pt x="62" y="69"/>
                    <a:pt x="62" y="69"/>
                  </a:cubicBezTo>
                  <a:cubicBezTo>
                    <a:pt x="63" y="69"/>
                    <a:pt x="63" y="71"/>
                    <a:pt x="62" y="71"/>
                  </a:cubicBezTo>
                  <a:close/>
                  <a:moveTo>
                    <a:pt x="69" y="65"/>
                  </a:moveTo>
                  <a:cubicBezTo>
                    <a:pt x="68" y="66"/>
                    <a:pt x="67" y="66"/>
                    <a:pt x="66" y="65"/>
                  </a:cubicBezTo>
                  <a:cubicBezTo>
                    <a:pt x="52" y="51"/>
                    <a:pt x="52" y="51"/>
                    <a:pt x="52" y="51"/>
                  </a:cubicBezTo>
                  <a:cubicBezTo>
                    <a:pt x="51" y="50"/>
                    <a:pt x="51" y="49"/>
                    <a:pt x="52" y="48"/>
                  </a:cubicBezTo>
                  <a:cubicBezTo>
                    <a:pt x="52" y="47"/>
                    <a:pt x="54" y="47"/>
                    <a:pt x="54" y="48"/>
                  </a:cubicBezTo>
                  <a:cubicBezTo>
                    <a:pt x="69" y="62"/>
                    <a:pt x="69" y="62"/>
                    <a:pt x="69" y="62"/>
                  </a:cubicBezTo>
                  <a:cubicBezTo>
                    <a:pt x="69" y="63"/>
                    <a:pt x="69" y="64"/>
                    <a:pt x="69" y="65"/>
                  </a:cubicBezTo>
                  <a:close/>
                </a:path>
              </a:pathLst>
            </a:custGeom>
            <a:solidFill>
              <a:srgbClr val="FFFFFF"/>
            </a:solidFill>
            <a:ln w="9525">
              <a:noFill/>
              <a:round/>
            </a:ln>
          </p:spPr>
          <p:txBody>
            <a:bodyPr/>
            <a:lstStyle/>
            <a:p>
              <a:endParaRPr lang="zh-CN" altLang="en-US" sz="2530">
                <a:latin typeface="Arial" panose="020B0604020202020204" pitchFamily="34" charset="0"/>
                <a:ea typeface="微软雅黑" panose="020B0503020204020204" charset="-122"/>
                <a:sym typeface="Arial" panose="020B0604020202020204" pitchFamily="34" charset="0"/>
              </a:endParaRPr>
            </a:p>
          </p:txBody>
        </p:sp>
      </p:grpSp>
      <p:grpSp>
        <p:nvGrpSpPr>
          <p:cNvPr id="5134" name="Group 18"/>
          <p:cNvGrpSpPr/>
          <p:nvPr/>
        </p:nvGrpSpPr>
        <p:grpSpPr bwMode="auto">
          <a:xfrm>
            <a:off x="7028170" y="4485560"/>
            <a:ext cx="770467" cy="774700"/>
            <a:chOff x="0" y="0"/>
            <a:chExt cx="364" cy="366"/>
          </a:xfrm>
        </p:grpSpPr>
        <p:sp>
          <p:nvSpPr>
            <p:cNvPr id="5147" name="Oval 19"/>
            <p:cNvSpPr>
              <a:spLocks noChangeArrowheads="1"/>
            </p:cNvSpPr>
            <p:nvPr/>
          </p:nvSpPr>
          <p:spPr bwMode="auto">
            <a:xfrm>
              <a:off x="0" y="0"/>
              <a:ext cx="364" cy="366"/>
            </a:xfrm>
            <a:prstGeom prst="ellipse">
              <a:avLst/>
            </a:prstGeom>
            <a:solidFill>
              <a:schemeClr val="accent1"/>
            </a:soli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530">
                <a:ea typeface="微软雅黑" panose="020B0503020204020204" charset="-122"/>
                <a:sym typeface="Arial" panose="020B0604020202020204" pitchFamily="34" charset="0"/>
              </a:endParaRPr>
            </a:p>
          </p:txBody>
        </p:sp>
        <p:sp>
          <p:nvSpPr>
            <p:cNvPr id="5148" name="Freeform 20"/>
            <p:cNvSpPr>
              <a:spLocks noEditPoints="1"/>
            </p:cNvSpPr>
            <p:nvPr/>
          </p:nvSpPr>
          <p:spPr bwMode="auto">
            <a:xfrm>
              <a:off x="108" y="106"/>
              <a:ext cx="148" cy="154"/>
            </a:xfrm>
            <a:custGeom>
              <a:avLst/>
              <a:gdLst>
                <a:gd name="T0" fmla="*/ 135 w 71"/>
                <a:gd name="T1" fmla="*/ 12 h 74"/>
                <a:gd name="T2" fmla="*/ 135 w 71"/>
                <a:gd name="T3" fmla="*/ 10 h 74"/>
                <a:gd name="T4" fmla="*/ 106 w 71"/>
                <a:gd name="T5" fmla="*/ 0 h 74"/>
                <a:gd name="T6" fmla="*/ 79 w 71"/>
                <a:gd name="T7" fmla="*/ 10 h 74"/>
                <a:gd name="T8" fmla="*/ 67 w 71"/>
                <a:gd name="T9" fmla="*/ 23 h 74"/>
                <a:gd name="T10" fmla="*/ 67 w 71"/>
                <a:gd name="T11" fmla="*/ 40 h 74"/>
                <a:gd name="T12" fmla="*/ 85 w 71"/>
                <a:gd name="T13" fmla="*/ 40 h 74"/>
                <a:gd name="T14" fmla="*/ 96 w 71"/>
                <a:gd name="T15" fmla="*/ 27 h 74"/>
                <a:gd name="T16" fmla="*/ 106 w 71"/>
                <a:gd name="T17" fmla="*/ 23 h 74"/>
                <a:gd name="T18" fmla="*/ 117 w 71"/>
                <a:gd name="T19" fmla="*/ 27 h 74"/>
                <a:gd name="T20" fmla="*/ 119 w 71"/>
                <a:gd name="T21" fmla="*/ 29 h 74"/>
                <a:gd name="T22" fmla="*/ 123 w 71"/>
                <a:gd name="T23" fmla="*/ 40 h 74"/>
                <a:gd name="T24" fmla="*/ 119 w 71"/>
                <a:gd name="T25" fmla="*/ 50 h 74"/>
                <a:gd name="T26" fmla="*/ 92 w 71"/>
                <a:gd name="T27" fmla="*/ 79 h 74"/>
                <a:gd name="T28" fmla="*/ 79 w 71"/>
                <a:gd name="T29" fmla="*/ 83 h 74"/>
                <a:gd name="T30" fmla="*/ 69 w 71"/>
                <a:gd name="T31" fmla="*/ 79 h 74"/>
                <a:gd name="T32" fmla="*/ 69 w 71"/>
                <a:gd name="T33" fmla="*/ 77 h 74"/>
                <a:gd name="T34" fmla="*/ 52 w 71"/>
                <a:gd name="T35" fmla="*/ 94 h 74"/>
                <a:gd name="T36" fmla="*/ 52 w 71"/>
                <a:gd name="T37" fmla="*/ 96 h 74"/>
                <a:gd name="T38" fmla="*/ 79 w 71"/>
                <a:gd name="T39" fmla="*/ 106 h 74"/>
                <a:gd name="T40" fmla="*/ 79 w 71"/>
                <a:gd name="T41" fmla="*/ 106 h 74"/>
                <a:gd name="T42" fmla="*/ 108 w 71"/>
                <a:gd name="T43" fmla="*/ 96 h 74"/>
                <a:gd name="T44" fmla="*/ 135 w 71"/>
                <a:gd name="T45" fmla="*/ 67 h 74"/>
                <a:gd name="T46" fmla="*/ 148 w 71"/>
                <a:gd name="T47" fmla="*/ 40 h 74"/>
                <a:gd name="T48" fmla="*/ 135 w 71"/>
                <a:gd name="T49" fmla="*/ 12 h 74"/>
                <a:gd name="T50" fmla="*/ 65 w 71"/>
                <a:gd name="T51" fmla="*/ 114 h 74"/>
                <a:gd name="T52" fmla="*/ 52 w 71"/>
                <a:gd name="T53" fmla="*/ 127 h 74"/>
                <a:gd name="T54" fmla="*/ 42 w 71"/>
                <a:gd name="T55" fmla="*/ 131 h 74"/>
                <a:gd name="T56" fmla="*/ 31 w 71"/>
                <a:gd name="T57" fmla="*/ 127 h 74"/>
                <a:gd name="T58" fmla="*/ 29 w 71"/>
                <a:gd name="T59" fmla="*/ 125 h 74"/>
                <a:gd name="T60" fmla="*/ 25 w 71"/>
                <a:gd name="T61" fmla="*/ 114 h 74"/>
                <a:gd name="T62" fmla="*/ 29 w 71"/>
                <a:gd name="T63" fmla="*/ 104 h 74"/>
                <a:gd name="T64" fmla="*/ 56 w 71"/>
                <a:gd name="T65" fmla="*/ 75 h 74"/>
                <a:gd name="T66" fmla="*/ 69 w 71"/>
                <a:gd name="T67" fmla="*/ 71 h 74"/>
                <a:gd name="T68" fmla="*/ 79 w 71"/>
                <a:gd name="T69" fmla="*/ 75 h 74"/>
                <a:gd name="T70" fmla="*/ 79 w 71"/>
                <a:gd name="T71" fmla="*/ 77 h 74"/>
                <a:gd name="T72" fmla="*/ 79 w 71"/>
                <a:gd name="T73" fmla="*/ 77 h 74"/>
                <a:gd name="T74" fmla="*/ 96 w 71"/>
                <a:gd name="T75" fmla="*/ 60 h 74"/>
                <a:gd name="T76" fmla="*/ 96 w 71"/>
                <a:gd name="T77" fmla="*/ 58 h 74"/>
                <a:gd name="T78" fmla="*/ 94 w 71"/>
                <a:gd name="T79" fmla="*/ 56 h 74"/>
                <a:gd name="T80" fmla="*/ 90 w 71"/>
                <a:gd name="T81" fmla="*/ 54 h 74"/>
                <a:gd name="T82" fmla="*/ 69 w 71"/>
                <a:gd name="T83" fmla="*/ 48 h 74"/>
                <a:gd name="T84" fmla="*/ 40 w 71"/>
                <a:gd name="T85" fmla="*/ 58 h 74"/>
                <a:gd name="T86" fmla="*/ 13 w 71"/>
                <a:gd name="T87" fmla="*/ 87 h 74"/>
                <a:gd name="T88" fmla="*/ 0 w 71"/>
                <a:gd name="T89" fmla="*/ 114 h 74"/>
                <a:gd name="T90" fmla="*/ 13 w 71"/>
                <a:gd name="T91" fmla="*/ 142 h 74"/>
                <a:gd name="T92" fmla="*/ 13 w 71"/>
                <a:gd name="T93" fmla="*/ 144 h 74"/>
                <a:gd name="T94" fmla="*/ 42 w 71"/>
                <a:gd name="T95" fmla="*/ 154 h 74"/>
                <a:gd name="T96" fmla="*/ 42 w 71"/>
                <a:gd name="T97" fmla="*/ 154 h 74"/>
                <a:gd name="T98" fmla="*/ 69 w 71"/>
                <a:gd name="T99" fmla="*/ 144 h 74"/>
                <a:gd name="T100" fmla="*/ 81 w 71"/>
                <a:gd name="T101" fmla="*/ 131 h 74"/>
                <a:gd name="T102" fmla="*/ 81 w 71"/>
                <a:gd name="T103" fmla="*/ 114 h 74"/>
                <a:gd name="T104" fmla="*/ 65 w 71"/>
                <a:gd name="T105" fmla="*/ 114 h 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1" h="74">
                  <a:moveTo>
                    <a:pt x="65" y="6"/>
                  </a:moveTo>
                  <a:cubicBezTo>
                    <a:pt x="65" y="5"/>
                    <a:pt x="65" y="5"/>
                    <a:pt x="65" y="5"/>
                  </a:cubicBezTo>
                  <a:cubicBezTo>
                    <a:pt x="61" y="1"/>
                    <a:pt x="56" y="0"/>
                    <a:pt x="51" y="0"/>
                  </a:cubicBezTo>
                  <a:cubicBezTo>
                    <a:pt x="47" y="0"/>
                    <a:pt x="42" y="1"/>
                    <a:pt x="38" y="5"/>
                  </a:cubicBezTo>
                  <a:cubicBezTo>
                    <a:pt x="32" y="11"/>
                    <a:pt x="32" y="11"/>
                    <a:pt x="32" y="11"/>
                  </a:cubicBezTo>
                  <a:cubicBezTo>
                    <a:pt x="30" y="13"/>
                    <a:pt x="30" y="17"/>
                    <a:pt x="32" y="19"/>
                  </a:cubicBezTo>
                  <a:cubicBezTo>
                    <a:pt x="35" y="21"/>
                    <a:pt x="38" y="21"/>
                    <a:pt x="41" y="19"/>
                  </a:cubicBezTo>
                  <a:cubicBezTo>
                    <a:pt x="46" y="13"/>
                    <a:pt x="46" y="13"/>
                    <a:pt x="46" y="13"/>
                  </a:cubicBezTo>
                  <a:cubicBezTo>
                    <a:pt x="48" y="12"/>
                    <a:pt x="50" y="11"/>
                    <a:pt x="51" y="11"/>
                  </a:cubicBezTo>
                  <a:cubicBezTo>
                    <a:pt x="53" y="11"/>
                    <a:pt x="55" y="12"/>
                    <a:pt x="56" y="13"/>
                  </a:cubicBezTo>
                  <a:cubicBezTo>
                    <a:pt x="57" y="14"/>
                    <a:pt x="57" y="14"/>
                    <a:pt x="57" y="14"/>
                  </a:cubicBezTo>
                  <a:cubicBezTo>
                    <a:pt x="58" y="15"/>
                    <a:pt x="59" y="17"/>
                    <a:pt x="59" y="19"/>
                  </a:cubicBezTo>
                  <a:cubicBezTo>
                    <a:pt x="59" y="21"/>
                    <a:pt x="58" y="23"/>
                    <a:pt x="57" y="24"/>
                  </a:cubicBezTo>
                  <a:cubicBezTo>
                    <a:pt x="44" y="38"/>
                    <a:pt x="44" y="38"/>
                    <a:pt x="44" y="38"/>
                  </a:cubicBezTo>
                  <a:cubicBezTo>
                    <a:pt x="42" y="39"/>
                    <a:pt x="40" y="40"/>
                    <a:pt x="38" y="40"/>
                  </a:cubicBezTo>
                  <a:cubicBezTo>
                    <a:pt x="37" y="40"/>
                    <a:pt x="35" y="39"/>
                    <a:pt x="33" y="38"/>
                  </a:cubicBezTo>
                  <a:cubicBezTo>
                    <a:pt x="33" y="37"/>
                    <a:pt x="33" y="37"/>
                    <a:pt x="33" y="37"/>
                  </a:cubicBezTo>
                  <a:cubicBezTo>
                    <a:pt x="25" y="45"/>
                    <a:pt x="25" y="45"/>
                    <a:pt x="25" y="45"/>
                  </a:cubicBezTo>
                  <a:cubicBezTo>
                    <a:pt x="25" y="46"/>
                    <a:pt x="25" y="46"/>
                    <a:pt x="25" y="46"/>
                  </a:cubicBezTo>
                  <a:cubicBezTo>
                    <a:pt x="29" y="50"/>
                    <a:pt x="34" y="51"/>
                    <a:pt x="38" y="51"/>
                  </a:cubicBezTo>
                  <a:cubicBezTo>
                    <a:pt x="38" y="51"/>
                    <a:pt x="38" y="51"/>
                    <a:pt x="38" y="51"/>
                  </a:cubicBezTo>
                  <a:cubicBezTo>
                    <a:pt x="43" y="51"/>
                    <a:pt x="48" y="50"/>
                    <a:pt x="52" y="46"/>
                  </a:cubicBezTo>
                  <a:cubicBezTo>
                    <a:pt x="65" y="32"/>
                    <a:pt x="65" y="32"/>
                    <a:pt x="65" y="32"/>
                  </a:cubicBezTo>
                  <a:cubicBezTo>
                    <a:pt x="69" y="29"/>
                    <a:pt x="71" y="24"/>
                    <a:pt x="71" y="19"/>
                  </a:cubicBezTo>
                  <a:cubicBezTo>
                    <a:pt x="71" y="14"/>
                    <a:pt x="69" y="9"/>
                    <a:pt x="65" y="6"/>
                  </a:cubicBezTo>
                  <a:close/>
                  <a:moveTo>
                    <a:pt x="31" y="55"/>
                  </a:moveTo>
                  <a:cubicBezTo>
                    <a:pt x="25" y="61"/>
                    <a:pt x="25" y="61"/>
                    <a:pt x="25" y="61"/>
                  </a:cubicBezTo>
                  <a:cubicBezTo>
                    <a:pt x="23" y="62"/>
                    <a:pt x="21" y="63"/>
                    <a:pt x="20" y="63"/>
                  </a:cubicBezTo>
                  <a:cubicBezTo>
                    <a:pt x="18" y="63"/>
                    <a:pt x="16" y="62"/>
                    <a:pt x="15" y="61"/>
                  </a:cubicBezTo>
                  <a:cubicBezTo>
                    <a:pt x="14" y="60"/>
                    <a:pt x="14" y="60"/>
                    <a:pt x="14" y="60"/>
                  </a:cubicBezTo>
                  <a:cubicBezTo>
                    <a:pt x="13" y="59"/>
                    <a:pt x="12" y="57"/>
                    <a:pt x="12" y="55"/>
                  </a:cubicBezTo>
                  <a:cubicBezTo>
                    <a:pt x="12" y="53"/>
                    <a:pt x="13" y="51"/>
                    <a:pt x="14" y="50"/>
                  </a:cubicBezTo>
                  <a:cubicBezTo>
                    <a:pt x="27" y="36"/>
                    <a:pt x="27" y="36"/>
                    <a:pt x="27" y="36"/>
                  </a:cubicBezTo>
                  <a:cubicBezTo>
                    <a:pt x="29" y="35"/>
                    <a:pt x="31" y="34"/>
                    <a:pt x="33" y="34"/>
                  </a:cubicBezTo>
                  <a:cubicBezTo>
                    <a:pt x="34" y="34"/>
                    <a:pt x="36" y="35"/>
                    <a:pt x="38" y="36"/>
                  </a:cubicBezTo>
                  <a:cubicBezTo>
                    <a:pt x="38" y="37"/>
                    <a:pt x="38" y="37"/>
                    <a:pt x="38" y="37"/>
                  </a:cubicBezTo>
                  <a:cubicBezTo>
                    <a:pt x="38" y="37"/>
                    <a:pt x="38" y="37"/>
                    <a:pt x="38" y="37"/>
                  </a:cubicBezTo>
                  <a:cubicBezTo>
                    <a:pt x="46" y="29"/>
                    <a:pt x="46" y="29"/>
                    <a:pt x="46" y="29"/>
                  </a:cubicBezTo>
                  <a:cubicBezTo>
                    <a:pt x="46" y="28"/>
                    <a:pt x="46" y="28"/>
                    <a:pt x="46" y="28"/>
                  </a:cubicBezTo>
                  <a:cubicBezTo>
                    <a:pt x="45" y="27"/>
                    <a:pt x="45" y="27"/>
                    <a:pt x="45" y="27"/>
                  </a:cubicBezTo>
                  <a:cubicBezTo>
                    <a:pt x="44" y="27"/>
                    <a:pt x="44" y="26"/>
                    <a:pt x="43" y="26"/>
                  </a:cubicBezTo>
                  <a:cubicBezTo>
                    <a:pt x="40" y="24"/>
                    <a:pt x="36" y="23"/>
                    <a:pt x="33" y="23"/>
                  </a:cubicBezTo>
                  <a:cubicBezTo>
                    <a:pt x="28" y="23"/>
                    <a:pt x="23" y="24"/>
                    <a:pt x="19" y="28"/>
                  </a:cubicBezTo>
                  <a:cubicBezTo>
                    <a:pt x="6" y="42"/>
                    <a:pt x="6" y="42"/>
                    <a:pt x="6" y="42"/>
                  </a:cubicBezTo>
                  <a:cubicBezTo>
                    <a:pt x="2" y="45"/>
                    <a:pt x="0" y="50"/>
                    <a:pt x="0" y="55"/>
                  </a:cubicBezTo>
                  <a:cubicBezTo>
                    <a:pt x="0" y="60"/>
                    <a:pt x="2" y="65"/>
                    <a:pt x="6" y="68"/>
                  </a:cubicBezTo>
                  <a:cubicBezTo>
                    <a:pt x="6" y="69"/>
                    <a:pt x="6" y="69"/>
                    <a:pt x="6" y="69"/>
                  </a:cubicBezTo>
                  <a:cubicBezTo>
                    <a:pt x="10" y="73"/>
                    <a:pt x="15" y="74"/>
                    <a:pt x="20" y="74"/>
                  </a:cubicBezTo>
                  <a:cubicBezTo>
                    <a:pt x="20" y="74"/>
                    <a:pt x="20" y="74"/>
                    <a:pt x="20" y="74"/>
                  </a:cubicBezTo>
                  <a:cubicBezTo>
                    <a:pt x="24" y="74"/>
                    <a:pt x="29" y="73"/>
                    <a:pt x="33" y="69"/>
                  </a:cubicBezTo>
                  <a:cubicBezTo>
                    <a:pt x="39" y="63"/>
                    <a:pt x="39" y="63"/>
                    <a:pt x="39" y="63"/>
                  </a:cubicBezTo>
                  <a:cubicBezTo>
                    <a:pt x="41" y="61"/>
                    <a:pt x="41" y="57"/>
                    <a:pt x="39" y="55"/>
                  </a:cubicBezTo>
                  <a:cubicBezTo>
                    <a:pt x="37" y="53"/>
                    <a:pt x="33" y="53"/>
                    <a:pt x="31" y="55"/>
                  </a:cubicBezTo>
                  <a:close/>
                </a:path>
              </a:pathLst>
            </a:custGeom>
            <a:solidFill>
              <a:schemeClr val="bg1"/>
            </a:solidFill>
            <a:ln w="9525">
              <a:noFill/>
              <a:round/>
            </a:ln>
          </p:spPr>
          <p:txBody>
            <a:bodyPr/>
            <a:lstStyle/>
            <a:p>
              <a:endParaRPr lang="zh-CN" altLang="en-US" sz="2530">
                <a:latin typeface="Arial" panose="020B0604020202020204" pitchFamily="34" charset="0"/>
                <a:ea typeface="微软雅黑" panose="020B0503020204020204" charset="-122"/>
                <a:sym typeface="Arial" panose="020B0604020202020204" pitchFamily="34" charset="0"/>
              </a:endParaRPr>
            </a:p>
          </p:txBody>
        </p:sp>
      </p:grpSp>
      <p:sp>
        <p:nvSpPr>
          <p:cNvPr id="5137" name="Text Box 25"/>
          <p:cNvSpPr txBox="1">
            <a:spLocks noChangeArrowheads="1"/>
          </p:cNvSpPr>
          <p:nvPr/>
        </p:nvSpPr>
        <p:spPr bwMode="auto">
          <a:xfrm>
            <a:off x="5386919" y="2394658"/>
            <a:ext cx="944489" cy="91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5335">
                <a:solidFill>
                  <a:schemeClr val="bg1"/>
                </a:solidFill>
                <a:ea typeface="微软雅黑" panose="020B0503020204020204" charset="-122"/>
                <a:sym typeface="Arial" panose="020B0604020202020204" pitchFamily="34" charset="0"/>
              </a:rPr>
              <a:t>02</a:t>
            </a:r>
            <a:endParaRPr lang="zh-CN" altLang="zh-CN" sz="5335">
              <a:solidFill>
                <a:schemeClr val="bg1"/>
              </a:solidFill>
              <a:ea typeface="微软雅黑" panose="020B0503020204020204" charset="-122"/>
              <a:sym typeface="Arial" panose="020B0604020202020204" pitchFamily="34" charset="0"/>
            </a:endParaRPr>
          </a:p>
        </p:txBody>
      </p:sp>
      <p:sp>
        <p:nvSpPr>
          <p:cNvPr id="5138" name="Text Box 26"/>
          <p:cNvSpPr txBox="1">
            <a:spLocks noChangeArrowheads="1"/>
          </p:cNvSpPr>
          <p:nvPr/>
        </p:nvSpPr>
        <p:spPr bwMode="auto">
          <a:xfrm>
            <a:off x="5386919" y="3615974"/>
            <a:ext cx="944489" cy="91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5335">
                <a:solidFill>
                  <a:schemeClr val="bg1"/>
                </a:solidFill>
                <a:ea typeface="微软雅黑" panose="020B0503020204020204" charset="-122"/>
                <a:sym typeface="Arial" panose="020B0604020202020204" pitchFamily="34" charset="0"/>
              </a:rPr>
              <a:t>03</a:t>
            </a:r>
            <a:endParaRPr lang="zh-CN" altLang="zh-CN" sz="5335">
              <a:solidFill>
                <a:schemeClr val="bg1"/>
              </a:solidFill>
              <a:ea typeface="微软雅黑" panose="020B0503020204020204" charset="-122"/>
              <a:sym typeface="Arial" panose="020B0604020202020204" pitchFamily="34" charset="0"/>
            </a:endParaRPr>
          </a:p>
        </p:txBody>
      </p:sp>
      <p:sp>
        <p:nvSpPr>
          <p:cNvPr id="5139" name="Text Box 27"/>
          <p:cNvSpPr txBox="1">
            <a:spLocks noChangeArrowheads="1"/>
          </p:cNvSpPr>
          <p:nvPr/>
        </p:nvSpPr>
        <p:spPr bwMode="auto">
          <a:xfrm>
            <a:off x="4400025" y="4553708"/>
            <a:ext cx="944489" cy="91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5335">
                <a:solidFill>
                  <a:schemeClr val="bg1"/>
                </a:solidFill>
                <a:ea typeface="微软雅黑" panose="020B0503020204020204" charset="-122"/>
                <a:sym typeface="Arial" panose="020B0604020202020204" pitchFamily="34" charset="0"/>
              </a:rPr>
              <a:t>04</a:t>
            </a:r>
            <a:endParaRPr lang="zh-CN" altLang="zh-CN" sz="5335">
              <a:solidFill>
                <a:schemeClr val="bg1"/>
              </a:solidFill>
              <a:ea typeface="微软雅黑" panose="020B0503020204020204" charset="-122"/>
              <a:sym typeface="Arial" panose="020B0604020202020204" pitchFamily="34" charset="0"/>
            </a:endParaRPr>
          </a:p>
        </p:txBody>
      </p:sp>
      <p:sp>
        <p:nvSpPr>
          <p:cNvPr id="5141" name="Line 29"/>
          <p:cNvSpPr>
            <a:spLocks noChangeShapeType="1"/>
          </p:cNvSpPr>
          <p:nvPr/>
        </p:nvSpPr>
        <p:spPr bwMode="auto">
          <a:xfrm>
            <a:off x="1336605" y="2940121"/>
            <a:ext cx="3048000" cy="0"/>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53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142" name="Text Box 30"/>
          <p:cNvSpPr txBox="1">
            <a:spLocks noChangeArrowheads="1"/>
          </p:cNvSpPr>
          <p:nvPr/>
        </p:nvSpPr>
        <p:spPr bwMode="auto">
          <a:xfrm>
            <a:off x="1424257" y="3180787"/>
            <a:ext cx="875240" cy="525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415" dirty="0">
                <a:solidFill>
                  <a:schemeClr val="bg1"/>
                </a:solidFill>
                <a:ea typeface="微软雅黑" panose="020B0503020204020204" charset="-122"/>
                <a:sym typeface="Arial" panose="020B0604020202020204" pitchFamily="34" charset="0"/>
              </a:rPr>
              <a:t>目录</a:t>
            </a:r>
            <a:endParaRPr lang="zh-CN" altLang="zh-CN" sz="3415" dirty="0">
              <a:solidFill>
                <a:schemeClr val="bg1"/>
              </a:solidFill>
              <a:ea typeface="微软雅黑" panose="020B0503020204020204" charset="-122"/>
              <a:sym typeface="Arial" panose="020B0604020202020204" pitchFamily="34" charset="0"/>
            </a:endParaRPr>
          </a:p>
        </p:txBody>
      </p:sp>
      <p:sp>
        <p:nvSpPr>
          <p:cNvPr id="5143" name="Text Box 31"/>
          <p:cNvSpPr txBox="1">
            <a:spLocks noChangeArrowheads="1"/>
          </p:cNvSpPr>
          <p:nvPr/>
        </p:nvSpPr>
        <p:spPr bwMode="auto">
          <a:xfrm>
            <a:off x="2433479" y="3297515"/>
            <a:ext cx="1872308" cy="408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655" dirty="0">
                <a:solidFill>
                  <a:schemeClr val="bg1"/>
                </a:solidFill>
                <a:ea typeface="微软雅黑" panose="020B0503020204020204" charset="-122"/>
                <a:sym typeface="Arial" panose="020B0604020202020204" pitchFamily="34" charset="0"/>
              </a:rPr>
              <a:t>CONTENTS</a:t>
            </a:r>
            <a:endParaRPr lang="zh-CN" altLang="zh-CN" sz="2655" dirty="0">
              <a:solidFill>
                <a:schemeClr val="bg1"/>
              </a:solidFill>
              <a:ea typeface="微软雅黑" panose="020B0503020204020204" charset="-122"/>
              <a:sym typeface="Arial" panose="020B0604020202020204" pitchFamily="34" charset="0"/>
            </a:endParaRPr>
          </a:p>
        </p:txBody>
      </p:sp>
      <p:sp>
        <p:nvSpPr>
          <p:cNvPr id="5144" name="Line 32"/>
          <p:cNvSpPr>
            <a:spLocks noChangeShapeType="1"/>
          </p:cNvSpPr>
          <p:nvPr/>
        </p:nvSpPr>
        <p:spPr bwMode="auto">
          <a:xfrm>
            <a:off x="1951228" y="3717252"/>
            <a:ext cx="3048000" cy="0"/>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530">
              <a:latin typeface="Arial" panose="020B0604020202020204" pitchFamily="34" charset="0"/>
              <a:ea typeface="微软雅黑" panose="020B0503020204020204" charset="-122"/>
              <a:sym typeface="Arial" panose="020B0604020202020204" pitchFamily="34" charset="0"/>
            </a:endParaRPr>
          </a:p>
        </p:txBody>
      </p:sp>
      <p:pic>
        <p:nvPicPr>
          <p:cNvPr id="28" name="图片 27"/>
          <p:cNvPicPr>
            <a:picLocks noChangeAspect="1"/>
          </p:cNvPicPr>
          <p:nvPr/>
        </p:nvPicPr>
        <p:blipFill>
          <a:blip r:embed="rId1"/>
          <a:stretch>
            <a:fillRect/>
          </a:stretch>
        </p:blipFill>
        <p:spPr>
          <a:xfrm>
            <a:off x="10172670" y="0"/>
            <a:ext cx="2019329" cy="616688"/>
          </a:xfrm>
          <a:prstGeom prst="rect">
            <a:avLst/>
          </a:prstGeom>
        </p:spPr>
      </p:pic>
      <p:pic>
        <p:nvPicPr>
          <p:cNvPr id="29" name="图片 28"/>
          <p:cNvPicPr>
            <a:picLocks noChangeAspect="1"/>
          </p:cNvPicPr>
          <p:nvPr/>
        </p:nvPicPr>
        <p:blipFill>
          <a:blip r:embed="rId2"/>
          <a:stretch>
            <a:fillRect/>
          </a:stretch>
        </p:blipFill>
        <p:spPr>
          <a:xfrm>
            <a:off x="10098157" y="0"/>
            <a:ext cx="2093843" cy="785351"/>
          </a:xfrm>
          <a:prstGeom prst="rect">
            <a:avLst/>
          </a:prstGeom>
        </p:spPr>
      </p:pic>
      <p:pic>
        <p:nvPicPr>
          <p:cNvPr id="30" name="图片 29"/>
          <p:cNvPicPr>
            <a:picLocks noChangeAspect="1"/>
          </p:cNvPicPr>
          <p:nvPr/>
        </p:nvPicPr>
        <p:blipFill rotWithShape="1">
          <a:blip r:embed="rId2"/>
          <a:srcRect r="63113" b="35195"/>
          <a:stretch>
            <a:fillRect/>
          </a:stretch>
        </p:blipFill>
        <p:spPr>
          <a:xfrm>
            <a:off x="-1" y="3473"/>
            <a:ext cx="10098158" cy="781878"/>
          </a:xfrm>
          <a:prstGeom prst="rect">
            <a:avLst/>
          </a:prstGeom>
        </p:spPr>
      </p:pic>
      <p:sp>
        <p:nvSpPr>
          <p:cNvPr id="31" name="矩形 30"/>
          <p:cNvSpPr/>
          <p:nvPr/>
        </p:nvSpPr>
        <p:spPr>
          <a:xfrm>
            <a:off x="0" y="208009"/>
            <a:ext cx="646331" cy="369332"/>
          </a:xfrm>
          <a:prstGeom prst="rect">
            <a:avLst/>
          </a:prstGeom>
        </p:spPr>
        <p:txBody>
          <a:bodyPr wrap="none">
            <a:spAutoFit/>
          </a:bodyPr>
          <a:lstStyle/>
          <a:p>
            <a:r>
              <a:rPr lang="zh-CN" altLang="en-US" dirty="0" smtClean="0">
                <a:solidFill>
                  <a:schemeClr val="bg1"/>
                </a:solidFill>
                <a:latin typeface="微软雅黑" panose="020B0503020204020204" charset="-122"/>
                <a:ea typeface="微软雅黑" panose="020B0503020204020204" charset="-122"/>
              </a:rPr>
              <a:t>目录</a:t>
            </a:r>
            <a:endParaRPr lang="zh-CN" altLang="en-US" dirty="0">
              <a:solidFill>
                <a:schemeClr val="bg1"/>
              </a:solidFill>
              <a:latin typeface="微软雅黑" panose="020B0503020204020204" charset="-122"/>
              <a:ea typeface="微软雅黑" panose="020B0503020204020204" charset="-122"/>
            </a:endParaRPr>
          </a:p>
        </p:txBody>
      </p:sp>
      <p:sp>
        <p:nvSpPr>
          <p:cNvPr id="32" name="椭圆 31"/>
          <p:cNvSpPr/>
          <p:nvPr/>
        </p:nvSpPr>
        <p:spPr>
          <a:xfrm>
            <a:off x="4746172" y="866293"/>
            <a:ext cx="2264228" cy="22642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4648200" y="1034143"/>
            <a:ext cx="2460171" cy="246017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5170714" y="1516299"/>
            <a:ext cx="1415142" cy="707886"/>
          </a:xfrm>
          <a:prstGeom prst="rect">
            <a:avLst/>
          </a:prstGeom>
          <a:noFill/>
        </p:spPr>
        <p:txBody>
          <a:bodyPr wrap="square" rtlCol="0">
            <a:spAutoFit/>
          </a:bodyPr>
          <a:lstStyle/>
          <a:p>
            <a:pPr algn="ctr"/>
            <a:r>
              <a:rPr lang="zh-CN" altLang="en-US" sz="4000" dirty="0" smtClean="0">
                <a:solidFill>
                  <a:srgbClr val="C00000"/>
                </a:solidFill>
                <a:latin typeface="微软雅黑" panose="020B0503020204020204" charset="-122"/>
                <a:ea typeface="微软雅黑" panose="020B0503020204020204" charset="-122"/>
              </a:rPr>
              <a:t>目录</a:t>
            </a:r>
            <a:endParaRPr lang="zh-CN" altLang="en-US" sz="4000" dirty="0">
              <a:solidFill>
                <a:srgbClr val="C00000"/>
              </a:solidFill>
              <a:latin typeface="微软雅黑" panose="020B0503020204020204" charset="-122"/>
              <a:ea typeface="微软雅黑" panose="020B0503020204020204" charset="-122"/>
            </a:endParaRPr>
          </a:p>
        </p:txBody>
      </p:sp>
      <p:cxnSp>
        <p:nvCxnSpPr>
          <p:cNvPr id="35" name="直接连接符 13"/>
          <p:cNvCxnSpPr/>
          <p:nvPr/>
        </p:nvCxnSpPr>
        <p:spPr>
          <a:xfrm>
            <a:off x="5014686" y="2264228"/>
            <a:ext cx="17272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5044434" y="2282241"/>
            <a:ext cx="1728615" cy="523220"/>
          </a:xfrm>
          <a:prstGeom prst="rect">
            <a:avLst/>
          </a:prstGeom>
        </p:spPr>
        <p:txBody>
          <a:bodyPr wrap="none">
            <a:spAutoFit/>
          </a:bodyPr>
          <a:lstStyle/>
          <a:p>
            <a:r>
              <a:rPr lang="en-US" altLang="zh-CN" sz="2800" dirty="0" smtClean="0">
                <a:solidFill>
                  <a:srgbClr val="C00000"/>
                </a:solidFill>
                <a:latin typeface="微软雅黑" panose="020B0503020204020204" charset="-122"/>
                <a:ea typeface="微软雅黑" panose="020B0503020204020204" charset="-122"/>
              </a:rPr>
              <a:t>C</a:t>
            </a:r>
            <a:r>
              <a:rPr lang="zh-CN" altLang="en-US" sz="2800" dirty="0" smtClean="0">
                <a:solidFill>
                  <a:srgbClr val="C00000"/>
                </a:solidFill>
                <a:latin typeface="微软雅黑" panose="020B0503020204020204" charset="-122"/>
                <a:ea typeface="微软雅黑" panose="020B0503020204020204" charset="-122"/>
              </a:rPr>
              <a:t>ontents</a:t>
            </a:r>
            <a:endParaRPr lang="zh-CN" altLang="en-US" sz="2800" dirty="0">
              <a:solidFill>
                <a:srgbClr val="C00000"/>
              </a:solidFill>
              <a:latin typeface="微软雅黑" panose="020B0503020204020204" charset="-122"/>
              <a:ea typeface="微软雅黑" panose="020B0503020204020204" charset="-122"/>
            </a:endParaRPr>
          </a:p>
        </p:txBody>
      </p:sp>
      <p:sp>
        <p:nvSpPr>
          <p:cNvPr id="37" name="文本框 5"/>
          <p:cNvSpPr txBox="1"/>
          <p:nvPr/>
        </p:nvSpPr>
        <p:spPr>
          <a:xfrm>
            <a:off x="1509395" y="3181350"/>
            <a:ext cx="9828530" cy="3078480"/>
          </a:xfrm>
          <a:prstGeom prst="rect">
            <a:avLst/>
          </a:prstGeom>
          <a:noFill/>
          <a:ln w="9525">
            <a:noFill/>
          </a:ln>
        </p:spPr>
        <p:txBody>
          <a:bodyPr wrap="square" anchor="t">
            <a:spAutoFit/>
          </a:bodyPr>
          <a:lstStyle/>
          <a:p>
            <a:pPr lvl="0" indent="0"/>
            <a:r>
              <a:rPr lang="en-US" altLang="zh-CN" sz="1600" dirty="0">
                <a:latin typeface="Arial" panose="020B0604020202020204" pitchFamily="34" charset="0"/>
                <a:ea typeface="黑体" panose="02010609060101010101" pitchFamily="49" charset="-122"/>
                <a:sym typeface="宋体" panose="02010600030101010101" pitchFamily="2" charset="-122"/>
                <a:hlinkClick r:id="rId3" action="ppaction://hlinksldjump"/>
              </a:rPr>
              <a:t>part  1   </a:t>
            </a:r>
            <a:r>
              <a:rPr lang="zh-CN" altLang="en-US" sz="1600" dirty="0">
                <a:latin typeface="Arial" panose="020B0604020202020204" pitchFamily="34" charset="0"/>
                <a:ea typeface="黑体" panose="02010609060101010101" pitchFamily="49" charset="-122"/>
                <a:sym typeface="宋体" panose="02010600030101010101" pitchFamily="2" charset="-122"/>
                <a:hlinkClick r:id="rId3" action="ppaction://hlinksldjump"/>
              </a:rPr>
              <a:t>公司简介</a:t>
            </a:r>
            <a:r>
              <a:rPr lang="zh-CN" altLang="en-US" sz="1600" dirty="0">
                <a:latin typeface="Arial" panose="020B0604020202020204" pitchFamily="34" charset="0"/>
                <a:ea typeface="黑体" panose="02010609060101010101" pitchFamily="49" charset="-122"/>
                <a:sym typeface="宋体" panose="02010600030101010101" pitchFamily="2" charset="-122"/>
              </a:rPr>
              <a:t>                                                                                    </a:t>
            </a:r>
            <a:r>
              <a:rPr lang="en-US" altLang="zh-CN" sz="1600" dirty="0">
                <a:latin typeface="Arial" panose="020B0604020202020204" pitchFamily="34" charset="0"/>
                <a:ea typeface="黑体" panose="02010609060101010101" pitchFamily="49" charset="-122"/>
                <a:sym typeface="宋体" panose="02010600030101010101" pitchFamily="2" charset="-122"/>
                <a:hlinkClick r:id="rId4" action="ppaction://hlinksldjump"/>
              </a:rPr>
              <a:t>part</a:t>
            </a:r>
            <a:r>
              <a:rPr lang="en-US" altLang="zh-CN" sz="1600" dirty="0">
                <a:latin typeface="Arial" panose="020B0604020202020204" pitchFamily="34" charset="0"/>
                <a:ea typeface="黑体" panose="02010609060101010101" pitchFamily="49" charset="-122"/>
                <a:hlinkClick r:id="rId4" action="ppaction://hlinksldjump"/>
              </a:rPr>
              <a:t>  2   </a:t>
            </a:r>
            <a:r>
              <a:rPr lang="zh-CN" altLang="en-US" sz="1600" dirty="0">
                <a:latin typeface="Arial" panose="020B0604020202020204" pitchFamily="34" charset="0"/>
                <a:ea typeface="黑体" panose="02010609060101010101" pitchFamily="49" charset="-122"/>
                <a:hlinkClick r:id="rId4" action="ppaction://hlinksldjump"/>
              </a:rPr>
              <a:t>自助餐</a:t>
            </a:r>
            <a:r>
              <a:rPr lang="zh-CN" altLang="zh-CN" sz="1600" dirty="0">
                <a:latin typeface="Arial" panose="020B0604020202020204" pitchFamily="34" charset="0"/>
                <a:ea typeface="黑体" panose="02010609060101010101" pitchFamily="49" charset="-122"/>
                <a:hlinkClick r:id="rId4" action="ppaction://hlinksldjump"/>
              </a:rPr>
              <a:t>问题剖析</a:t>
            </a:r>
            <a:r>
              <a:rPr lang="zh-CN" altLang="zh-CN" sz="1600" dirty="0">
                <a:latin typeface="Arial" panose="020B0604020202020204" pitchFamily="34" charset="0"/>
                <a:ea typeface="黑体" panose="02010609060101010101" pitchFamily="49" charset="-122"/>
              </a:rPr>
              <a:t> </a:t>
            </a:r>
            <a:endParaRPr lang="zh-CN" altLang="zh-CN" sz="1600" dirty="0">
              <a:latin typeface="Arial" panose="020B0604020202020204" pitchFamily="34" charset="0"/>
              <a:ea typeface="黑体" panose="02010609060101010101" pitchFamily="49" charset="-122"/>
            </a:endParaRPr>
          </a:p>
          <a:p>
            <a:pPr lvl="0" indent="0"/>
            <a:endParaRPr lang="zh-CN" altLang="zh-CN" sz="1400" dirty="0">
              <a:latin typeface="Arial" panose="020B0604020202020204" pitchFamily="34" charset="0"/>
              <a:ea typeface="黑体" panose="02010609060101010101" pitchFamily="49" charset="-122"/>
            </a:endParaRPr>
          </a:p>
          <a:p>
            <a:pPr lvl="0" indent="0"/>
            <a:r>
              <a:rPr lang="en-US" altLang="zh-CN" sz="1600" dirty="0">
                <a:latin typeface="Arial" panose="020B0604020202020204" pitchFamily="34" charset="0"/>
                <a:ea typeface="黑体" panose="02010609060101010101" pitchFamily="49" charset="-122"/>
                <a:hlinkClick r:id="rId5" action="ppaction://hlinksldjump"/>
              </a:rPr>
              <a:t>part  3   </a:t>
            </a:r>
            <a:r>
              <a:rPr lang="zh-CN" altLang="en-US" sz="1600" dirty="0">
                <a:latin typeface="Arial" panose="020B0604020202020204" pitchFamily="34" charset="0"/>
                <a:ea typeface="黑体" panose="02010609060101010101" pitchFamily="49" charset="-122"/>
                <a:hlinkClick r:id="rId5" action="ppaction://hlinksldjump"/>
              </a:rPr>
              <a:t>解决方案</a:t>
            </a:r>
            <a:r>
              <a:rPr lang="zh-CN" altLang="en-US" sz="1600" dirty="0">
                <a:latin typeface="Arial" panose="020B0604020202020204" pitchFamily="34" charset="0"/>
                <a:ea typeface="黑体" panose="02010609060101010101" pitchFamily="49" charset="-122"/>
              </a:rPr>
              <a:t>                                                                                   </a:t>
            </a:r>
            <a:r>
              <a:rPr lang="zh-CN" altLang="en-US" sz="1600" dirty="0">
                <a:latin typeface="Arial" panose="020B0604020202020204" pitchFamily="34" charset="0"/>
                <a:ea typeface="黑体" panose="02010609060101010101" pitchFamily="49" charset="-122"/>
                <a:hlinkClick r:id="rId6" action="ppaction://hlinksldjump"/>
              </a:rPr>
              <a:t> </a:t>
            </a:r>
            <a:r>
              <a:rPr lang="en-US" altLang="zh-CN" sz="1600" dirty="0">
                <a:latin typeface="Arial" panose="020B0604020202020204" pitchFamily="34" charset="0"/>
                <a:ea typeface="黑体" panose="02010609060101010101" pitchFamily="49" charset="-122"/>
                <a:hlinkClick r:id="rId6" action="ppaction://hlinksldjump"/>
              </a:rPr>
              <a:t>part   4   </a:t>
            </a:r>
            <a:r>
              <a:rPr lang="zh-CN" altLang="en-US" sz="1600" dirty="0">
                <a:latin typeface="Arial" panose="020B0604020202020204" pitchFamily="34" charset="0"/>
                <a:ea typeface="黑体" panose="02010609060101010101" pitchFamily="49" charset="-122"/>
                <a:hlinkClick r:id="rId6" action="ppaction://hlinksldjump"/>
              </a:rPr>
              <a:t>业务流程</a:t>
            </a:r>
            <a:r>
              <a:rPr lang="zh-CN" altLang="en-US" sz="1600" dirty="0">
                <a:latin typeface="Arial" panose="020B0604020202020204" pitchFamily="34" charset="0"/>
                <a:ea typeface="黑体" panose="02010609060101010101" pitchFamily="49" charset="-122"/>
              </a:rPr>
              <a:t>   </a:t>
            </a:r>
            <a:endParaRPr lang="zh-CN" altLang="en-US" sz="1600" dirty="0">
              <a:latin typeface="Arial" panose="020B0604020202020204" pitchFamily="34" charset="0"/>
              <a:ea typeface="黑体" panose="02010609060101010101" pitchFamily="49" charset="-122"/>
            </a:endParaRPr>
          </a:p>
          <a:p>
            <a:pPr lvl="0" indent="0"/>
            <a:r>
              <a:rPr lang="zh-CN" altLang="en-US" sz="1600" dirty="0">
                <a:latin typeface="Arial" panose="020B0604020202020204" pitchFamily="34" charset="0"/>
                <a:ea typeface="黑体" panose="02010609060101010101" pitchFamily="49" charset="-122"/>
              </a:rPr>
              <a:t>                                           </a:t>
            </a:r>
            <a:endParaRPr lang="zh-CN" altLang="en-US" sz="1600" dirty="0">
              <a:latin typeface="Arial" panose="020B0604020202020204" pitchFamily="34" charset="0"/>
              <a:ea typeface="黑体" panose="02010609060101010101" pitchFamily="49" charset="-122"/>
            </a:endParaRPr>
          </a:p>
          <a:p>
            <a:pPr lvl="0" indent="0"/>
            <a:r>
              <a:rPr lang="en-US" altLang="zh-CN" sz="1600" dirty="0">
                <a:latin typeface="Arial" panose="020B0604020202020204" pitchFamily="34" charset="0"/>
                <a:ea typeface="黑体" panose="02010609060101010101" pitchFamily="49" charset="-122"/>
                <a:hlinkClick r:id="rId7" action="ppaction://hlinksldjump"/>
              </a:rPr>
              <a:t>part  5   </a:t>
            </a:r>
            <a:r>
              <a:rPr lang="zh-CN" altLang="en-US" sz="1600" dirty="0">
                <a:latin typeface="Arial" panose="020B0604020202020204" pitchFamily="34" charset="0"/>
                <a:ea typeface="黑体" panose="02010609060101010101" pitchFamily="49" charset="-122"/>
                <a:hlinkClick r:id="rId7" action="ppaction://hlinksldjump"/>
              </a:rPr>
              <a:t>报价方案</a:t>
            </a:r>
            <a:r>
              <a:rPr lang="zh-CN" altLang="en-US" sz="1600" dirty="0">
                <a:latin typeface="Arial" panose="020B0604020202020204" pitchFamily="34" charset="0"/>
                <a:ea typeface="黑体" panose="02010609060101010101" pitchFamily="49" charset="-122"/>
              </a:rPr>
              <a:t>                                                                                    </a:t>
            </a:r>
            <a:r>
              <a:rPr lang="en-US" altLang="zh-CN" sz="1600" dirty="0">
                <a:latin typeface="Arial" panose="020B0604020202020204" pitchFamily="34" charset="0"/>
                <a:ea typeface="黑体" panose="02010609060101010101" pitchFamily="49" charset="-122"/>
                <a:hlinkClick r:id="rId8" action="ppaction://hlinksldjump"/>
              </a:rPr>
              <a:t>part   6   </a:t>
            </a:r>
            <a:r>
              <a:rPr lang="zh-CN" altLang="en-US" sz="1600" dirty="0">
                <a:latin typeface="Arial" panose="020B0604020202020204" pitchFamily="34" charset="0"/>
                <a:ea typeface="黑体" panose="02010609060101010101" pitchFamily="49" charset="-122"/>
                <a:hlinkClick r:id="rId8" action="ppaction://hlinksldjump"/>
              </a:rPr>
              <a:t>无线</a:t>
            </a:r>
            <a:r>
              <a:rPr lang="en-US" altLang="zh-CN" sz="1600" dirty="0">
                <a:latin typeface="Arial" panose="020B0604020202020204" pitchFamily="34" charset="0"/>
                <a:ea typeface="黑体" panose="02010609060101010101" pitchFamily="49" charset="-122"/>
                <a:hlinkClick r:id="rId8" action="ppaction://hlinksldjump"/>
              </a:rPr>
              <a:t>wifi</a:t>
            </a:r>
            <a:r>
              <a:rPr lang="zh-CN" altLang="en-US" sz="1600" dirty="0">
                <a:latin typeface="Arial" panose="020B0604020202020204" pitchFamily="34" charset="0"/>
                <a:ea typeface="黑体" panose="02010609060101010101" pitchFamily="49" charset="-122"/>
                <a:hlinkClick r:id="rId8" action="ppaction://hlinksldjump"/>
              </a:rPr>
              <a:t>覆盖方案</a:t>
            </a:r>
            <a:r>
              <a:rPr lang="zh-CN" altLang="en-US" sz="1600" dirty="0">
                <a:latin typeface="Arial" panose="020B0604020202020204" pitchFamily="34" charset="0"/>
                <a:ea typeface="黑体" panose="02010609060101010101" pitchFamily="49" charset="-122"/>
              </a:rPr>
              <a:t> </a:t>
            </a:r>
            <a:endParaRPr lang="zh-CN" altLang="en-US" sz="1600" dirty="0">
              <a:latin typeface="Arial" panose="020B0604020202020204" pitchFamily="34" charset="0"/>
              <a:ea typeface="黑体" panose="02010609060101010101" pitchFamily="49" charset="-122"/>
            </a:endParaRPr>
          </a:p>
          <a:p>
            <a:pPr lvl="0" indent="0"/>
            <a:r>
              <a:rPr lang="zh-CN" altLang="en-US" sz="1600" dirty="0">
                <a:latin typeface="Arial" panose="020B0604020202020204" pitchFamily="34" charset="0"/>
                <a:ea typeface="黑体" panose="02010609060101010101" pitchFamily="49" charset="-122"/>
              </a:rPr>
              <a:t>                                                                       </a:t>
            </a:r>
            <a:endParaRPr lang="zh-CN" altLang="en-US" sz="1600" dirty="0">
              <a:latin typeface="Arial" panose="020B0604020202020204" pitchFamily="34" charset="0"/>
              <a:ea typeface="黑体" panose="02010609060101010101" pitchFamily="49" charset="-122"/>
            </a:endParaRPr>
          </a:p>
          <a:p>
            <a:pPr lvl="0" indent="0"/>
            <a:r>
              <a:rPr lang="en-US" altLang="zh-CN" sz="1600" dirty="0">
                <a:latin typeface="Arial" panose="020B0604020202020204" pitchFamily="34" charset="0"/>
                <a:ea typeface="黑体" panose="02010609060101010101" pitchFamily="49" charset="-122"/>
                <a:hlinkClick r:id="rId9" action="ppaction://hlinksldjump"/>
              </a:rPr>
              <a:t>part  7   </a:t>
            </a:r>
            <a:r>
              <a:rPr lang="zh-CN" altLang="en-US" sz="1600" dirty="0">
                <a:latin typeface="Arial" panose="020B0604020202020204" pitchFamily="34" charset="0"/>
                <a:ea typeface="黑体" panose="02010609060101010101" pitchFamily="49" charset="-122"/>
                <a:hlinkClick r:id="rId9" action="ppaction://hlinksldjump"/>
              </a:rPr>
              <a:t>合作案例 </a:t>
            </a:r>
            <a:r>
              <a:rPr lang="zh-CN" altLang="en-US" sz="1600" dirty="0">
                <a:latin typeface="Arial" panose="020B0604020202020204" pitchFamily="34" charset="0"/>
                <a:ea typeface="黑体" panose="02010609060101010101" pitchFamily="49" charset="-122"/>
              </a:rPr>
              <a:t>                                                                                    </a:t>
            </a:r>
            <a:r>
              <a:rPr lang="en-US" altLang="zh-CN" sz="1600" dirty="0">
                <a:latin typeface="Arial" panose="020B0604020202020204" pitchFamily="34" charset="0"/>
                <a:ea typeface="黑体" panose="02010609060101010101" pitchFamily="49" charset="-122"/>
                <a:hlinkClick r:id="rId10" action="ppaction://hlinksldjump"/>
              </a:rPr>
              <a:t>part   8   </a:t>
            </a:r>
            <a:r>
              <a:rPr lang="zh-CN" altLang="zh-CN" sz="1600" dirty="0">
                <a:latin typeface="Arial" panose="020B0604020202020204" pitchFamily="34" charset="0"/>
                <a:ea typeface="黑体" panose="02010609060101010101" pitchFamily="49" charset="-122"/>
                <a:hlinkClick r:id="rId10" action="ppaction://hlinksldjump"/>
              </a:rPr>
              <a:t>售后服务承诺</a:t>
            </a:r>
            <a:r>
              <a:rPr lang="zh-CN" altLang="zh-CN" sz="1600" dirty="0">
                <a:latin typeface="Arial" panose="020B0604020202020204" pitchFamily="34" charset="0"/>
                <a:ea typeface="黑体" panose="02010609060101010101" pitchFamily="49" charset="-122"/>
              </a:rPr>
              <a:t>  </a:t>
            </a:r>
            <a:endParaRPr lang="zh-CN" altLang="zh-CN" sz="1600" dirty="0">
              <a:latin typeface="Arial" panose="020B0604020202020204" pitchFamily="34" charset="0"/>
              <a:ea typeface="黑体" panose="02010609060101010101" pitchFamily="49" charset="-122"/>
            </a:endParaRPr>
          </a:p>
          <a:p>
            <a:pPr lvl="0" indent="0"/>
            <a:r>
              <a:rPr lang="zh-CN" altLang="zh-CN" sz="1600" dirty="0">
                <a:latin typeface="Arial" panose="020B0604020202020204" pitchFamily="34" charset="0"/>
                <a:ea typeface="黑体" panose="02010609060101010101" pitchFamily="49" charset="-122"/>
              </a:rPr>
              <a:t>                                                                          </a:t>
            </a:r>
            <a:endParaRPr lang="zh-CN" altLang="zh-CN" sz="1600" dirty="0">
              <a:latin typeface="Arial" panose="020B0604020202020204" pitchFamily="34" charset="0"/>
              <a:ea typeface="黑体" panose="02010609060101010101" pitchFamily="49" charset="-122"/>
            </a:endParaRPr>
          </a:p>
          <a:p>
            <a:pPr lvl="0" indent="0"/>
            <a:r>
              <a:rPr lang="en-US" altLang="zh-CN" sz="1600" dirty="0">
                <a:latin typeface="Arial" panose="020B0604020202020204" pitchFamily="34" charset="0"/>
                <a:ea typeface="黑体" panose="02010609060101010101" pitchFamily="49" charset="-122"/>
                <a:hlinkClick r:id="rId11" action="ppaction://hlinksldjump"/>
              </a:rPr>
              <a:t>part  9   </a:t>
            </a:r>
            <a:r>
              <a:rPr lang="zh-CN" altLang="en-US" sz="1600" dirty="0">
                <a:latin typeface="Arial" panose="020B0604020202020204" pitchFamily="34" charset="0"/>
                <a:ea typeface="黑体" panose="02010609060101010101" pitchFamily="49" charset="-122"/>
                <a:hlinkClick r:id="rId11" action="ppaction://hlinksldjump"/>
              </a:rPr>
              <a:t>推荐有奖</a:t>
            </a:r>
            <a:r>
              <a:rPr lang="zh-CN" altLang="en-US" sz="1600" dirty="0">
                <a:latin typeface="Arial" panose="020B0604020202020204" pitchFamily="34" charset="0"/>
                <a:ea typeface="黑体" panose="02010609060101010101" pitchFamily="49" charset="-122"/>
              </a:rPr>
              <a:t>                                                                                    </a:t>
            </a:r>
            <a:r>
              <a:rPr lang="en-US" altLang="zh-CN" sz="1600" dirty="0">
                <a:latin typeface="Arial" panose="020B0604020202020204" pitchFamily="34" charset="0"/>
                <a:ea typeface="黑体" panose="02010609060101010101" pitchFamily="49" charset="-122"/>
                <a:hlinkClick r:id="rId5" action="ppaction://hlinksldjump"/>
              </a:rPr>
              <a:t>part  10  </a:t>
            </a:r>
            <a:r>
              <a:rPr lang="zh-CN" altLang="en-US" sz="1600" dirty="0">
                <a:latin typeface="Arial" panose="020B0604020202020204" pitchFamily="34" charset="0"/>
                <a:ea typeface="黑体" panose="02010609060101010101" pitchFamily="49" charset="-122"/>
                <a:hlinkClick r:id="rId5" action="ppaction://hlinksldjump"/>
              </a:rPr>
              <a:t>合作流程</a:t>
            </a:r>
            <a:endParaRPr lang="zh-CN" altLang="en-US" sz="1600" dirty="0">
              <a:latin typeface="Arial" panose="020B0604020202020204" pitchFamily="34" charset="0"/>
              <a:ea typeface="黑体" panose="02010609060101010101" pitchFamily="49" charset="-122"/>
              <a:hlinkClick r:id="rId5" action="ppaction://hlinksldjump"/>
            </a:endParaRPr>
          </a:p>
          <a:p>
            <a:pPr lvl="0" indent="0"/>
            <a:endParaRPr lang="zh-CN" altLang="en-US" dirty="0">
              <a:solidFill>
                <a:srgbClr val="FF0000"/>
              </a:solidFill>
              <a:latin typeface="Arial" panose="020B0604020202020204" pitchFamily="34" charset="0"/>
              <a:ea typeface="黑体" panose="02010609060101010101" pitchFamily="49" charset="-122"/>
              <a:hlinkClick r:id="rId5" action="ppaction://hlinksldjump"/>
            </a:endParaRPr>
          </a:p>
          <a:p>
            <a:pPr lvl="0" indent="0"/>
            <a:endParaRPr lang="zh-CN" altLang="en-US" dirty="0">
              <a:solidFill>
                <a:srgbClr val="FF0000"/>
              </a:solidFill>
              <a:latin typeface="Arial" panose="020B0604020202020204" pitchFamily="34" charset="0"/>
              <a:ea typeface="黑体" panose="02010609060101010101" pitchFamily="49" charset="-122"/>
              <a:hlinkClick r:id="rId5" action="ppaction://hlinksldjump"/>
            </a:endParaRPr>
          </a:p>
          <a:p>
            <a:pPr lvl="0" indent="0"/>
            <a:r>
              <a:rPr lang="en-US" altLang="zh-CN" dirty="0">
                <a:latin typeface="Arial" panose="020B0604020202020204" pitchFamily="34" charset="0"/>
                <a:ea typeface="黑体" panose="02010609060101010101" pitchFamily="49" charset="-122"/>
              </a:rPr>
              <a:t> </a:t>
            </a:r>
            <a:endParaRPr lang="en-US" altLang="zh-CN" dirty="0">
              <a:latin typeface="Arial" panose="020B0604020202020204" pitchFamily="34" charset="0"/>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horizontal)">
                                      <p:cBhvr>
                                        <p:cTn id="7" dur="500"/>
                                        <p:tgtEl>
                                          <p:spTgt spid="51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31"/>
                                        </p:tgtEl>
                                        <p:attrNameLst>
                                          <p:attrName>style.visibility</p:attrName>
                                        </p:attrNameLst>
                                      </p:cBhvr>
                                      <p:to>
                                        <p:strVal val="visible"/>
                                      </p:to>
                                    </p:set>
                                    <p:animEffect transition="in" filter="blinds(horizontal)">
                                      <p:cBhvr>
                                        <p:cTn id="12" dur="500"/>
                                        <p:tgtEl>
                                          <p:spTgt spid="513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9"/>
                                        </p:tgtEl>
                                        <p:attrNameLst>
                                          <p:attrName>style.visibility</p:attrName>
                                        </p:attrNameLst>
                                      </p:cBhvr>
                                      <p:to>
                                        <p:strVal val="visible"/>
                                      </p:to>
                                    </p:set>
                                    <p:animEffect transition="in" filter="blinds(horizontal)">
                                      <p:cBhvr>
                                        <p:cTn id="17" dur="500"/>
                                        <p:tgtEl>
                                          <p:spTgt spid="512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134"/>
                                        </p:tgtEl>
                                        <p:attrNameLst>
                                          <p:attrName>style.visibility</p:attrName>
                                        </p:attrNameLst>
                                      </p:cBhvr>
                                      <p:to>
                                        <p:strVal val="visible"/>
                                      </p:to>
                                    </p:set>
                                    <p:animEffect transition="in" filter="blinds(horizontal)">
                                      <p:cBhvr>
                                        <p:cTn id="22"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1"/>
          <a:srcRect/>
          <a:stretch>
            <a:fillRect/>
          </a:stretch>
        </p:blipFill>
        <p:spPr bwMode="auto">
          <a:xfrm>
            <a:off x="10345" y="-25393"/>
            <a:ext cx="1217977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5"/>
          <p:cNvSpPr>
            <a:spLocks noChangeArrowheads="1"/>
          </p:cNvSpPr>
          <p:nvPr/>
        </p:nvSpPr>
        <p:spPr bwMode="auto">
          <a:xfrm>
            <a:off x="2989384" y="1084748"/>
            <a:ext cx="6560963" cy="66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3730" b="1" dirty="0" smtClean="0">
                <a:latin typeface="微软雅黑" panose="020B0503020204020204" charset="-122"/>
                <a:ea typeface="微软雅黑" panose="020B0503020204020204" charset="-122"/>
              </a:rPr>
              <a:t>传统餐饮软件</a:t>
            </a:r>
            <a:r>
              <a:rPr lang="en-US" altLang="zh-CN" sz="3730" b="1" dirty="0" smtClean="0">
                <a:latin typeface="微软雅黑" panose="020B0503020204020204" charset="-122"/>
                <a:ea typeface="微软雅黑" panose="020B0503020204020204" charset="-122"/>
              </a:rPr>
              <a:t>VS</a:t>
            </a:r>
            <a:r>
              <a:rPr lang="zh-CN" altLang="en-US" sz="3730" b="1" dirty="0" smtClean="0">
                <a:latin typeface="微软雅黑" panose="020B0503020204020204" charset="-122"/>
                <a:ea typeface="微软雅黑" panose="020B0503020204020204" charset="-122"/>
              </a:rPr>
              <a:t>好哇智慧餐饮</a:t>
            </a:r>
            <a:endParaRPr lang="zh-CN" altLang="en-US" sz="3730" b="1" dirty="0">
              <a:latin typeface="微软雅黑" panose="020B0503020204020204" charset="-122"/>
              <a:ea typeface="微软雅黑" panose="020B0503020204020204" charset="-122"/>
            </a:endParaRPr>
          </a:p>
        </p:txBody>
      </p:sp>
      <p:graphicFrame>
        <p:nvGraphicFramePr>
          <p:cNvPr id="14" name="表格 13"/>
          <p:cNvGraphicFramePr>
            <a:graphicFrameLocks noGrp="1"/>
          </p:cNvGraphicFramePr>
          <p:nvPr/>
        </p:nvGraphicFramePr>
        <p:xfrm>
          <a:off x="672658" y="1934036"/>
          <a:ext cx="10558908" cy="3326692"/>
        </p:xfrm>
        <a:graphic>
          <a:graphicData uri="http://schemas.openxmlformats.org/drawingml/2006/table">
            <a:tbl>
              <a:tblPr/>
              <a:tblGrid>
                <a:gridCol w="1650491"/>
                <a:gridCol w="1373292"/>
                <a:gridCol w="1438889"/>
                <a:gridCol w="1584895"/>
                <a:gridCol w="1582778"/>
                <a:gridCol w="1441005"/>
                <a:gridCol w="1487558"/>
              </a:tblGrid>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a:ln>
                          <a:noFill/>
                        </a:ln>
                        <a:solidFill>
                          <a:srgbClr val="FFFFFF"/>
                        </a:solidFill>
                        <a:effectLst/>
                        <a:latin typeface="Arial" panose="020B0604020202020204" pitchFamily="34" charset="0"/>
                        <a:ea typeface="华文隶书" panose="02010800040101010101"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0000"/>
                          </a:solidFill>
                          <a:effectLst/>
                          <a:latin typeface="微软雅黑" panose="020B0503020204020204" charset="-122"/>
                          <a:ea typeface="微软雅黑" panose="020B0503020204020204" charset="-122"/>
                        </a:rPr>
                        <a:t>传统</a:t>
                      </a:r>
                      <a:r>
                        <a:rPr kumimoji="0" lang="en-US" altLang="zh-CN" sz="2400" b="1" i="0" u="none" strike="noStrike" cap="none" normalizeH="0" baseline="0">
                          <a:ln>
                            <a:noFill/>
                          </a:ln>
                          <a:solidFill>
                            <a:srgbClr val="FF0000"/>
                          </a:solidFill>
                          <a:effectLst/>
                          <a:latin typeface="微软雅黑" panose="020B0503020204020204" charset="-122"/>
                          <a:ea typeface="微软雅黑" panose="020B0503020204020204" charset="-122"/>
                        </a:rPr>
                        <a:t>CS</a:t>
                      </a:r>
                      <a:r>
                        <a:rPr kumimoji="0" lang="zh-CN" altLang="en-US" sz="2400" b="1" i="0" u="none" strike="noStrike" cap="none" normalizeH="0" baseline="0">
                          <a:ln>
                            <a:noFill/>
                          </a:ln>
                          <a:solidFill>
                            <a:srgbClr val="FF0000"/>
                          </a:solidFill>
                          <a:effectLst/>
                          <a:latin typeface="微软雅黑" panose="020B0503020204020204" charset="-122"/>
                          <a:ea typeface="微软雅黑" panose="020B0503020204020204" charset="-122"/>
                        </a:rPr>
                        <a:t>架构</a:t>
                      </a:r>
                      <a:endParaRPr kumimoji="0" lang="zh-CN" altLang="en-US" sz="2400" b="1" i="0" u="none" strike="noStrike" cap="none" normalizeH="0" baseline="0">
                        <a:ln>
                          <a:noFill/>
                        </a:ln>
                        <a:solidFill>
                          <a:srgbClr val="FF000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cPr/>
                </a:tc>
                <a:tc hMerge="1">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dirty="0" smtClean="0">
                          <a:ln>
                            <a:noFill/>
                          </a:ln>
                          <a:solidFill>
                            <a:srgbClr val="00B0F0"/>
                          </a:solidFill>
                          <a:effectLst/>
                          <a:latin typeface="微软雅黑" panose="020B0503020204020204" charset="-122"/>
                          <a:ea typeface="微软雅黑" panose="020B0503020204020204" charset="-122"/>
                        </a:rPr>
                        <a:t>好哇智慧餐饮架构</a:t>
                      </a:r>
                      <a:endParaRPr kumimoji="0" lang="zh-CN" altLang="en-US" sz="2400" b="1" i="0" u="none" strike="noStrike" cap="none" normalizeH="0" baseline="0" dirty="0">
                        <a:ln>
                          <a:noFill/>
                        </a:ln>
                        <a:solidFill>
                          <a:srgbClr val="00B0F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cPr/>
                </a:tc>
                <a:tc hMerge="1">
                  <a:tcPr/>
                </a:tc>
              </a:tr>
              <a:tr h="609420">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rPr>
                        <a:t>低投入</a:t>
                      </a: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自建服务器、</a:t>
                      </a:r>
                      <a:endPar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数据库</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拉光纤</a:t>
                      </a:r>
                      <a:endPar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运维团队</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点菜宝硬件投入</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16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16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16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09420">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rPr>
                        <a:t>快部署</a:t>
                      </a: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4</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小时部署</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rgbClr val="FFFFFF"/>
                          </a:solidFill>
                          <a:effectLst/>
                          <a:latin typeface="微软雅黑" panose="020B0503020204020204" charset="-122"/>
                          <a:ea typeface="微软雅黑" panose="020B0503020204020204" charset="-122"/>
                        </a:rPr>
                        <a:t>2</a:t>
                      </a:r>
                      <a:r>
                        <a:rPr kumimoji="0" lang="zh-CN" altLang="en-US" sz="1600" b="0" i="0" u="none" strike="noStrike" cap="none" normalizeH="0" baseline="0" dirty="0" smtClean="0">
                          <a:ln>
                            <a:noFill/>
                          </a:ln>
                          <a:solidFill>
                            <a:srgbClr val="FFFFFF"/>
                          </a:solidFill>
                          <a:effectLst/>
                          <a:latin typeface="微软雅黑" panose="020B0503020204020204" charset="-122"/>
                          <a:ea typeface="微软雅黑" panose="020B0503020204020204" charset="-122"/>
                        </a:rPr>
                        <a:t>分钟</a:t>
                      </a:r>
                      <a:r>
                        <a:rPr kumimoji="0" lang="zh-CN" altLang="en-US" sz="1600" b="0" i="0" u="none" strike="noStrike" cap="none" normalizeH="0" baseline="0" dirty="0">
                          <a:ln>
                            <a:noFill/>
                          </a:ln>
                          <a:solidFill>
                            <a:srgbClr val="FFFFFF"/>
                          </a:solidFill>
                          <a:effectLst/>
                          <a:latin typeface="微软雅黑" panose="020B0503020204020204" charset="-122"/>
                          <a:ea typeface="微软雅黑" panose="020B0503020204020204" charset="-122"/>
                        </a:rPr>
                        <a:t>打开即可用</a:t>
                      </a:r>
                      <a:endParaRPr kumimoji="0" lang="zh-CN" altLang="en-US" sz="1600" b="0" i="0" u="none" strike="noStrike" cap="none" normalizeH="0" baseline="0" dirty="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rPr>
                        <a:t>易维护</a:t>
                      </a: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需要专业</a:t>
                      </a:r>
                      <a:r>
                        <a:rPr kumimoji="0" lang="en-US" altLang="zh-CN" sz="1600" b="0" i="0" u="none" strike="noStrike" cap="none" normalizeH="0" baseline="0">
                          <a:ln>
                            <a:noFill/>
                          </a:ln>
                          <a:solidFill>
                            <a:srgbClr val="FFFFFF"/>
                          </a:solidFill>
                          <a:effectLst/>
                          <a:latin typeface="微软雅黑" panose="020B0503020204020204" charset="-122"/>
                          <a:ea typeface="微软雅黑" panose="020B0503020204020204" charset="-122"/>
                        </a:rPr>
                        <a:t>IT</a:t>
                      </a: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人员</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bg1"/>
                          </a:solidFill>
                          <a:effectLst/>
                          <a:latin typeface="Arial" panose="020B0604020202020204" pitchFamily="34" charset="0"/>
                          <a:ea typeface="华文隶书" panose="02010800040101010101" charset="-122"/>
                        </a:rPr>
                        <a:t>X</a:t>
                      </a:r>
                      <a:endParaRPr kumimoji="0" lang="zh-CN" altLang="en-US" sz="1600" b="0" i="0" u="none" strike="noStrike" cap="none" normalizeH="0" baseline="0">
                        <a:ln>
                          <a:noFill/>
                        </a:ln>
                        <a:solidFill>
                          <a:schemeClr val="bg1"/>
                        </a:solidFill>
                        <a:effectLst/>
                        <a:latin typeface="Arial" panose="020B0604020202020204" pitchFamily="34" charset="0"/>
                        <a:ea typeface="华文隶书" panose="02010800040101010101"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rPr>
                        <a:t>易连接</a:t>
                      </a: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单机版，没有连接属性</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smtClean="0">
                          <a:ln>
                            <a:noFill/>
                          </a:ln>
                          <a:solidFill>
                            <a:srgbClr val="FFFFFF"/>
                          </a:solidFill>
                          <a:effectLst/>
                          <a:latin typeface="微软雅黑" panose="020B0503020204020204" charset="-122"/>
                          <a:ea typeface="微软雅黑" panose="020B0503020204020204" charset="-122"/>
                        </a:rPr>
                        <a:t>连接第三方、</a:t>
                      </a:r>
                      <a:r>
                        <a:rPr kumimoji="0" lang="zh-CN" altLang="en-US" sz="1600" b="0" i="0" u="none" strike="noStrike" cap="none" normalizeH="0" baseline="0" dirty="0">
                          <a:ln>
                            <a:noFill/>
                          </a:ln>
                          <a:solidFill>
                            <a:srgbClr val="FFFFFF"/>
                          </a:solidFill>
                          <a:effectLst/>
                          <a:latin typeface="微软雅黑" panose="020B0503020204020204" charset="-122"/>
                          <a:ea typeface="微软雅黑" panose="020B0503020204020204" charset="-122"/>
                        </a:rPr>
                        <a:t>微信、订单渠道及移动支付</a:t>
                      </a:r>
                      <a:endParaRPr kumimoji="0" lang="zh-CN" altLang="en-US" sz="1600" b="0" i="0" u="none" strike="noStrike" cap="none" normalizeH="0" baseline="0" dirty="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r>
              <a:tr h="526888">
                <a:tc>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rPr>
                        <a:t>更安全</a:t>
                      </a:r>
                      <a:endParaRPr kumimoji="0" lang="zh-CN" altLang="en-US" sz="1600" b="1" i="0" u="none" strike="noStrike" cap="none" normalizeH="0" baseline="0">
                        <a:ln>
                          <a:noFill/>
                        </a:ln>
                        <a:solidFill>
                          <a:srgbClr val="FFC000"/>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rPr>
                        <a:t>本地数据安全风险大</a:t>
                      </a:r>
                      <a:endParaRPr kumimoji="0" lang="zh-CN" altLang="en-US" sz="1600" b="0" i="0" u="none" strike="noStrike" cap="none" normalizeH="0" baseline="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c gridSpan="3">
                  <a:txBody>
                    <a:bodyPr/>
                    <a:lstStyle>
                      <a:lvl1pPr>
                        <a:lnSpc>
                          <a:spcPct val="125000"/>
                        </a:lnSpc>
                        <a:spcBef>
                          <a:spcPct val="20000"/>
                        </a:spcBef>
                        <a:defRPr sz="28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defRPr sz="24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defRPr sz="20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defRPr>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defRPr>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defRPr>
                          <a:solidFill>
                            <a:schemeClr val="bg1"/>
                          </a:solidFill>
                          <a:latin typeface="Arial" panose="020B0604020202020204" pitchFamily="34" charset="0"/>
                          <a:ea typeface="微软雅黑" panose="020B0503020204020204"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FFFFFF"/>
                          </a:solidFill>
                          <a:effectLst/>
                          <a:latin typeface="微软雅黑" panose="020B0503020204020204" charset="-122"/>
                          <a:ea typeface="微软雅黑" panose="020B0503020204020204" charset="-122"/>
                        </a:rPr>
                        <a:t>数据时时备份云端</a:t>
                      </a:r>
                      <a:endParaRPr kumimoji="0" lang="zh-CN" altLang="en-US" sz="1600" b="0" i="0" u="none" strike="noStrike" cap="none" normalizeH="0" baseline="0" dirty="0">
                        <a:ln>
                          <a:noFill/>
                        </a:ln>
                        <a:solidFill>
                          <a:srgbClr val="FFFFFF"/>
                        </a:solidFill>
                        <a:effectLst/>
                        <a:latin typeface="微软雅黑" panose="020B0503020204020204" charset="-122"/>
                        <a:ea typeface="微软雅黑" panose="020B0503020204020204" charset="-122"/>
                      </a:endParaRPr>
                    </a:p>
                  </a:txBody>
                  <a:tcPr marL="121894" marR="121894" marT="60945" marB="609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cPr/>
                </a:tc>
                <a:tc hMerge="1">
                  <a:tcPr/>
                </a:tc>
              </a:tr>
            </a:tbl>
          </a:graphicData>
        </a:graphic>
      </p:graphicFrame>
      <p:pic>
        <p:nvPicPr>
          <p:cNvPr id="6" name="Picture 2" descr="智慧餐饮logo1"/>
          <p:cNvPicPr>
            <a:picLocks noChangeAspect="1"/>
          </p:cNvPicPr>
          <p:nvPr/>
        </p:nvPicPr>
        <p:blipFill>
          <a:blip r:embed="rId2" cstate="print"/>
          <a:stretch>
            <a:fillRect/>
          </a:stretch>
        </p:blipFill>
        <p:spPr>
          <a:xfrm>
            <a:off x="10029671" y="0"/>
            <a:ext cx="2057400" cy="647700"/>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1"/>
          <a:srcRect/>
          <a:stretch>
            <a:fillRect/>
          </a:stretch>
        </p:blipFill>
        <p:spPr bwMode="auto">
          <a:xfrm>
            <a:off x="1881" y="0"/>
            <a:ext cx="12188238" cy="68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5"/>
          <p:cNvSpPr>
            <a:spLocks noChangeArrowheads="1"/>
          </p:cNvSpPr>
          <p:nvPr/>
        </p:nvSpPr>
        <p:spPr bwMode="auto">
          <a:xfrm>
            <a:off x="3137640" y="688239"/>
            <a:ext cx="6560963" cy="66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nSpc>
                <a:spcPct val="100000"/>
              </a:lnSpc>
              <a:spcBef>
                <a:spcPct val="0"/>
              </a:spcBef>
              <a:buNone/>
            </a:pPr>
            <a:r>
              <a:rPr lang="zh-CN" altLang="en-US" sz="3730" b="1" dirty="0">
                <a:latin typeface="微软雅黑" panose="020B0503020204020204" charset="-122"/>
                <a:ea typeface="微软雅黑" panose="020B0503020204020204" charset="-122"/>
              </a:rPr>
              <a:t>传统餐饮软件</a:t>
            </a:r>
            <a:r>
              <a:rPr lang="en-US" altLang="zh-CN" sz="3730" b="1" dirty="0">
                <a:latin typeface="微软雅黑" panose="020B0503020204020204" charset="-122"/>
                <a:ea typeface="微软雅黑" panose="020B0503020204020204" charset="-122"/>
              </a:rPr>
              <a:t>VS</a:t>
            </a:r>
            <a:r>
              <a:rPr lang="zh-CN" altLang="en-US" sz="3730" b="1" dirty="0">
                <a:latin typeface="微软雅黑" panose="020B0503020204020204" charset="-122"/>
                <a:ea typeface="微软雅黑" panose="020B0503020204020204" charset="-122"/>
              </a:rPr>
              <a:t>好哇智慧餐饮</a:t>
            </a:r>
            <a:endParaRPr lang="zh-CN" altLang="en-US" sz="3730" b="1" dirty="0">
              <a:latin typeface="微软雅黑" panose="020B0503020204020204" charset="-122"/>
              <a:ea typeface="微软雅黑" panose="020B0503020204020204" charset="-122"/>
            </a:endParaRPr>
          </a:p>
        </p:txBody>
      </p:sp>
      <p:sp>
        <p:nvSpPr>
          <p:cNvPr id="28677" name="AutoShape 196"/>
          <p:cNvSpPr>
            <a:spLocks noChangeArrowheads="1"/>
          </p:cNvSpPr>
          <p:nvPr/>
        </p:nvSpPr>
        <p:spPr bwMode="auto">
          <a:xfrm>
            <a:off x="8228941" y="2566725"/>
            <a:ext cx="3091497" cy="3328489"/>
          </a:xfrm>
          <a:prstGeom prst="roundRect">
            <a:avLst>
              <a:gd name="adj" fmla="val 3727"/>
            </a:avLst>
          </a:prstGeom>
          <a:solidFill>
            <a:srgbClr val="C0C0C0">
              <a:alpha val="12157"/>
            </a:srgbClr>
          </a:solidFill>
          <a:ln w="12700">
            <a:solidFill>
              <a:srgbClr val="BFBFBF"/>
            </a:solidFill>
            <a:round/>
          </a:ln>
        </p:spPr>
        <p:txBody>
          <a:bodyPr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40000"/>
              </a:lnSpc>
              <a:spcBef>
                <a:spcPct val="0"/>
              </a:spcBef>
              <a:buFontTx/>
              <a:buNone/>
            </a:pPr>
            <a:endParaRPr lang="zh-CN" altLang="en-US" sz="2400">
              <a:latin typeface="Calibri" panose="020F0502020204030204" charset="0"/>
              <a:ea typeface="宋体" panose="02010600030101010101" pitchFamily="2" charset="-122"/>
            </a:endParaRPr>
          </a:p>
        </p:txBody>
      </p:sp>
      <p:grpSp>
        <p:nvGrpSpPr>
          <p:cNvPr id="28678" name="Group 15"/>
          <p:cNvGrpSpPr/>
          <p:nvPr/>
        </p:nvGrpSpPr>
        <p:grpSpPr bwMode="auto">
          <a:xfrm>
            <a:off x="8015225" y="1606055"/>
            <a:ext cx="3455450" cy="1013570"/>
            <a:chOff x="0" y="0"/>
            <a:chExt cx="1451" cy="494"/>
          </a:xfrm>
        </p:grpSpPr>
        <p:grpSp>
          <p:nvGrpSpPr>
            <p:cNvPr id="28699" name="Group 16"/>
            <p:cNvGrpSpPr/>
            <p:nvPr/>
          </p:nvGrpSpPr>
          <p:grpSpPr bwMode="auto">
            <a:xfrm>
              <a:off x="0" y="0"/>
              <a:ext cx="1451" cy="453"/>
              <a:chOff x="0" y="0"/>
              <a:chExt cx="1800225" cy="468312"/>
            </a:xfrm>
          </p:grpSpPr>
          <p:sp>
            <p:nvSpPr>
              <p:cNvPr id="28702" name="AutoShape 3"/>
              <p:cNvSpPr>
                <a:spLocks noChangeArrowheads="1"/>
              </p:cNvSpPr>
              <p:nvPr/>
            </p:nvSpPr>
            <p:spPr bwMode="auto">
              <a:xfrm>
                <a:off x="0" y="0"/>
                <a:ext cx="1800225" cy="468312"/>
              </a:xfrm>
              <a:prstGeom prst="roundRect">
                <a:avLst>
                  <a:gd name="adj" fmla="val 16667"/>
                </a:avLst>
              </a:prstGeom>
              <a:solidFill>
                <a:srgbClr val="99B5B3">
                  <a:alpha val="7097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665">
                  <a:solidFill>
                    <a:schemeClr val="tx1"/>
                  </a:solidFill>
                  <a:latin typeface="Calibri" panose="020F0502020204030204" charset="0"/>
                  <a:ea typeface="宋体" panose="02010600030101010101" pitchFamily="2" charset="-122"/>
                </a:endParaRPr>
              </a:p>
            </p:txBody>
          </p:sp>
          <p:sp>
            <p:nvSpPr>
              <p:cNvPr id="28703" name="AutoShape 3"/>
              <p:cNvSpPr>
                <a:spLocks noChangeArrowheads="1"/>
              </p:cNvSpPr>
              <p:nvPr/>
            </p:nvSpPr>
            <p:spPr bwMode="auto">
              <a:xfrm>
                <a:off x="0" y="58539"/>
                <a:ext cx="1800225" cy="351234"/>
              </a:xfrm>
              <a:prstGeom prst="roundRect">
                <a:avLst>
                  <a:gd name="adj" fmla="val 16667"/>
                </a:avLst>
              </a:prstGeom>
              <a:solidFill>
                <a:srgbClr val="969696">
                  <a:alpha val="70979"/>
                </a:srgbClr>
              </a:solidFill>
              <a:ln w="25400">
                <a:solidFill>
                  <a:schemeClr val="bg1"/>
                </a:solidFill>
                <a:round/>
              </a:ln>
            </p:spPr>
            <p:txBody>
              <a:bodyPr wrap="none"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endParaRPr lang="zh-CN" altLang="en-US" sz="3200">
                  <a:solidFill>
                    <a:schemeClr val="tx2"/>
                  </a:solidFill>
                  <a:latin typeface="Calibri" panose="020F0502020204030204" charset="0"/>
                  <a:ea typeface="微软雅黑" panose="020B0503020204020204" charset="-122"/>
                </a:endParaRPr>
              </a:p>
            </p:txBody>
          </p:sp>
        </p:grpSp>
        <p:sp>
          <p:nvSpPr>
            <p:cNvPr id="28700" name="Text Box 229"/>
            <p:cNvSpPr txBox="1">
              <a:spLocks noChangeArrowheads="1"/>
            </p:cNvSpPr>
            <p:nvPr/>
          </p:nvSpPr>
          <p:spPr bwMode="auto">
            <a:xfrm>
              <a:off x="398" y="139"/>
              <a:ext cx="57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00000"/>
                </a:lnSpc>
                <a:spcBef>
                  <a:spcPct val="0"/>
                </a:spcBef>
                <a:buFontTx/>
                <a:buNone/>
              </a:pPr>
              <a:r>
                <a:rPr lang="zh-CN" altLang="en-US" sz="2665" b="1">
                  <a:solidFill>
                    <a:srgbClr val="FFFF00"/>
                  </a:solidFill>
                  <a:latin typeface="微软雅黑" panose="020B0503020204020204" charset="-122"/>
                  <a:ea typeface="微软雅黑" panose="020B0503020204020204" charset="-122"/>
                </a:rPr>
                <a:t>系统升级</a:t>
              </a:r>
              <a:endParaRPr lang="zh-CN" altLang="en-US" sz="2665" b="1">
                <a:solidFill>
                  <a:srgbClr val="FFFF00"/>
                </a:solidFill>
                <a:latin typeface="微软雅黑" panose="020B0503020204020204" charset="-122"/>
                <a:ea typeface="微软雅黑" panose="020B0503020204020204" charset="-122"/>
              </a:endParaRPr>
            </a:p>
          </p:txBody>
        </p:sp>
        <p:sp>
          <p:nvSpPr>
            <p:cNvPr id="28701" name="AutoShape 222"/>
            <p:cNvSpPr>
              <a:spLocks noChangeArrowheads="1"/>
            </p:cNvSpPr>
            <p:nvPr/>
          </p:nvSpPr>
          <p:spPr bwMode="auto">
            <a:xfrm>
              <a:off x="48" y="447"/>
              <a:ext cx="1361" cy="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810" y="21600"/>
                  </a:lnTo>
                  <a:lnTo>
                    <a:pt x="20790" y="21600"/>
                  </a:lnTo>
                  <a:lnTo>
                    <a:pt x="21600" y="0"/>
                  </a:lnTo>
                  <a:lnTo>
                    <a:pt x="0" y="0"/>
                  </a:lnTo>
                  <a:close/>
                </a:path>
              </a:pathLst>
            </a:custGeom>
            <a:gradFill rotWithShape="1">
              <a:gsLst>
                <a:gs pos="0">
                  <a:srgbClr val="404040"/>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28679" name="AutoShape 196"/>
          <p:cNvSpPr>
            <a:spLocks noChangeArrowheads="1"/>
          </p:cNvSpPr>
          <p:nvPr/>
        </p:nvSpPr>
        <p:spPr bwMode="auto">
          <a:xfrm>
            <a:off x="911767" y="2566725"/>
            <a:ext cx="3360230" cy="3358113"/>
          </a:xfrm>
          <a:prstGeom prst="roundRect">
            <a:avLst>
              <a:gd name="adj" fmla="val 3727"/>
            </a:avLst>
          </a:prstGeom>
          <a:solidFill>
            <a:srgbClr val="C0C0C0">
              <a:alpha val="12157"/>
            </a:srgbClr>
          </a:solidFill>
          <a:ln w="12700">
            <a:solidFill>
              <a:srgbClr val="BFBFBF"/>
            </a:solidFill>
            <a:round/>
          </a:ln>
        </p:spPr>
        <p:txBody>
          <a:bodyPr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40000"/>
              </a:lnSpc>
              <a:spcBef>
                <a:spcPct val="0"/>
              </a:spcBef>
              <a:buFontTx/>
              <a:buNone/>
            </a:pPr>
            <a:endParaRPr lang="zh-CN" altLang="en-US" sz="2400">
              <a:latin typeface="Calibri" panose="020F0502020204030204" charset="0"/>
              <a:ea typeface="宋体" panose="02010600030101010101" pitchFamily="2" charset="-122"/>
            </a:endParaRPr>
          </a:p>
        </p:txBody>
      </p:sp>
      <p:grpSp>
        <p:nvGrpSpPr>
          <p:cNvPr id="28680" name="Group 24"/>
          <p:cNvGrpSpPr/>
          <p:nvPr/>
        </p:nvGrpSpPr>
        <p:grpSpPr bwMode="auto">
          <a:xfrm>
            <a:off x="816547" y="1606055"/>
            <a:ext cx="3455450" cy="1013570"/>
            <a:chOff x="0" y="0"/>
            <a:chExt cx="1451" cy="494"/>
          </a:xfrm>
        </p:grpSpPr>
        <p:grpSp>
          <p:nvGrpSpPr>
            <p:cNvPr id="28694" name="Group 25"/>
            <p:cNvGrpSpPr/>
            <p:nvPr/>
          </p:nvGrpSpPr>
          <p:grpSpPr bwMode="auto">
            <a:xfrm>
              <a:off x="0" y="0"/>
              <a:ext cx="1451" cy="453"/>
              <a:chOff x="0" y="0"/>
              <a:chExt cx="1800225" cy="468312"/>
            </a:xfrm>
          </p:grpSpPr>
          <p:sp>
            <p:nvSpPr>
              <p:cNvPr id="28697" name="AutoShape 3"/>
              <p:cNvSpPr>
                <a:spLocks noChangeArrowheads="1"/>
              </p:cNvSpPr>
              <p:nvPr/>
            </p:nvSpPr>
            <p:spPr bwMode="auto">
              <a:xfrm>
                <a:off x="0" y="0"/>
                <a:ext cx="1800225" cy="468312"/>
              </a:xfrm>
              <a:prstGeom prst="roundRect">
                <a:avLst>
                  <a:gd name="adj" fmla="val 16667"/>
                </a:avLst>
              </a:prstGeom>
              <a:solidFill>
                <a:srgbClr val="99B5B3">
                  <a:alpha val="7097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665">
                  <a:solidFill>
                    <a:schemeClr val="tx1"/>
                  </a:solidFill>
                  <a:latin typeface="Calibri" panose="020F0502020204030204" charset="0"/>
                  <a:ea typeface="宋体" panose="02010600030101010101" pitchFamily="2" charset="-122"/>
                </a:endParaRPr>
              </a:p>
            </p:txBody>
          </p:sp>
          <p:sp>
            <p:nvSpPr>
              <p:cNvPr id="28698" name="AutoShape 3"/>
              <p:cNvSpPr>
                <a:spLocks noChangeArrowheads="1"/>
              </p:cNvSpPr>
              <p:nvPr/>
            </p:nvSpPr>
            <p:spPr bwMode="auto">
              <a:xfrm>
                <a:off x="0" y="58539"/>
                <a:ext cx="1800225" cy="351234"/>
              </a:xfrm>
              <a:prstGeom prst="roundRect">
                <a:avLst>
                  <a:gd name="adj" fmla="val 16667"/>
                </a:avLst>
              </a:prstGeom>
              <a:solidFill>
                <a:srgbClr val="969696">
                  <a:alpha val="70979"/>
                </a:srgbClr>
              </a:solidFill>
              <a:ln w="25400">
                <a:solidFill>
                  <a:schemeClr val="bg1"/>
                </a:solidFill>
                <a:round/>
              </a:ln>
            </p:spPr>
            <p:txBody>
              <a:bodyPr wrap="none"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endParaRPr lang="zh-CN" altLang="en-US" sz="3200">
                  <a:solidFill>
                    <a:schemeClr val="tx2"/>
                  </a:solidFill>
                  <a:latin typeface="Calibri" panose="020F0502020204030204" charset="0"/>
                  <a:ea typeface="微软雅黑" panose="020B0503020204020204" charset="-122"/>
                </a:endParaRPr>
              </a:p>
            </p:txBody>
          </p:sp>
        </p:grpSp>
        <p:sp>
          <p:nvSpPr>
            <p:cNvPr id="28695" name="Text Box 229"/>
            <p:cNvSpPr txBox="1">
              <a:spLocks noChangeArrowheads="1"/>
            </p:cNvSpPr>
            <p:nvPr/>
          </p:nvSpPr>
          <p:spPr bwMode="auto">
            <a:xfrm>
              <a:off x="439" y="139"/>
              <a:ext cx="57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00000"/>
                </a:lnSpc>
                <a:spcBef>
                  <a:spcPct val="0"/>
                </a:spcBef>
                <a:buFontTx/>
                <a:buNone/>
              </a:pPr>
              <a:r>
                <a:rPr lang="zh-CN" altLang="en-US" sz="2665" b="1">
                  <a:solidFill>
                    <a:srgbClr val="92D050"/>
                  </a:solidFill>
                  <a:latin typeface="微软雅黑" panose="020B0503020204020204" charset="-122"/>
                  <a:ea typeface="微软雅黑" panose="020B0503020204020204" charset="-122"/>
                </a:rPr>
                <a:t>重装系统</a:t>
              </a:r>
              <a:endParaRPr lang="zh-CN" altLang="en-US" sz="2665" b="1">
                <a:solidFill>
                  <a:srgbClr val="92D050"/>
                </a:solidFill>
                <a:latin typeface="微软雅黑" panose="020B0503020204020204" charset="-122"/>
                <a:ea typeface="微软雅黑" panose="020B0503020204020204" charset="-122"/>
              </a:endParaRPr>
            </a:p>
          </p:txBody>
        </p:sp>
        <p:sp>
          <p:nvSpPr>
            <p:cNvPr id="28696" name="AutoShape 222"/>
            <p:cNvSpPr>
              <a:spLocks noChangeArrowheads="1"/>
            </p:cNvSpPr>
            <p:nvPr/>
          </p:nvSpPr>
          <p:spPr bwMode="auto">
            <a:xfrm>
              <a:off x="48" y="447"/>
              <a:ext cx="1361" cy="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810" y="21600"/>
                  </a:lnTo>
                  <a:lnTo>
                    <a:pt x="20790" y="21600"/>
                  </a:lnTo>
                  <a:lnTo>
                    <a:pt x="21600" y="0"/>
                  </a:lnTo>
                  <a:lnTo>
                    <a:pt x="0" y="0"/>
                  </a:lnTo>
                  <a:close/>
                </a:path>
              </a:pathLst>
            </a:custGeom>
            <a:gradFill rotWithShape="1">
              <a:gsLst>
                <a:gs pos="0">
                  <a:srgbClr val="404040"/>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28681" name="矩形 196"/>
          <p:cNvSpPr>
            <a:spLocks noChangeArrowheads="1"/>
          </p:cNvSpPr>
          <p:nvPr/>
        </p:nvSpPr>
        <p:spPr bwMode="auto">
          <a:xfrm>
            <a:off x="1030264" y="2704265"/>
            <a:ext cx="2151551" cy="279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600">
                <a:latin typeface="微软雅黑" panose="020B0503020204020204" charset="-122"/>
                <a:ea typeface="微软雅黑" panose="020B0503020204020204" charset="-122"/>
              </a:rPr>
              <a:t>传统软件</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1</a:t>
            </a:r>
            <a:r>
              <a:rPr lang="zh-CN" altLang="en-US" sz="1600">
                <a:latin typeface="微软雅黑" panose="020B0503020204020204" charset="-122"/>
                <a:ea typeface="微软雅黑" panose="020B0503020204020204" charset="-122"/>
              </a:rPr>
              <a:t>、备份数据</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2</a:t>
            </a:r>
            <a:r>
              <a:rPr lang="zh-CN" altLang="en-US" sz="1600">
                <a:latin typeface="微软雅黑" panose="020B0503020204020204" charset="-122"/>
                <a:ea typeface="微软雅黑" panose="020B0503020204020204" charset="-122"/>
              </a:rPr>
              <a:t>、重新装数据库</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3</a:t>
            </a:r>
            <a:r>
              <a:rPr lang="zh-CN" altLang="en-US" sz="1600">
                <a:latin typeface="微软雅黑" panose="020B0503020204020204" charset="-122"/>
                <a:ea typeface="微软雅黑" panose="020B0503020204020204" charset="-122"/>
              </a:rPr>
              <a:t>、重新设置所有参数</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4</a:t>
            </a:r>
            <a:r>
              <a:rPr lang="zh-CN" altLang="en-US" sz="1600">
                <a:latin typeface="微软雅黑" panose="020B0503020204020204" charset="-122"/>
                <a:ea typeface="微软雅黑" panose="020B0503020204020204" charset="-122"/>
              </a:rPr>
              <a:t>、重新调试系统</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zh-CN" altLang="en-US" sz="1600">
                <a:latin typeface="微软雅黑" panose="020B0503020204020204" charset="-122"/>
                <a:ea typeface="微软雅黑" panose="020B0503020204020204" charset="-122"/>
              </a:rPr>
              <a:t>预计</a:t>
            </a:r>
            <a:r>
              <a:rPr lang="en-US" altLang="zh-CN" sz="1600">
                <a:latin typeface="微软雅黑" panose="020B0503020204020204" charset="-122"/>
                <a:ea typeface="微软雅黑" panose="020B0503020204020204" charset="-122"/>
              </a:rPr>
              <a:t>4</a:t>
            </a:r>
            <a:r>
              <a:rPr lang="zh-CN" altLang="en-US" sz="1600">
                <a:latin typeface="微软雅黑" panose="020B0503020204020204" charset="-122"/>
                <a:ea typeface="微软雅黑" panose="020B0503020204020204" charset="-122"/>
              </a:rPr>
              <a:t>个小时恢复</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zh-CN" altLang="en-US" sz="1600">
              <a:latin typeface="微软雅黑" panose="020B0503020204020204" charset="-122"/>
              <a:ea typeface="微软雅黑" panose="020B0503020204020204" charset="-122"/>
            </a:endParaRPr>
          </a:p>
        </p:txBody>
      </p:sp>
      <p:sp>
        <p:nvSpPr>
          <p:cNvPr id="28682" name="AutoShape 196"/>
          <p:cNvSpPr>
            <a:spLocks noChangeArrowheads="1"/>
          </p:cNvSpPr>
          <p:nvPr/>
        </p:nvSpPr>
        <p:spPr bwMode="auto">
          <a:xfrm>
            <a:off x="4614790" y="2545565"/>
            <a:ext cx="3091497" cy="3379273"/>
          </a:xfrm>
          <a:prstGeom prst="roundRect">
            <a:avLst>
              <a:gd name="adj" fmla="val 3727"/>
            </a:avLst>
          </a:prstGeom>
          <a:solidFill>
            <a:srgbClr val="C0C0C0">
              <a:alpha val="12157"/>
            </a:srgbClr>
          </a:solidFill>
          <a:ln w="12700">
            <a:solidFill>
              <a:srgbClr val="BFBFBF"/>
            </a:solidFill>
            <a:round/>
          </a:ln>
        </p:spPr>
        <p:txBody>
          <a:bodyPr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40000"/>
              </a:lnSpc>
              <a:spcBef>
                <a:spcPct val="0"/>
              </a:spcBef>
              <a:buFontTx/>
              <a:buNone/>
            </a:pPr>
            <a:endParaRPr lang="zh-CN" altLang="en-US" sz="2400">
              <a:latin typeface="Calibri" panose="020F0502020204030204" charset="0"/>
              <a:ea typeface="宋体" panose="02010600030101010101" pitchFamily="2" charset="-122"/>
            </a:endParaRPr>
          </a:p>
        </p:txBody>
      </p:sp>
      <p:grpSp>
        <p:nvGrpSpPr>
          <p:cNvPr id="28683" name="Group 15"/>
          <p:cNvGrpSpPr/>
          <p:nvPr/>
        </p:nvGrpSpPr>
        <p:grpSpPr bwMode="auto">
          <a:xfrm>
            <a:off x="4401074" y="1584894"/>
            <a:ext cx="3455450" cy="1013570"/>
            <a:chOff x="0" y="0"/>
            <a:chExt cx="1451" cy="494"/>
          </a:xfrm>
        </p:grpSpPr>
        <p:grpSp>
          <p:nvGrpSpPr>
            <p:cNvPr id="28689" name="Group 16"/>
            <p:cNvGrpSpPr/>
            <p:nvPr/>
          </p:nvGrpSpPr>
          <p:grpSpPr bwMode="auto">
            <a:xfrm>
              <a:off x="0" y="0"/>
              <a:ext cx="1451" cy="453"/>
              <a:chOff x="0" y="0"/>
              <a:chExt cx="1800225" cy="468312"/>
            </a:xfrm>
          </p:grpSpPr>
          <p:sp>
            <p:nvSpPr>
              <p:cNvPr id="28692" name="AutoShape 3"/>
              <p:cNvSpPr>
                <a:spLocks noChangeArrowheads="1"/>
              </p:cNvSpPr>
              <p:nvPr/>
            </p:nvSpPr>
            <p:spPr bwMode="auto">
              <a:xfrm>
                <a:off x="0" y="0"/>
                <a:ext cx="1800225" cy="468312"/>
              </a:xfrm>
              <a:prstGeom prst="roundRect">
                <a:avLst>
                  <a:gd name="adj" fmla="val 16667"/>
                </a:avLst>
              </a:prstGeom>
              <a:solidFill>
                <a:srgbClr val="99B5B3">
                  <a:alpha val="7097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endParaRPr lang="zh-CN" altLang="en-US" sz="2665">
                  <a:solidFill>
                    <a:schemeClr val="tx1"/>
                  </a:solidFill>
                  <a:latin typeface="Calibri" panose="020F0502020204030204" charset="0"/>
                  <a:ea typeface="宋体" panose="02010600030101010101" pitchFamily="2" charset="-122"/>
                </a:endParaRPr>
              </a:p>
            </p:txBody>
          </p:sp>
          <p:sp>
            <p:nvSpPr>
              <p:cNvPr id="28693" name="AutoShape 3"/>
              <p:cNvSpPr>
                <a:spLocks noChangeArrowheads="1"/>
              </p:cNvSpPr>
              <p:nvPr/>
            </p:nvSpPr>
            <p:spPr bwMode="auto">
              <a:xfrm>
                <a:off x="0" y="58539"/>
                <a:ext cx="1800225" cy="351234"/>
              </a:xfrm>
              <a:prstGeom prst="roundRect">
                <a:avLst>
                  <a:gd name="adj" fmla="val 16667"/>
                </a:avLst>
              </a:prstGeom>
              <a:solidFill>
                <a:srgbClr val="969696">
                  <a:alpha val="70979"/>
                </a:srgbClr>
              </a:solidFill>
              <a:ln w="25400">
                <a:solidFill>
                  <a:schemeClr val="bg1"/>
                </a:solidFill>
                <a:round/>
              </a:ln>
            </p:spPr>
            <p:txBody>
              <a:bodyPr wrap="none" anchor="ct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a:lnSpc>
                    <a:spcPct val="100000"/>
                  </a:lnSpc>
                  <a:spcBef>
                    <a:spcPct val="0"/>
                  </a:spcBef>
                  <a:buFontTx/>
                  <a:buNone/>
                </a:pPr>
                <a:endParaRPr lang="zh-CN" altLang="en-US" sz="3200">
                  <a:solidFill>
                    <a:schemeClr val="tx2"/>
                  </a:solidFill>
                  <a:latin typeface="Calibri" panose="020F0502020204030204" charset="0"/>
                  <a:ea typeface="微软雅黑" panose="020B0503020204020204" charset="-122"/>
                </a:endParaRPr>
              </a:p>
            </p:txBody>
          </p:sp>
        </p:grpSp>
        <p:sp>
          <p:nvSpPr>
            <p:cNvPr id="28690" name="Text Box 229"/>
            <p:cNvSpPr txBox="1">
              <a:spLocks noChangeArrowheads="1"/>
            </p:cNvSpPr>
            <p:nvPr/>
          </p:nvSpPr>
          <p:spPr bwMode="auto">
            <a:xfrm>
              <a:off x="398" y="139"/>
              <a:ext cx="57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gn="ctr" eaLnBrk="1" hangingPunct="1">
                <a:lnSpc>
                  <a:spcPct val="100000"/>
                </a:lnSpc>
                <a:spcBef>
                  <a:spcPct val="0"/>
                </a:spcBef>
                <a:buFontTx/>
                <a:buNone/>
              </a:pPr>
              <a:r>
                <a:rPr lang="zh-CN" altLang="en-US" sz="2665" b="1">
                  <a:solidFill>
                    <a:srgbClr val="FF0000"/>
                  </a:solidFill>
                  <a:latin typeface="微软雅黑" panose="020B0503020204020204" charset="-122"/>
                  <a:ea typeface="微软雅黑" panose="020B0503020204020204" charset="-122"/>
                </a:rPr>
                <a:t>硬盘损坏</a:t>
              </a:r>
              <a:endParaRPr lang="zh-CN" altLang="en-US" sz="2665" b="1">
                <a:solidFill>
                  <a:srgbClr val="FF0000"/>
                </a:solidFill>
                <a:latin typeface="微软雅黑" panose="020B0503020204020204" charset="-122"/>
                <a:ea typeface="微软雅黑" panose="020B0503020204020204" charset="-122"/>
              </a:endParaRPr>
            </a:p>
          </p:txBody>
        </p:sp>
        <p:sp>
          <p:nvSpPr>
            <p:cNvPr id="28691" name="AutoShape 222"/>
            <p:cNvSpPr>
              <a:spLocks noChangeArrowheads="1"/>
            </p:cNvSpPr>
            <p:nvPr/>
          </p:nvSpPr>
          <p:spPr bwMode="auto">
            <a:xfrm>
              <a:off x="48" y="447"/>
              <a:ext cx="1361" cy="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810" y="21600"/>
                  </a:lnTo>
                  <a:lnTo>
                    <a:pt x="20790" y="21600"/>
                  </a:lnTo>
                  <a:lnTo>
                    <a:pt x="21600" y="0"/>
                  </a:lnTo>
                  <a:lnTo>
                    <a:pt x="0" y="0"/>
                  </a:lnTo>
                  <a:close/>
                </a:path>
              </a:pathLst>
            </a:custGeom>
            <a:gradFill rotWithShape="1">
              <a:gsLst>
                <a:gs pos="0">
                  <a:srgbClr val="404040"/>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28684" name="矩形 196"/>
          <p:cNvSpPr>
            <a:spLocks noChangeArrowheads="1"/>
          </p:cNvSpPr>
          <p:nvPr/>
        </p:nvSpPr>
        <p:spPr bwMode="auto">
          <a:xfrm>
            <a:off x="4682503" y="2704265"/>
            <a:ext cx="2151551" cy="2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600">
                <a:latin typeface="微软雅黑" panose="020B0503020204020204" charset="-122"/>
                <a:ea typeface="微软雅黑" panose="020B0503020204020204" charset="-122"/>
              </a:rPr>
              <a:t>传统软件</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1</a:t>
            </a:r>
            <a:r>
              <a:rPr lang="zh-CN" altLang="en-US" sz="1600">
                <a:latin typeface="微软雅黑" panose="020B0503020204020204" charset="-122"/>
                <a:ea typeface="微软雅黑" panose="020B0503020204020204" charset="-122"/>
              </a:rPr>
              <a:t>、数据丢失无法备份</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2</a:t>
            </a:r>
            <a:r>
              <a:rPr lang="zh-CN" altLang="en-US" sz="1600">
                <a:latin typeface="微软雅黑" panose="020B0503020204020204" charset="-122"/>
                <a:ea typeface="微软雅黑" panose="020B0503020204020204" charset="-122"/>
              </a:rPr>
              <a:t>、重新装数据库</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3</a:t>
            </a:r>
            <a:r>
              <a:rPr lang="zh-CN" altLang="en-US" sz="1600">
                <a:latin typeface="微软雅黑" panose="020B0503020204020204" charset="-122"/>
                <a:ea typeface="微软雅黑" panose="020B0503020204020204" charset="-122"/>
              </a:rPr>
              <a:t>、重新设置所有参数</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4</a:t>
            </a:r>
            <a:r>
              <a:rPr lang="zh-CN" altLang="en-US" sz="1600">
                <a:latin typeface="微软雅黑" panose="020B0503020204020204" charset="-122"/>
                <a:ea typeface="微软雅黑" panose="020B0503020204020204" charset="-122"/>
              </a:rPr>
              <a:t>、重新调试系统</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zh-CN" altLang="en-US" sz="1600">
                <a:latin typeface="微软雅黑" panose="020B0503020204020204" charset="-122"/>
                <a:ea typeface="微软雅黑" panose="020B0503020204020204" charset="-122"/>
              </a:rPr>
              <a:t>预计</a:t>
            </a:r>
            <a:r>
              <a:rPr lang="en-US" altLang="zh-CN" sz="1600">
                <a:latin typeface="微软雅黑" panose="020B0503020204020204" charset="-122"/>
                <a:ea typeface="微软雅黑" panose="020B0503020204020204" charset="-122"/>
              </a:rPr>
              <a:t>4</a:t>
            </a:r>
            <a:r>
              <a:rPr lang="zh-CN" altLang="en-US" sz="1600">
                <a:latin typeface="微软雅黑" panose="020B0503020204020204" charset="-122"/>
                <a:ea typeface="微软雅黑" panose="020B0503020204020204" charset="-122"/>
              </a:rPr>
              <a:t>个小时恢复</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zh-CN" altLang="en-US" sz="1600">
              <a:latin typeface="微软雅黑" panose="020B0503020204020204" charset="-122"/>
              <a:ea typeface="微软雅黑" panose="020B0503020204020204" charset="-122"/>
            </a:endParaRPr>
          </a:p>
        </p:txBody>
      </p:sp>
      <p:sp>
        <p:nvSpPr>
          <p:cNvPr id="28685" name="矩形 196"/>
          <p:cNvSpPr>
            <a:spLocks noChangeArrowheads="1"/>
          </p:cNvSpPr>
          <p:nvPr/>
        </p:nvSpPr>
        <p:spPr bwMode="auto">
          <a:xfrm>
            <a:off x="8303003" y="2704266"/>
            <a:ext cx="2561920" cy="156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600">
                <a:latin typeface="微软雅黑" panose="020B0503020204020204" charset="-122"/>
                <a:ea typeface="微软雅黑" panose="020B0503020204020204" charset="-122"/>
              </a:rPr>
              <a:t>传统软件</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1</a:t>
            </a:r>
            <a:r>
              <a:rPr lang="zh-CN" altLang="en-US" sz="1600">
                <a:latin typeface="微软雅黑" panose="020B0503020204020204" charset="-122"/>
                <a:ea typeface="微软雅黑" panose="020B0503020204020204" charset="-122"/>
              </a:rPr>
              <a:t>、一年升级一次</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2</a:t>
            </a:r>
            <a:r>
              <a:rPr lang="zh-CN" altLang="en-US" sz="1600">
                <a:latin typeface="微软雅黑" panose="020B0503020204020204" charset="-122"/>
                <a:ea typeface="微软雅黑" panose="020B0503020204020204" charset="-122"/>
              </a:rPr>
              <a:t>、升级需要专业人员到店</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a:latin typeface="微软雅黑" panose="020B0503020204020204" charset="-122"/>
                <a:ea typeface="微软雅黑" panose="020B0503020204020204" charset="-122"/>
              </a:rPr>
              <a:t>3</a:t>
            </a:r>
            <a:r>
              <a:rPr lang="zh-CN" altLang="en-US" sz="1600">
                <a:latin typeface="微软雅黑" panose="020B0503020204020204" charset="-122"/>
                <a:ea typeface="微软雅黑" panose="020B0503020204020204" charset="-122"/>
              </a:rPr>
              <a:t>、升级成本巨大</a:t>
            </a: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a:latin typeface="微软雅黑" panose="020B0503020204020204" charset="-122"/>
              <a:ea typeface="微软雅黑" panose="020B0503020204020204" charset="-122"/>
            </a:endParaRPr>
          </a:p>
          <a:p>
            <a:pPr eaLnBrk="1" hangingPunct="1">
              <a:lnSpc>
                <a:spcPct val="100000"/>
              </a:lnSpc>
              <a:spcBef>
                <a:spcPct val="0"/>
              </a:spcBef>
              <a:buFontTx/>
              <a:buNone/>
            </a:pPr>
            <a:endParaRPr lang="zh-CN" altLang="en-US" sz="1600">
              <a:latin typeface="微软雅黑" panose="020B0503020204020204" charset="-122"/>
              <a:ea typeface="微软雅黑" panose="020B0503020204020204" charset="-122"/>
            </a:endParaRPr>
          </a:p>
        </p:txBody>
      </p:sp>
      <p:sp>
        <p:nvSpPr>
          <p:cNvPr id="28686" name="矩形 196"/>
          <p:cNvSpPr>
            <a:spLocks noChangeArrowheads="1"/>
          </p:cNvSpPr>
          <p:nvPr/>
        </p:nvSpPr>
        <p:spPr bwMode="auto">
          <a:xfrm>
            <a:off x="1030264" y="4401308"/>
            <a:ext cx="2476960" cy="107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eaLnBrk="1" hangingPunct="1">
              <a:lnSpc>
                <a:spcPct val="100000"/>
              </a:lnSpc>
              <a:spcBef>
                <a:spcPct val="0"/>
              </a:spcBef>
              <a:buFontTx/>
              <a:buNone/>
            </a:pPr>
            <a:r>
              <a:rPr lang="zh-CN" altLang="en-US" sz="1600" dirty="0" smtClean="0">
                <a:latin typeface="微软雅黑" panose="020B0503020204020204" charset="-122"/>
                <a:ea typeface="微软雅黑" panose="020B0503020204020204" charset="-122"/>
              </a:rPr>
              <a:t>好哇智慧餐饮</a:t>
            </a:r>
            <a:endParaRPr lang="zh-CN" altLang="en-US" sz="1600" dirty="0" smtClean="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dirty="0" smtClean="0">
                <a:latin typeface="微软雅黑" panose="020B0503020204020204" charset="-122"/>
                <a:ea typeface="微软雅黑" panose="020B0503020204020204" charset="-122"/>
              </a:rPr>
              <a:t>1</a:t>
            </a:r>
            <a:r>
              <a:rPr lang="zh-CN" altLang="en-US" sz="1600" dirty="0">
                <a:latin typeface="微软雅黑" panose="020B0503020204020204" charset="-122"/>
                <a:ea typeface="微软雅黑" panose="020B0503020204020204" charset="-122"/>
              </a:rPr>
              <a:t>、打开即可用</a:t>
            </a:r>
            <a:r>
              <a:rPr lang="en-US" altLang="zh-CN" sz="1600" dirty="0">
                <a:latin typeface="微软雅黑" panose="020B0503020204020204" charset="-122"/>
                <a:ea typeface="微软雅黑" panose="020B0503020204020204" charset="-122"/>
              </a:rPr>
              <a:t>5</a:t>
            </a:r>
            <a:r>
              <a:rPr lang="zh-CN" altLang="en-US" sz="1600" dirty="0">
                <a:latin typeface="微软雅黑" panose="020B0503020204020204" charset="-122"/>
                <a:ea typeface="微软雅黑" panose="020B0503020204020204" charset="-122"/>
              </a:rPr>
              <a:t>分钟恢复</a:t>
            </a: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endParaRPr lang="zh-CN" altLang="en-US" sz="1600" dirty="0">
              <a:latin typeface="微软雅黑" panose="020B0503020204020204" charset="-122"/>
              <a:ea typeface="微软雅黑" panose="020B0503020204020204" charset="-122"/>
            </a:endParaRPr>
          </a:p>
        </p:txBody>
      </p:sp>
      <p:sp>
        <p:nvSpPr>
          <p:cNvPr id="28687" name="矩形 196"/>
          <p:cNvSpPr>
            <a:spLocks noChangeArrowheads="1"/>
          </p:cNvSpPr>
          <p:nvPr/>
        </p:nvSpPr>
        <p:spPr bwMode="auto">
          <a:xfrm>
            <a:off x="4701548" y="4401308"/>
            <a:ext cx="2476960" cy="132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nSpc>
                <a:spcPct val="100000"/>
              </a:lnSpc>
              <a:spcBef>
                <a:spcPct val="0"/>
              </a:spcBef>
              <a:buNone/>
            </a:pPr>
            <a:r>
              <a:rPr lang="zh-CN" altLang="en-US" sz="1600" dirty="0">
                <a:latin typeface="微软雅黑" panose="020B0503020204020204" charset="-122"/>
                <a:ea typeface="微软雅黑" panose="020B0503020204020204" charset="-122"/>
              </a:rPr>
              <a:t>好哇智慧餐饮</a:t>
            </a:r>
            <a:endParaRPr lang="zh-CN" altLang="en-US" sz="1600" dirty="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dirty="0" smtClean="0">
                <a:latin typeface="微软雅黑" panose="020B0503020204020204" charset="-122"/>
                <a:ea typeface="微软雅黑" panose="020B0503020204020204" charset="-122"/>
              </a:rPr>
              <a:t>1</a:t>
            </a:r>
            <a:r>
              <a:rPr lang="zh-CN" altLang="en-US" sz="1600" dirty="0">
                <a:latin typeface="微软雅黑" panose="020B0503020204020204" charset="-122"/>
                <a:ea typeface="微软雅黑" panose="020B0503020204020204" charset="-122"/>
              </a:rPr>
              <a:t>、数据早已备份在云端</a:t>
            </a: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dirty="0">
                <a:latin typeface="微软雅黑" panose="020B0503020204020204" charset="-122"/>
                <a:ea typeface="微软雅黑" panose="020B0503020204020204" charset="-122"/>
              </a:rPr>
              <a:t>2</a:t>
            </a:r>
            <a:r>
              <a:rPr lang="zh-CN" altLang="en-US" sz="1600" dirty="0">
                <a:latin typeface="微软雅黑" panose="020B0503020204020204" charset="-122"/>
                <a:ea typeface="微软雅黑" panose="020B0503020204020204" charset="-122"/>
              </a:rPr>
              <a:t>、打开即可</a:t>
            </a:r>
            <a:r>
              <a:rPr lang="zh-CN" altLang="en-US" sz="1600" dirty="0" smtClean="0">
                <a:latin typeface="微软雅黑" panose="020B0503020204020204" charset="-122"/>
                <a:ea typeface="微软雅黑" panose="020B0503020204020204" charset="-122"/>
              </a:rPr>
              <a:t>用</a:t>
            </a:r>
            <a:r>
              <a:rPr lang="en-US" altLang="zh-CN" sz="1600" dirty="0" smtClean="0">
                <a:latin typeface="微软雅黑" panose="020B0503020204020204" charset="-122"/>
                <a:ea typeface="微软雅黑" panose="020B0503020204020204" charset="-122"/>
              </a:rPr>
              <a:t>2</a:t>
            </a:r>
            <a:r>
              <a:rPr lang="zh-CN" altLang="en-US" sz="1600" dirty="0" smtClean="0">
                <a:latin typeface="微软雅黑" panose="020B0503020204020204" charset="-122"/>
                <a:ea typeface="微软雅黑" panose="020B0503020204020204" charset="-122"/>
              </a:rPr>
              <a:t>分钟</a:t>
            </a:r>
            <a:r>
              <a:rPr lang="zh-CN" altLang="en-US" sz="1600" dirty="0">
                <a:latin typeface="微软雅黑" panose="020B0503020204020204" charset="-122"/>
                <a:ea typeface="微软雅黑" panose="020B0503020204020204" charset="-122"/>
              </a:rPr>
              <a:t>恢复</a:t>
            </a: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endParaRPr lang="zh-CN" altLang="en-US" sz="1600" dirty="0">
              <a:latin typeface="微软雅黑" panose="020B0503020204020204" charset="-122"/>
              <a:ea typeface="微软雅黑" panose="020B0503020204020204" charset="-122"/>
            </a:endParaRPr>
          </a:p>
        </p:txBody>
      </p:sp>
      <p:sp>
        <p:nvSpPr>
          <p:cNvPr id="28688" name="矩形 196"/>
          <p:cNvSpPr>
            <a:spLocks noChangeArrowheads="1"/>
          </p:cNvSpPr>
          <p:nvPr/>
        </p:nvSpPr>
        <p:spPr bwMode="auto">
          <a:xfrm>
            <a:off x="8400340" y="4401308"/>
            <a:ext cx="2151551" cy="132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20000"/>
              </a:spcBef>
              <a:buChar char="•"/>
              <a:defRPr sz="3200">
                <a:solidFill>
                  <a:schemeClr val="bg1"/>
                </a:solidFill>
                <a:latin typeface="Arial" panose="020B0604020202020204" pitchFamily="34" charset="0"/>
                <a:ea typeface="华文隶书" panose="02010800040101010101" charset="-122"/>
              </a:defRPr>
            </a:lvl1pPr>
            <a:lvl2pPr marL="742950" indent="-285750">
              <a:lnSpc>
                <a:spcPct val="125000"/>
              </a:lnSpc>
              <a:spcBef>
                <a:spcPct val="20000"/>
              </a:spcBef>
              <a:buChar char="–"/>
              <a:defRPr sz="2800">
                <a:solidFill>
                  <a:schemeClr val="bg1"/>
                </a:solidFill>
                <a:latin typeface="Arial" panose="020B0604020202020204" pitchFamily="34" charset="0"/>
                <a:ea typeface="华文隶书" panose="02010800040101010101" charset="-122"/>
              </a:defRPr>
            </a:lvl2pPr>
            <a:lvl3pPr marL="1143000" indent="-228600">
              <a:lnSpc>
                <a:spcPct val="125000"/>
              </a:lnSpc>
              <a:spcBef>
                <a:spcPct val="20000"/>
              </a:spcBef>
              <a:buChar char="•"/>
              <a:defRPr sz="2400">
                <a:solidFill>
                  <a:schemeClr val="bg1"/>
                </a:solidFill>
                <a:latin typeface="Arial" panose="020B0604020202020204" pitchFamily="34" charset="0"/>
                <a:ea typeface="微软雅黑" panose="020B0503020204020204" charset="-122"/>
              </a:defRPr>
            </a:lvl3pPr>
            <a:lvl4pPr marL="16002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4pPr>
            <a:lvl5pPr marL="2057400" indent="-228600">
              <a:lnSpc>
                <a:spcPct val="125000"/>
              </a:lnSpc>
              <a:spcBef>
                <a:spcPct val="20000"/>
              </a:spcBef>
              <a:buChar char="»"/>
              <a:defRPr sz="2000">
                <a:solidFill>
                  <a:schemeClr val="bg1"/>
                </a:solidFill>
                <a:latin typeface="Arial" panose="020B0604020202020204" pitchFamily="34" charset="0"/>
                <a:ea typeface="微软雅黑" panose="020B0503020204020204" charset="-122"/>
              </a:defRPr>
            </a:lvl5pPr>
            <a:lvl6pPr marL="25146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6pPr>
            <a:lvl7pPr marL="29718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7pPr>
            <a:lvl8pPr marL="34290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8pPr>
            <a:lvl9pPr marL="3886200" indent="-228600" eaLnBrk="0" fontAlgn="base" hangingPunct="0">
              <a:lnSpc>
                <a:spcPct val="125000"/>
              </a:lnSpc>
              <a:spcBef>
                <a:spcPct val="20000"/>
              </a:spcBef>
              <a:spcAft>
                <a:spcPct val="0"/>
              </a:spcAft>
              <a:buChar char="»"/>
              <a:defRPr sz="2000">
                <a:solidFill>
                  <a:schemeClr val="bg1"/>
                </a:solidFill>
                <a:latin typeface="Arial" panose="020B0604020202020204" pitchFamily="34" charset="0"/>
                <a:ea typeface="微软雅黑" panose="020B0503020204020204" charset="-122"/>
              </a:defRPr>
            </a:lvl9pPr>
          </a:lstStyle>
          <a:p>
            <a:pPr>
              <a:lnSpc>
                <a:spcPct val="100000"/>
              </a:lnSpc>
              <a:spcBef>
                <a:spcPct val="0"/>
              </a:spcBef>
              <a:buNone/>
            </a:pPr>
            <a:r>
              <a:rPr lang="zh-CN" altLang="en-US" sz="1600" dirty="0">
                <a:latin typeface="微软雅黑" panose="020B0503020204020204" charset="-122"/>
                <a:ea typeface="微软雅黑" panose="020B0503020204020204" charset="-122"/>
              </a:rPr>
              <a:t>好哇智慧餐饮</a:t>
            </a:r>
            <a:endParaRPr lang="zh-CN" altLang="en-US" sz="1600" dirty="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dirty="0" smtClean="0">
                <a:latin typeface="微软雅黑" panose="020B0503020204020204" charset="-122"/>
                <a:ea typeface="微软雅黑" panose="020B0503020204020204" charset="-122"/>
              </a:rPr>
              <a:t>1</a:t>
            </a:r>
            <a:r>
              <a:rPr lang="zh-CN" altLang="en-US" sz="1600" dirty="0">
                <a:latin typeface="微软雅黑" panose="020B0503020204020204" charset="-122"/>
                <a:ea typeface="微软雅黑" panose="020B0503020204020204" charset="-122"/>
              </a:rPr>
              <a:t>、云端升级一周一次</a:t>
            </a: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dirty="0">
                <a:latin typeface="微软雅黑" panose="020B0503020204020204" charset="-122"/>
                <a:ea typeface="微软雅黑" panose="020B0503020204020204" charset="-122"/>
              </a:rPr>
              <a:t>2</a:t>
            </a:r>
            <a:r>
              <a:rPr lang="zh-CN" altLang="en-US" sz="1600" dirty="0">
                <a:latin typeface="微软雅黑" panose="020B0503020204020204" charset="-122"/>
                <a:ea typeface="微软雅黑" panose="020B0503020204020204" charset="-122"/>
              </a:rPr>
              <a:t>、升级无感</a:t>
            </a: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r>
              <a:rPr lang="en-US" altLang="zh-CN" sz="1600" dirty="0">
                <a:latin typeface="微软雅黑" panose="020B0503020204020204" charset="-122"/>
                <a:ea typeface="微软雅黑" panose="020B0503020204020204" charset="-122"/>
              </a:rPr>
              <a:t>3</a:t>
            </a:r>
            <a:r>
              <a:rPr lang="zh-CN" altLang="en-US" sz="1600" dirty="0">
                <a:latin typeface="微软雅黑" panose="020B0503020204020204" charset="-122"/>
                <a:ea typeface="微软雅黑" panose="020B0503020204020204" charset="-122"/>
              </a:rPr>
              <a:t>、升级</a:t>
            </a:r>
            <a:r>
              <a:rPr lang="en-US" altLang="zh-CN" sz="1600" dirty="0">
                <a:latin typeface="微软雅黑" panose="020B0503020204020204" charset="-122"/>
                <a:ea typeface="微软雅黑" panose="020B0503020204020204" charset="-122"/>
              </a:rPr>
              <a:t>0</a:t>
            </a:r>
            <a:r>
              <a:rPr lang="zh-CN" altLang="en-US" sz="1600" dirty="0">
                <a:latin typeface="微软雅黑" panose="020B0503020204020204" charset="-122"/>
                <a:ea typeface="微软雅黑" panose="020B0503020204020204" charset="-122"/>
              </a:rPr>
              <a:t>成本</a:t>
            </a:r>
            <a:endParaRPr lang="en-US" altLang="zh-CN" sz="1600" dirty="0">
              <a:latin typeface="微软雅黑" panose="020B0503020204020204" charset="-122"/>
              <a:ea typeface="微软雅黑" panose="020B0503020204020204" charset="-122"/>
            </a:endParaRPr>
          </a:p>
          <a:p>
            <a:pPr eaLnBrk="1" hangingPunct="1">
              <a:lnSpc>
                <a:spcPct val="100000"/>
              </a:lnSpc>
              <a:spcBef>
                <a:spcPct val="0"/>
              </a:spcBef>
              <a:buFontTx/>
              <a:buNone/>
            </a:pPr>
            <a:endParaRPr lang="zh-CN" altLang="en-US" sz="1600" dirty="0">
              <a:latin typeface="微软雅黑" panose="020B0503020204020204" charset="-122"/>
              <a:ea typeface="微软雅黑" panose="020B0503020204020204" charset="-122"/>
            </a:endParaRPr>
          </a:p>
        </p:txBody>
      </p:sp>
      <p:pic>
        <p:nvPicPr>
          <p:cNvPr id="32" name="Picture 2" descr="智慧餐饮logo1"/>
          <p:cNvPicPr>
            <a:picLocks noChangeAspect="1"/>
          </p:cNvPicPr>
          <p:nvPr/>
        </p:nvPicPr>
        <p:blipFill>
          <a:blip r:embed="rId2" cstate="print"/>
          <a:stretch>
            <a:fillRect/>
          </a:stretch>
        </p:blipFill>
        <p:spPr>
          <a:xfrm>
            <a:off x="10029671" y="0"/>
            <a:ext cx="2057400" cy="647700"/>
          </a:xfrm>
          <a:prstGeom prst="rect">
            <a:avLst/>
          </a:prstGeom>
          <a:noFill/>
          <a:ln w="9525">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文本框 3"/>
          <p:cNvSpPr txBox="1"/>
          <p:nvPr>
            <p:custDataLst>
              <p:tags r:id="rId1"/>
            </p:custDataLst>
          </p:nvPr>
        </p:nvSpPr>
        <p:spPr>
          <a:xfrm>
            <a:off x="2165350" y="1198563"/>
            <a:ext cx="3521075" cy="1366837"/>
          </a:xfrm>
          <a:prstGeom prst="rect">
            <a:avLst/>
          </a:prstGeom>
          <a:noFill/>
          <a:ln w="9525">
            <a:noFill/>
          </a:ln>
        </p:spPr>
        <p:txBody>
          <a:bodyPr lIns="90170" tIns="46990" rIns="90170" bIns="46990" anchor="ctr"/>
          <a:lstStyle/>
          <a:p>
            <a:pPr lvl="0" indent="0" algn="just">
              <a:lnSpc>
                <a:spcPct val="120000"/>
              </a:lnSpc>
              <a:buClr>
                <a:srgbClr val="474747"/>
              </a:buClr>
              <a:buFont typeface="Arial" panose="020B0604020202020204" pitchFamily="34" charset="0"/>
              <a:buNone/>
            </a:pPr>
            <a:r>
              <a:rPr lang="zh-CN" altLang="en-US" baseline="0" dirty="0">
                <a:latin typeface="Arial" panose="020B0604020202020204" pitchFamily="34" charset="0"/>
                <a:ea typeface="黑体" panose="02010609060101010101" pitchFamily="49" charset="-122"/>
              </a:rPr>
              <a:t>七、业务流程：</a:t>
            </a:r>
            <a:endParaRPr lang="zh-CN" altLang="en-US" baseline="0" dirty="0">
              <a:latin typeface="Arial" panose="020B0604020202020204" pitchFamily="34" charset="0"/>
              <a:ea typeface="黑体" panose="02010609060101010101" pitchFamily="49" charset="-122"/>
            </a:endParaRPr>
          </a:p>
        </p:txBody>
      </p:sp>
      <p:pic>
        <p:nvPicPr>
          <p:cNvPr id="17411" name="Picture 8"/>
          <p:cNvPicPr>
            <a:picLocks noChangeAspect="1"/>
          </p:cNvPicPr>
          <p:nvPr>
            <p:custDataLst>
              <p:tags r:id="rId2"/>
            </p:custDataLst>
          </p:nvPr>
        </p:nvPicPr>
        <p:blipFill>
          <a:blip r:embed="rId3"/>
          <a:stretch>
            <a:fillRect/>
          </a:stretch>
        </p:blipFill>
        <p:spPr>
          <a:xfrm>
            <a:off x="280035" y="2827019"/>
            <a:ext cx="5648960" cy="2823845"/>
          </a:xfrm>
          <a:prstGeom prst="rect">
            <a:avLst/>
          </a:prstGeom>
          <a:noFill/>
          <a:ln w="9525">
            <a:noFill/>
          </a:ln>
          <a:effectLst>
            <a:softEdge rad="317500"/>
          </a:effectLst>
        </p:spPr>
      </p:pic>
      <p:pic>
        <p:nvPicPr>
          <p:cNvPr id="17412" name="Picture 9"/>
          <p:cNvPicPr>
            <a:picLocks noChangeAspect="1"/>
          </p:cNvPicPr>
          <p:nvPr>
            <p:custDataLst>
              <p:tags r:id="rId4"/>
            </p:custDataLst>
          </p:nvPr>
        </p:nvPicPr>
        <p:blipFill>
          <a:blip r:embed="rId5"/>
          <a:stretch>
            <a:fillRect/>
          </a:stretch>
        </p:blipFill>
        <p:spPr>
          <a:xfrm>
            <a:off x="7214869" y="1070928"/>
            <a:ext cx="4546283" cy="5753432"/>
          </a:xfrm>
          <a:prstGeom prst="rect">
            <a:avLst/>
          </a:prstGeom>
          <a:noFill/>
          <a:ln w="9525">
            <a:noFill/>
          </a:ln>
          <a:effectLst>
            <a:softEdge rad="317500"/>
          </a:effectLst>
        </p:spPr>
      </p:pic>
      <p:pic>
        <p:nvPicPr>
          <p:cNvPr id="8" name="图片 7"/>
          <p:cNvPicPr>
            <a:picLocks noChangeAspect="1"/>
          </p:cNvPicPr>
          <p:nvPr/>
        </p:nvPicPr>
        <p:blipFill>
          <a:blip r:embed="rId6"/>
          <a:stretch>
            <a:fillRect/>
          </a:stretch>
        </p:blipFill>
        <p:spPr>
          <a:xfrm>
            <a:off x="10172670" y="0"/>
            <a:ext cx="2019329" cy="616688"/>
          </a:xfrm>
          <a:prstGeom prst="rect">
            <a:avLst/>
          </a:prstGeom>
        </p:spPr>
      </p:pic>
      <p:pic>
        <p:nvPicPr>
          <p:cNvPr id="9" name="图片 8"/>
          <p:cNvPicPr>
            <a:picLocks noChangeAspect="1"/>
          </p:cNvPicPr>
          <p:nvPr/>
        </p:nvPicPr>
        <p:blipFill>
          <a:blip r:embed="rId7"/>
          <a:stretch>
            <a:fillRect/>
          </a:stretch>
        </p:blipFill>
        <p:spPr>
          <a:xfrm>
            <a:off x="10098157" y="0"/>
            <a:ext cx="2093843" cy="785351"/>
          </a:xfrm>
          <a:prstGeom prst="rect">
            <a:avLst/>
          </a:prstGeom>
        </p:spPr>
      </p:pic>
      <p:pic>
        <p:nvPicPr>
          <p:cNvPr id="10" name="图片 9"/>
          <p:cNvPicPr>
            <a:picLocks noChangeAspect="1"/>
          </p:cNvPicPr>
          <p:nvPr/>
        </p:nvPicPr>
        <p:blipFill rotWithShape="1">
          <a:blip r:embed="rId7"/>
          <a:srcRect r="63113" b="35195"/>
          <a:stretch>
            <a:fillRect/>
          </a:stretch>
        </p:blipFill>
        <p:spPr>
          <a:xfrm>
            <a:off x="-1" y="4108"/>
            <a:ext cx="10098158" cy="781878"/>
          </a:xfrm>
          <a:prstGeom prst="rect">
            <a:avLst/>
          </a:prstGeom>
        </p:spPr>
      </p:pic>
    </p:spTree>
    <p:custDataLst>
      <p:tags r:id="rId8"/>
    </p:custDataLst>
  </p:cSld>
  <p:clrMapOvr>
    <a:masterClrMapping/>
  </p:clrMapOvr>
  <p:transition>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929493" y="989887"/>
            <a:ext cx="9644845" cy="5713521"/>
          </a:xfrm>
          <a:prstGeom prst="rect">
            <a:avLst/>
          </a:prstGeom>
          <a:effectLst>
            <a:softEdge rad="31750"/>
          </a:effectLst>
        </p:spPr>
      </p:pic>
      <p:pic>
        <p:nvPicPr>
          <p:cNvPr id="5" name="图片 4"/>
          <p:cNvPicPr>
            <a:picLocks noChangeAspect="1"/>
          </p:cNvPicPr>
          <p:nvPr/>
        </p:nvPicPr>
        <p:blipFill>
          <a:blip r:embed="rId2"/>
          <a:stretch>
            <a:fillRect/>
          </a:stretch>
        </p:blipFill>
        <p:spPr>
          <a:xfrm>
            <a:off x="10172670" y="0"/>
            <a:ext cx="2019329" cy="616688"/>
          </a:xfrm>
          <a:prstGeom prst="rect">
            <a:avLst/>
          </a:prstGeom>
        </p:spPr>
      </p:pic>
      <p:pic>
        <p:nvPicPr>
          <p:cNvPr id="6" name="图片 5"/>
          <p:cNvPicPr>
            <a:picLocks noChangeAspect="1"/>
          </p:cNvPicPr>
          <p:nvPr/>
        </p:nvPicPr>
        <p:blipFill>
          <a:blip r:embed="rId3"/>
          <a:stretch>
            <a:fillRect/>
          </a:stretch>
        </p:blipFill>
        <p:spPr>
          <a:xfrm>
            <a:off x="10098157" y="0"/>
            <a:ext cx="2093843" cy="785351"/>
          </a:xfrm>
          <a:prstGeom prst="rect">
            <a:avLst/>
          </a:prstGeom>
        </p:spPr>
      </p:pic>
      <p:pic>
        <p:nvPicPr>
          <p:cNvPr id="7" name="图片 6"/>
          <p:cNvPicPr>
            <a:picLocks noChangeAspect="1"/>
          </p:cNvPicPr>
          <p:nvPr/>
        </p:nvPicPr>
        <p:blipFill rotWithShape="1">
          <a:blip r:embed="rId3"/>
          <a:srcRect r="63113" b="35195"/>
          <a:stretch>
            <a:fillRect/>
          </a:stretch>
        </p:blipFill>
        <p:spPr>
          <a:xfrm>
            <a:off x="-1" y="4108"/>
            <a:ext cx="10098158" cy="781878"/>
          </a:xfrm>
          <a:prstGeom prst="rect">
            <a:avLst/>
          </a:prstGeom>
        </p:spPr>
      </p:pic>
      <p:sp>
        <p:nvSpPr>
          <p:cNvPr id="8" name="矩形 7"/>
          <p:cNvSpPr/>
          <p:nvPr/>
        </p:nvSpPr>
        <p:spPr>
          <a:xfrm>
            <a:off x="0" y="208009"/>
            <a:ext cx="877163" cy="369332"/>
          </a:xfrm>
          <a:prstGeom prst="rect">
            <a:avLst/>
          </a:prstGeom>
        </p:spPr>
        <p:txBody>
          <a:bodyPr wrap="none">
            <a:spAutoFit/>
          </a:bodyPr>
          <a:lstStyle/>
          <a:p>
            <a:pPr lvl="0"/>
            <a:r>
              <a:rPr lang="zh-CN" altLang="en-US" noProof="1" smtClean="0">
                <a:solidFill>
                  <a:schemeClr val="bg1"/>
                </a:solidFill>
              </a:rPr>
              <a:t>拓扑图</a:t>
            </a:r>
            <a:endParaRPr lang="zh-CN" altLang="en-US" noProof="1">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文本框 1"/>
          <p:cNvSpPr txBox="1"/>
          <p:nvPr>
            <p:custDataLst>
              <p:tags r:id="rId1"/>
            </p:custDataLst>
          </p:nvPr>
        </p:nvSpPr>
        <p:spPr>
          <a:xfrm>
            <a:off x="808038" y="258763"/>
            <a:ext cx="7916862" cy="566737"/>
          </a:xfrm>
          <a:prstGeom prst="rect">
            <a:avLst/>
          </a:prstGeom>
          <a:noFill/>
          <a:ln w="9525">
            <a:noFill/>
          </a:ln>
        </p:spPr>
        <p:txBody>
          <a:bodyPr lIns="108000" tIns="45720" rIns="108000" bIns="45720" anchor="t"/>
          <a:lstStyle/>
          <a:p>
            <a:pPr lvl="0" indent="0" algn="just">
              <a:lnSpc>
                <a:spcPct val="120000"/>
              </a:lnSpc>
              <a:buClr>
                <a:srgbClr val="474747"/>
              </a:buClr>
              <a:buFont typeface="Arial" panose="020B0604020202020204" pitchFamily="34" charset="0"/>
              <a:buNone/>
            </a:pPr>
            <a:r>
              <a:rPr lang="zh-CN" altLang="en-US" sz="2400" baseline="0" dirty="0">
                <a:latin typeface="Arial" panose="020B0604020202020204" pitchFamily="34" charset="0"/>
                <a:ea typeface="黑体" panose="02010609060101010101" pitchFamily="49" charset="-122"/>
              </a:rPr>
              <a:t>八、软硬件配置：1.基础套餐：5999元   套餐内容见下表</a:t>
            </a:r>
            <a:endParaRPr lang="zh-CN" altLang="en-US" sz="2400" baseline="0" dirty="0">
              <a:latin typeface="Arial" panose="020B0604020202020204" pitchFamily="34" charset="0"/>
              <a:ea typeface="黑体" panose="02010609060101010101" pitchFamily="49" charset="-122"/>
            </a:endParaRPr>
          </a:p>
        </p:txBody>
      </p:sp>
      <p:graphicFrame>
        <p:nvGraphicFramePr>
          <p:cNvPr id="9" name="表格 8"/>
          <p:cNvGraphicFramePr/>
          <p:nvPr/>
        </p:nvGraphicFramePr>
        <p:xfrm>
          <a:off x="773113" y="825500"/>
          <a:ext cx="10644505" cy="6097272"/>
        </p:xfrm>
        <a:graphic>
          <a:graphicData uri="http://schemas.openxmlformats.org/drawingml/2006/table">
            <a:tbl>
              <a:tblPr firstRow="1" bandRow="1">
                <a:tableStyleId>{5940675A-B579-460E-94D1-54222C63F5DA}</a:tableStyleId>
              </a:tblPr>
              <a:tblGrid>
                <a:gridCol w="1778000"/>
                <a:gridCol w="1226185"/>
                <a:gridCol w="959485"/>
                <a:gridCol w="1040765"/>
                <a:gridCol w="1016635"/>
                <a:gridCol w="707390"/>
                <a:gridCol w="3916045"/>
              </a:tblGrid>
              <a:tr h="182880">
                <a:tc>
                  <a:txBody>
                    <a:bodyPr/>
                    <a:lstStyle/>
                    <a:p>
                      <a:pPr marL="0" indent="0" algn="ctr">
                        <a:buNone/>
                      </a:pPr>
                      <a:endParaRPr lang="zh-CN" altLang="en-US" sz="1200" b="0"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c>
                  <a:txBody>
                    <a:bodyPr/>
                    <a:lstStyle/>
                    <a:p>
                      <a:pPr marL="0" indent="0" algn="ctr">
                        <a:buNone/>
                      </a:pPr>
                      <a:r>
                        <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rPr>
                        <a:t>品名</a:t>
                      </a:r>
                      <a:endPar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c>
                  <a:txBody>
                    <a:bodyPr/>
                    <a:lstStyle/>
                    <a:p>
                      <a:pPr marL="0" indent="0" algn="ctr">
                        <a:buNone/>
                      </a:pPr>
                      <a:r>
                        <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rPr>
                        <a:t>图片</a:t>
                      </a:r>
                      <a:endPar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c>
                  <a:txBody>
                    <a:bodyPr/>
                    <a:lstStyle/>
                    <a:p>
                      <a:pPr marL="0" indent="0" algn="ctr">
                        <a:buNone/>
                      </a:pPr>
                      <a:r>
                        <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rPr>
                        <a:t>单价</a:t>
                      </a:r>
                      <a:endPar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c>
                  <a:txBody>
                    <a:bodyPr/>
                    <a:lstStyle/>
                    <a:p>
                      <a:pPr marL="0" indent="0" algn="ctr">
                        <a:buNone/>
                      </a:pPr>
                      <a:r>
                        <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rPr>
                        <a:t>数量</a:t>
                      </a:r>
                      <a:endPar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c>
                  <a:txBody>
                    <a:bodyPr/>
                    <a:lstStyle/>
                    <a:p>
                      <a:pPr marL="0" indent="0" algn="ctr">
                        <a:buNone/>
                      </a:pPr>
                      <a:r>
                        <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rPr>
                        <a:t>总价</a:t>
                      </a:r>
                      <a:endPar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c>
                  <a:txBody>
                    <a:bodyPr/>
                    <a:lstStyle/>
                    <a:p>
                      <a:pPr marL="0" indent="0" algn="ctr">
                        <a:buNone/>
                      </a:pPr>
                      <a:r>
                        <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rPr>
                        <a:t>备注</a:t>
                      </a:r>
                      <a:endPar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r>
              <a:tr h="0">
                <a:tc rowSpan="12">
                  <a:txBody>
                    <a:bodyPr/>
                    <a:lstStyle/>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前台收银设备</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cap="flat">
                      <a:noFill/>
                    </a:lnB>
                    <a:lnTlToBr>
                      <a:noFill/>
                    </a:lnTlToBr>
                    <a:lnBlToTr>
                      <a:noFill/>
                    </a:lnBlToTr>
                    <a:solidFill>
                      <a:srgbClr val="BFBFBF"/>
                    </a:solidFill>
                  </a:tcPr>
                </a:tc>
                <a:tc rowSpan="6">
                  <a:txBody>
                    <a:bodyPr/>
                    <a:lstStyle/>
                    <a:p>
                      <a:pPr marL="0" indent="0" algn="ctr">
                        <a:buNone/>
                      </a:pP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好哇智能收银机</a:t>
                      </a:r>
                      <a:endPar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cap="flat">
                      <a:noFill/>
                    </a:lnB>
                    <a:lnTlToBr>
                      <a:noFill/>
                    </a:lnTlToBr>
                    <a:lnBlToTr>
                      <a:noFill/>
                    </a:lnBlToTr>
                    <a:solidFill>
                      <a:srgbClr val="FFFFFF"/>
                    </a:solidFill>
                  </a:tcPr>
                </a:tc>
                <a:tc rowSpan="6">
                  <a:txBody>
                    <a:bodyPr/>
                    <a:lstStyle/>
                    <a:p>
                      <a:pPr marL="0" indent="0" algn="ctr">
                        <a:buNone/>
                      </a:pP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 </a:t>
                      </a:r>
                      <a:endPar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cap="flat">
                      <a:noFill/>
                    </a:lnB>
                    <a:lnTlToBr>
                      <a:noFill/>
                    </a:lnTlToBr>
                    <a:lnBlToTr>
                      <a:noFill/>
                    </a:lnBlToTr>
                    <a:solidFill>
                      <a:srgbClr val="FFFFFF"/>
                    </a:solidFill>
                  </a:tcPr>
                </a:tc>
                <a:tc rowSpan="6">
                  <a:txBody>
                    <a:bodyPr/>
                    <a:lstStyle/>
                    <a:p>
                      <a:pPr marL="0" indent="0" algn="ctr">
                        <a:buNone/>
                      </a:pP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3999</a:t>
                      </a:r>
                      <a:endPar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cap="flat">
                      <a:noFill/>
                    </a:lnB>
                    <a:lnTlToBr>
                      <a:noFill/>
                    </a:lnTlToBr>
                    <a:lnBlToTr>
                      <a:noFill/>
                    </a:lnBlToTr>
                    <a:solidFill>
                      <a:srgbClr val="FFFFFF"/>
                    </a:solidFill>
                  </a:tcPr>
                </a:tc>
                <a:tc rowSpan="6">
                  <a:txBody>
                    <a:bodyPr/>
                    <a:lstStyle/>
                    <a:p>
                      <a:pPr marL="0" indent="0" algn="ctr">
                        <a:buNone/>
                      </a:pP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cap="flat">
                      <a:noFill/>
                    </a:lnB>
                    <a:lnTlToBr>
                      <a:noFill/>
                    </a:lnTlToBr>
                    <a:lnBlToTr>
                      <a:noFill/>
                    </a:lnBlToTr>
                    <a:solidFill>
                      <a:srgbClr val="FFFFFF"/>
                    </a:solidFill>
                  </a:tcPr>
                </a:tc>
                <a:tc rowSpan="6">
                  <a:txBody>
                    <a:bodyPr/>
                    <a:lstStyle/>
                    <a:p>
                      <a:pPr marL="0" indent="0" algn="ctr">
                        <a:buNone/>
                      </a:pP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3999</a:t>
                      </a:r>
                      <a:endPar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cap="flat">
                      <a:noFill/>
                    </a:lnB>
                    <a:lnTlToBr>
                      <a:noFill/>
                    </a:lnTlToBr>
                    <a:lnBlToTr>
                      <a:noFill/>
                    </a:lnBlToTr>
                    <a:solidFill>
                      <a:srgbClr val="FFFFFF"/>
                    </a:solidFill>
                  </a:tcPr>
                </a:tc>
                <a:tc rowSpan="6">
                  <a:txBody>
                    <a:bodyPr/>
                    <a:lstStyle/>
                    <a:p>
                      <a:pPr marL="0" indent="0" algn="ctr">
                        <a:buNone/>
                      </a:pPr>
                      <a:endPar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备注：若餐厅面积大，建议前台两台收银机，缓解高峰期结账和开台压力。硬件配置：</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Windows</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版本 </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J1900 4</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核</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CPU</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 </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4G</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内存、</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128G SSD</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硬盘、</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80MM </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高速打印机</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高速二维码识别（微信支付、支付支付需要）</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+RFID</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（识别实体会员卡</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ic</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卡）</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双屏（高清屏）显示。</a:t>
                      </a:r>
                      <a:endPar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cap="flat">
                      <a:noFill/>
                    </a:lnB>
                    <a:lnTlToBr>
                      <a:noFill/>
                    </a:lnTlToBr>
                    <a:lnBlToTr>
                      <a:noFill/>
                    </a:lnBlToTr>
                    <a:solidFill>
                      <a:srgbClr val="FFFFFF"/>
                    </a:solidFill>
                  </a:tcPr>
                </a:tc>
              </a:tr>
              <a:tr h="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tcPr>
                </a:tc>
                <a:tc vMerge="1">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tcPr>
                </a:tc>
                <a:tc vMerge="1">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tcPr>
                </a:tc>
                <a:tc vMerge="1">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tcPr>
                </a:tc>
                <a:tc vMerge="1">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91440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tcPr>
                </a:tc>
                <a:tc vMerge="1">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r>
              <a:tr h="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tcPr>
                </a:tc>
                <a:tc rowSpan="5">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钱箱</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cap="flat">
                      <a:noFill/>
                    </a:lnB>
                    <a:lnTlToBr>
                      <a:noFill/>
                    </a:lnTlToBr>
                    <a:lnBlToTr>
                      <a:noFill/>
                    </a:lnBlToTr>
                    <a:noFill/>
                  </a:tcPr>
                </a:tc>
                <a:tc rowSpan="5">
                  <a:txBody>
                    <a:bodyPr/>
                    <a:lstStyle/>
                    <a:p>
                      <a:pPr marL="0" indent="0" algn="ctr">
                        <a:buNone/>
                      </a:pPr>
                      <a:endParaRPr lang="zh-CN" altLang="en-US" sz="1200" b="0"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cap="flat">
                      <a:noFill/>
                    </a:lnB>
                    <a:lnTlToBr>
                      <a:noFill/>
                    </a:lnTlToBr>
                    <a:lnBlToTr>
                      <a:noFill/>
                    </a:lnBlToTr>
                    <a:noFill/>
                  </a:tcPr>
                </a:tc>
                <a:tc rowSpan="5">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290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cap="flat">
                      <a:noFill/>
                    </a:lnB>
                    <a:lnTlToBr>
                      <a:noFill/>
                    </a:lnTlToBr>
                    <a:lnBlToTr>
                      <a:noFill/>
                    </a:lnBlToTr>
                    <a:noFill/>
                  </a:tcPr>
                </a:tc>
                <a:tc rowSpan="5">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cap="flat">
                      <a:noFill/>
                    </a:lnB>
                    <a:lnTlToBr>
                      <a:noFill/>
                    </a:lnTlToBr>
                    <a:lnBlToTr>
                      <a:noFill/>
                    </a:lnBlToTr>
                    <a:noFill/>
                  </a:tcPr>
                </a:tc>
                <a:tc rowSpan="5">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290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cap="flat">
                      <a:noFill/>
                    </a:lnB>
                    <a:lnTlToBr>
                      <a:noFill/>
                    </a:lnTlToBr>
                    <a:lnBlToTr>
                      <a:noFill/>
                    </a:lnBlToTr>
                    <a:noFill/>
                  </a:tcPr>
                </a:tc>
                <a:tc rowSpan="5">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备注：五格三档收银箱，可连接前台小票打印机</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cap="flat">
                      <a:noFill/>
                    </a:lnB>
                    <a:lnTlToBr>
                      <a:noFill/>
                    </a:lnTlToBr>
                    <a:lnBlToTr>
                      <a:noFill/>
                    </a:lnBlToTr>
                    <a:noFill/>
                  </a:tcPr>
                </a:tc>
              </a:tr>
              <a:tr h="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tcPr>
                </a:tc>
                <a:tc vMerge="1">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tcPr>
                </a:tc>
                <a:tc vMerge="1">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316865">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tcPr>
                </a:tc>
                <a:tc vMerge="1">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r>
              <a:tr h="636905">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B cap="flat">
                      <a:noFill/>
                    </a:lnB>
                  </a:tcPr>
                </a:tc>
                <a:tc vMerge="1">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r>
              <a:tr h="93091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B cap="flat">
                      <a:noFill/>
                    </a:lnB>
                  </a:tcPr>
                </a:tc>
                <a:tc>
                  <a:txBody>
                    <a:bodyPr/>
                    <a:lstStyle/>
                    <a:p>
                      <a:pPr marL="0" indent="0" algn="ctr">
                        <a:buNone/>
                      </a:pP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gn="ctr">
                        <a:buNone/>
                      </a:pP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厨房打印机（佳博）</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cap="flat">
                      <a:noFill/>
                    </a:lnB>
                  </a:tcPr>
                </a:tc>
                <a:tc>
                  <a:txBody>
                    <a:bodyPr/>
                    <a:lstStyle/>
                    <a:p>
                      <a:pPr marL="0" indent="0" algn="ctr">
                        <a:buNone/>
                      </a:pPr>
                      <a:r>
                        <a:rPr lang="en-US" altLang="zh-CN" sz="1200" b="0" u="none">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200" b="0"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cap="flat">
                      <a:noFill/>
                    </a:lnB>
                  </a:tcPr>
                </a:tc>
                <a:tc>
                  <a:txBody>
                    <a:bodyPr/>
                    <a:lstStyle/>
                    <a:p>
                      <a:pPr marL="0" indent="0" algn="ctr">
                        <a:buNone/>
                      </a:pP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gn="ctr">
                        <a:buNone/>
                      </a:pP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400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cap="flat">
                      <a:noFill/>
                    </a:lnB>
                  </a:tcPr>
                </a:tc>
                <a:tc>
                  <a:txBody>
                    <a:bodyPr/>
                    <a:lstStyle/>
                    <a:p>
                      <a:pPr marL="0" indent="0" algn="ctr">
                        <a:buNone/>
                      </a:pP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gn="ctr">
                        <a:buNone/>
                      </a:pP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cap="flat">
                      <a:noFill/>
                    </a:lnB>
                  </a:tcPr>
                </a:tc>
                <a:tc>
                  <a:txBody>
                    <a:bodyPr/>
                    <a:lstStyle/>
                    <a:p>
                      <a:pPr marL="0" indent="0" algn="ctr">
                        <a:buNone/>
                      </a:pP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gn="ctr">
                        <a:buNone/>
                      </a:pP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400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cap="flat">
                      <a:noFill/>
                    </a:lnB>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备注：热敏厨房小票打印机，带切刀（自动切纸），</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250MM/</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秒高速打印很好解决出单时间，提升工作效率！每个做菜档口一个</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cap="flat">
                      <a:noFill/>
                    </a:lnB>
                  </a:tcPr>
                </a:tc>
              </a:tr>
              <a:tr h="953770">
                <a:tc>
                  <a:txBody>
                    <a:bodyPr/>
                    <a:lstStyle/>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服务员设备</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cap="flat">
                      <a:noFill/>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l">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好小二</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app</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200" b="0"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免费</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l">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支持安卓和</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ios</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系统下载好小二</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APP</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至手机即可供服务员点餐、收银智能操作；并</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换桌，退</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赠菜，支持微信、支付宝及现金支付。操作简单，快速上手！ </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9050" cap="flat" cmpd="sng">
                      <a:solidFill>
                        <a:srgbClr val="000000"/>
                      </a:solidFill>
                      <a:prstDash val="solid"/>
                      <a:headEnd type="none" w="med" len="med"/>
                      <a:tailEnd type="none" w="med" len="med"/>
                    </a:lnB>
                    <a:lnTlToBr>
                      <a:noFill/>
                    </a:lnTlToBr>
                    <a:lnBlToTr>
                      <a:noFill/>
                    </a:lnBlToTr>
                    <a:noFill/>
                  </a:tcPr>
                </a:tc>
              </a:tr>
              <a:tr h="671195">
                <a:tc>
                  <a:txBody>
                    <a:bodyPr/>
                    <a:lstStyle/>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二维码桌贴桌牌</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l">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二维码桌贴</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000" b="0" u="non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zh-CN" sz="1000" b="0" u="non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免费</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好小二直接绑定，操作简单</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671830">
                <a:tc>
                  <a:txBody>
                    <a:bodyPr/>
                    <a:lstStyle/>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系统</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l">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好哇智慧餐饮管理系统</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000" b="0" u="non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zh-CN" sz="1000" b="0" u="non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3999</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3999</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包含一年服务费和云服务器空间带宽费用，一年后</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390</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元</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年</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559435">
                <a:tc gridSpan="7">
                  <a:txBody>
                    <a:bodyPr/>
                    <a:lstStyle/>
                    <a:p>
                      <a:pPr marL="0" indent="0" algn="l">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注：以上报价均是含税价可开正规增值税发票。</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cP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cP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cP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cP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cP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r>
            </a:tbl>
          </a:graphicData>
        </a:graphic>
      </p:graphicFrame>
      <p:pic>
        <p:nvPicPr>
          <p:cNvPr id="27717" name="图片 9"/>
          <p:cNvPicPr/>
          <p:nvPr/>
        </p:nvPicPr>
        <p:blipFill>
          <a:blip r:embed="rId2"/>
          <a:stretch>
            <a:fillRect/>
          </a:stretch>
        </p:blipFill>
        <p:spPr>
          <a:xfrm>
            <a:off x="3825875" y="1030288"/>
            <a:ext cx="949325" cy="860425"/>
          </a:xfrm>
          <a:prstGeom prst="rect">
            <a:avLst/>
          </a:prstGeom>
          <a:noFill/>
          <a:ln w="9525">
            <a:noFill/>
          </a:ln>
        </p:spPr>
      </p:pic>
      <p:pic>
        <p:nvPicPr>
          <p:cNvPr id="27718" name="图片 10"/>
          <p:cNvPicPr/>
          <p:nvPr/>
        </p:nvPicPr>
        <p:blipFill>
          <a:blip r:embed="rId3"/>
          <a:stretch>
            <a:fillRect/>
          </a:stretch>
        </p:blipFill>
        <p:spPr>
          <a:xfrm>
            <a:off x="3824288" y="2128838"/>
            <a:ext cx="950912" cy="904875"/>
          </a:xfrm>
          <a:prstGeom prst="rect">
            <a:avLst/>
          </a:prstGeom>
          <a:noFill/>
          <a:ln w="9525">
            <a:noFill/>
          </a:ln>
        </p:spPr>
      </p:pic>
      <p:pic>
        <p:nvPicPr>
          <p:cNvPr id="27719" name="图片 11"/>
          <p:cNvPicPr/>
          <p:nvPr/>
        </p:nvPicPr>
        <p:blipFill>
          <a:blip r:embed="rId4"/>
          <a:stretch>
            <a:fillRect/>
          </a:stretch>
        </p:blipFill>
        <p:spPr>
          <a:xfrm>
            <a:off x="3824288" y="3124200"/>
            <a:ext cx="882650" cy="790575"/>
          </a:xfrm>
          <a:prstGeom prst="rect">
            <a:avLst/>
          </a:prstGeom>
          <a:noFill/>
          <a:ln w="9525">
            <a:noFill/>
          </a:ln>
        </p:spPr>
      </p:pic>
      <p:pic>
        <p:nvPicPr>
          <p:cNvPr id="27720" name="图片 12"/>
          <p:cNvPicPr/>
          <p:nvPr/>
        </p:nvPicPr>
        <p:blipFill>
          <a:blip r:embed="rId5"/>
          <a:stretch>
            <a:fillRect/>
          </a:stretch>
        </p:blipFill>
        <p:spPr>
          <a:xfrm>
            <a:off x="3849688" y="4059238"/>
            <a:ext cx="925512" cy="776287"/>
          </a:xfrm>
          <a:prstGeom prst="rect">
            <a:avLst/>
          </a:prstGeom>
          <a:noFill/>
          <a:ln w="9525">
            <a:noFill/>
          </a:ln>
        </p:spPr>
      </p:pic>
      <p:pic>
        <p:nvPicPr>
          <p:cNvPr id="27721" name="图片 13"/>
          <p:cNvPicPr/>
          <p:nvPr/>
        </p:nvPicPr>
        <p:blipFill>
          <a:blip r:embed="rId6"/>
          <a:stretch>
            <a:fillRect/>
          </a:stretch>
        </p:blipFill>
        <p:spPr>
          <a:xfrm>
            <a:off x="3833813" y="4979988"/>
            <a:ext cx="925512" cy="558800"/>
          </a:xfrm>
          <a:prstGeom prst="rect">
            <a:avLst/>
          </a:prstGeom>
          <a:noFill/>
          <a:ln w="9525">
            <a:noFill/>
          </a:ln>
        </p:spPr>
      </p:pic>
      <p:pic>
        <p:nvPicPr>
          <p:cNvPr id="27722" name="图片 14"/>
          <p:cNvPicPr/>
          <p:nvPr/>
        </p:nvPicPr>
        <p:blipFill>
          <a:blip r:embed="rId7"/>
          <a:stretch>
            <a:fillRect/>
          </a:stretch>
        </p:blipFill>
        <p:spPr>
          <a:xfrm>
            <a:off x="3833813" y="5614988"/>
            <a:ext cx="908050" cy="669925"/>
          </a:xfrm>
          <a:prstGeom prst="rect">
            <a:avLst/>
          </a:prstGeom>
          <a:noFill/>
          <a:ln w="9525">
            <a:noFill/>
          </a:ln>
        </p:spPr>
      </p:pic>
      <p:pic>
        <p:nvPicPr>
          <p:cNvPr id="27723" name="图片 1" descr="智慧餐饮logo1"/>
          <p:cNvPicPr>
            <a:picLocks noChangeAspect="1"/>
          </p:cNvPicPr>
          <p:nvPr/>
        </p:nvPicPr>
        <p:blipFill>
          <a:blip r:embed="rId8"/>
          <a:stretch>
            <a:fillRect/>
          </a:stretch>
        </p:blipFill>
        <p:spPr>
          <a:xfrm>
            <a:off x="8724900" y="-58737"/>
            <a:ext cx="3124200" cy="982662"/>
          </a:xfrm>
          <a:prstGeom prst="rect">
            <a:avLst/>
          </a:prstGeom>
          <a:noFill/>
          <a:ln w="9525">
            <a:noFill/>
          </a:ln>
        </p:spPr>
      </p:pic>
    </p:spTree>
    <p:custDataLst>
      <p:tags r:id="rId9"/>
    </p:custData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文本框 1"/>
          <p:cNvSpPr txBox="1"/>
          <p:nvPr>
            <p:custDataLst>
              <p:tags r:id="rId1"/>
            </p:custDataLst>
          </p:nvPr>
        </p:nvSpPr>
        <p:spPr>
          <a:xfrm>
            <a:off x="876300" y="258763"/>
            <a:ext cx="8358188" cy="566737"/>
          </a:xfrm>
          <a:prstGeom prst="rect">
            <a:avLst/>
          </a:prstGeom>
          <a:noFill/>
          <a:ln w="9525">
            <a:noFill/>
          </a:ln>
        </p:spPr>
        <p:txBody>
          <a:bodyPr lIns="108000" tIns="45720" rIns="108000" bIns="45720" anchor="t"/>
          <a:lstStyle/>
          <a:p>
            <a:pPr lvl="0" indent="0" algn="just">
              <a:lnSpc>
                <a:spcPct val="120000"/>
              </a:lnSpc>
              <a:buClr>
                <a:srgbClr val="474747"/>
              </a:buClr>
              <a:buFont typeface="Arial" panose="020B0604020202020204" pitchFamily="34" charset="0"/>
              <a:buNone/>
            </a:pPr>
            <a:r>
              <a:rPr lang="zh-CN" altLang="en-US" sz="2400" baseline="0" dirty="0">
                <a:latin typeface="Arial" panose="020B0604020202020204" pitchFamily="34" charset="0"/>
                <a:ea typeface="黑体" panose="02010609060101010101" pitchFamily="49" charset="-122"/>
              </a:rPr>
              <a:t>2.豪华套餐：16888元</a:t>
            </a:r>
            <a:endParaRPr lang="zh-CN" altLang="en-US" sz="2400" baseline="0" dirty="0">
              <a:latin typeface="Arial" panose="020B0604020202020204" pitchFamily="34" charset="0"/>
              <a:ea typeface="黑体" panose="02010609060101010101" pitchFamily="49" charset="-122"/>
            </a:endParaRPr>
          </a:p>
        </p:txBody>
      </p:sp>
      <p:graphicFrame>
        <p:nvGraphicFramePr>
          <p:cNvPr id="2" name="表格 -1"/>
          <p:cNvGraphicFramePr/>
          <p:nvPr/>
        </p:nvGraphicFramePr>
        <p:xfrm>
          <a:off x="538163" y="825500"/>
          <a:ext cx="11052175" cy="2624456"/>
        </p:xfrm>
        <a:graphic>
          <a:graphicData uri="http://schemas.openxmlformats.org/drawingml/2006/table">
            <a:tbl>
              <a:tblPr firstRow="1" bandRow="1">
                <a:tableStyleId>{5940675A-B579-460E-94D1-54222C63F5DA}</a:tableStyleId>
              </a:tblPr>
              <a:tblGrid>
                <a:gridCol w="740410"/>
                <a:gridCol w="2573020"/>
                <a:gridCol w="1155065"/>
                <a:gridCol w="695325"/>
                <a:gridCol w="1298575"/>
                <a:gridCol w="4589780"/>
              </a:tblGrid>
              <a:tr h="168910">
                <a:tc>
                  <a:txBody>
                    <a:bodyPr/>
                    <a:lstStyle/>
                    <a:p>
                      <a:pPr marL="0" indent="0" algn="ctr">
                        <a:buNone/>
                      </a:pPr>
                      <a:r>
                        <a:rPr lang="en-US" altLang="zh-CN" sz="1200" b="0"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rPr>
                        <a:t> </a:t>
                      </a:r>
                      <a:endParaRPr lang="en-US" altLang="zh-CN" sz="1200" b="0"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c>
                  <a:txBody>
                    <a:bodyPr/>
                    <a:lstStyle/>
                    <a:p>
                      <a:pPr marL="0" indent="0" algn="ctr">
                        <a:buNone/>
                      </a:pPr>
                      <a:r>
                        <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rPr>
                        <a:t>品名</a:t>
                      </a:r>
                      <a:endPar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c>
                  <a:txBody>
                    <a:bodyPr/>
                    <a:lstStyle/>
                    <a:p>
                      <a:pPr marL="0" indent="0" algn="ctr">
                        <a:buNone/>
                      </a:pPr>
                      <a:r>
                        <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rPr>
                        <a:t>单价</a:t>
                      </a:r>
                      <a:endPar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c>
                  <a:txBody>
                    <a:bodyPr/>
                    <a:lstStyle/>
                    <a:p>
                      <a:pPr marL="0" indent="0" algn="ctr">
                        <a:buNone/>
                      </a:pPr>
                      <a:r>
                        <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rPr>
                        <a:t>数量</a:t>
                      </a:r>
                      <a:endPar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c>
                  <a:txBody>
                    <a:bodyPr/>
                    <a:lstStyle/>
                    <a:p>
                      <a:pPr marL="0" indent="0" algn="ctr">
                        <a:buNone/>
                      </a:pPr>
                      <a:r>
                        <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rPr>
                        <a:t>总价</a:t>
                      </a:r>
                      <a:endPar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c>
                  <a:txBody>
                    <a:bodyPr/>
                    <a:lstStyle/>
                    <a:p>
                      <a:pPr marL="0" indent="0" algn="ctr">
                        <a:buNone/>
                      </a:pPr>
                      <a:r>
                        <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rPr>
                        <a:t>备注</a:t>
                      </a:r>
                      <a:endParaRPr lang="zh-CN" altLang="en-US" sz="1200" b="1" u="none">
                        <a:solidFill>
                          <a:schemeClr val="tx1"/>
                        </a:solidFill>
                        <a:highlight>
                          <a:srgbClr val="808080"/>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08080"/>
                    </a:solidFill>
                  </a:tcPr>
                </a:tc>
              </a:tr>
              <a:tr h="774065">
                <a:tc rowSpan="6">
                  <a:txBody>
                    <a:bodyPr/>
                    <a:lstStyle/>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前</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台</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收</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银</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设</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备</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en-US" altLang="zh-CN" sz="1200" b="1" u="none">
                          <a:solidFill>
                            <a:schemeClr val="tx1"/>
                          </a:solidFill>
                          <a:latin typeface="宋体" panose="02010600030101010101" pitchFamily="2" charset="-122"/>
                          <a:ea typeface="宋体" panose="02010600030101010101" pitchFamily="2" charset="-122"/>
                        </a:rPr>
                        <a:t> </a:t>
                      </a:r>
                      <a:endParaRPr lang="en-US" altLang="zh-CN" sz="1200" b="1" u="none">
                        <a:solidFill>
                          <a:schemeClr val="tx1"/>
                        </a:solidFill>
                        <a:latin typeface="宋体" panose="02010600030101010101" pitchFamily="2" charset="-122"/>
                        <a:ea typeface="宋体" panose="02010600030101010101" pitchFamily="2" charset="-122"/>
                      </a:endParaRPr>
                    </a:p>
                    <a:p>
                      <a:pPr marL="0" indent="0" algn="ctr">
                        <a:buNone/>
                      </a:pPr>
                      <a:r>
                        <a:rPr lang="en-US" altLang="zh-CN" sz="1200" b="1" u="none">
                          <a:solidFill>
                            <a:schemeClr val="tx1"/>
                          </a:solidFill>
                          <a:latin typeface="宋体" panose="02010600030101010101" pitchFamily="2" charset="-122"/>
                          <a:ea typeface="宋体" panose="02010600030101010101" pitchFamily="2" charset="-122"/>
                        </a:rPr>
                        <a:t> </a:t>
                      </a:r>
                      <a:endParaRPr lang="en-US" altLang="zh-CN" sz="1200" b="1" u="none">
                        <a:solidFill>
                          <a:schemeClr val="tx1"/>
                        </a:solidFill>
                        <a:latin typeface="宋体" panose="02010600030101010101" pitchFamily="2" charset="-122"/>
                        <a:ea typeface="宋体" panose="02010600030101010101" pitchFamily="2" charset="-122"/>
                      </a:endParaRPr>
                    </a:p>
                    <a:p>
                      <a:pPr marL="0" indent="0" algn="ctr">
                        <a:buNone/>
                      </a:pPr>
                      <a:r>
                        <a:rPr lang="en-US" altLang="zh-CN" sz="1200" b="1" u="none">
                          <a:solidFill>
                            <a:schemeClr val="tx1"/>
                          </a:solidFill>
                          <a:latin typeface="宋体" panose="02010600030101010101" pitchFamily="2" charset="-122"/>
                          <a:ea typeface="宋体" panose="02010600030101010101" pitchFamily="2" charset="-122"/>
                        </a:rPr>
                        <a:t> </a:t>
                      </a:r>
                      <a:endParaRPr lang="en-US" altLang="zh-CN" sz="1200" b="1" u="none">
                        <a:solidFill>
                          <a:schemeClr val="tx1"/>
                        </a:solidFill>
                        <a:latin typeface="宋体" panose="02010600030101010101" pitchFamily="2" charset="-122"/>
                        <a:ea typeface="宋体" panose="02010600030101010101" pitchFamily="2" charset="-122"/>
                      </a:endParaRPr>
                    </a:p>
                    <a:p>
                      <a:pPr marL="0" indent="0" algn="ctr">
                        <a:buNone/>
                      </a:pPr>
                      <a:r>
                        <a:rPr lang="en-US" altLang="zh-CN" sz="1200" b="1" u="none">
                          <a:solidFill>
                            <a:schemeClr val="tx1"/>
                          </a:solidFill>
                          <a:latin typeface="宋体" panose="02010600030101010101" pitchFamily="2" charset="-122"/>
                          <a:ea typeface="宋体" panose="02010600030101010101" pitchFamily="2" charset="-122"/>
                        </a:rPr>
                        <a:t> </a:t>
                      </a:r>
                      <a:endParaRPr lang="en-US" altLang="zh-CN"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ctr">
                        <a:buNone/>
                      </a:pP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好哇智能收银机</a:t>
                      </a:r>
                      <a:endPar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3999</a:t>
                      </a:r>
                      <a:endPar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3999</a:t>
                      </a:r>
                      <a:endPar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marL="0" indent="0" algn="ctr">
                        <a:buNone/>
                      </a:pP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备注：若餐厅面积大，建议前台两台收银机，缓解高峰期结账和开台压力。硬件配置：</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Windows</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版本 </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J1900 4</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核</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CPU</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 </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4G</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内存、</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128G SSD</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硬盘、</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80MM </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高速打印机</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高速二维码识别（微信支付、支付支付需要）</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+RFID</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（识别实体会员卡</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ic</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卡）</a:t>
                      </a:r>
                      <a:r>
                        <a:rPr lang="en-US" altLang="zh-CN"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a:t>
                      </a:r>
                      <a:r>
                        <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rPr>
                        <a:t>双屏（高清屏）显示。</a:t>
                      </a:r>
                      <a:endParaRPr lang="zh-CN" altLang="en-US" sz="1200" b="1" u="none">
                        <a:solidFill>
                          <a:schemeClr val="tx1"/>
                        </a:solidFill>
                        <a:highlight>
                          <a:srgbClr val="FFFFF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r>
              <a:tr h="254635">
                <a:tc vMerge="1">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钱箱</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290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290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备注：五格三档收银箱，可连接前台小票打印机</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381635">
                <a:tc vMerge="1">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扫码枪</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460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460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能读取所有标准一维和主流二维码制，同时也能读取荧幕（如手机）里的条形码；</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394970">
                <a:tc vMerge="1">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l">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旺</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pos </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1999</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1999</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支持好小二</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APP</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；支持刷银行卡、信用卡；微信支付宝扫码支付；</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381635">
                <a:tc vMerge="1">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密码键盘</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150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150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备注：</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USB</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接口，支持</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IC</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卡识别与数字键盘输入。主要用于</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IC</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会员卡识别与密码输入</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254635">
                <a:tc vMerge="1">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来电宝</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240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240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老会员来电会员信息和消费信息提醒等</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10" name="表格 9"/>
          <p:cNvGraphicFramePr/>
          <p:nvPr/>
        </p:nvGraphicFramePr>
        <p:xfrm>
          <a:off x="549275" y="3449638"/>
          <a:ext cx="11054080" cy="1790069"/>
        </p:xfrm>
        <a:graphic>
          <a:graphicData uri="http://schemas.openxmlformats.org/drawingml/2006/table">
            <a:tbl>
              <a:tblPr firstRow="1" bandRow="1">
                <a:tableStyleId>{5940675A-B579-460E-94D1-54222C63F5DA}</a:tableStyleId>
              </a:tblPr>
              <a:tblGrid>
                <a:gridCol w="718185"/>
                <a:gridCol w="2576830"/>
                <a:gridCol w="1169670"/>
                <a:gridCol w="672465"/>
                <a:gridCol w="1310640"/>
                <a:gridCol w="4606290"/>
              </a:tblGrid>
              <a:tr h="278130">
                <a:tc rowSpan="5">
                  <a:txBody>
                    <a:bodyPr/>
                    <a:lstStyle/>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后厨设备</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触摸屏一体机（划菜机）</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3000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3300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主要用于厨房划菜使用</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tcPr>
                </a:tc>
                <a:tc rowSpan="4">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厨房打印机（佳博）</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cap="flat">
                      <a:noFill/>
                    </a:lnB>
                    <a:lnTlToBr>
                      <a:noFill/>
                    </a:lnTlToBr>
                    <a:lnBlToTr>
                      <a:noFill/>
                    </a:lnBlToTr>
                    <a:noFill/>
                  </a:tcPr>
                </a:tc>
                <a:tc rowSpan="4">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400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cap="flat">
                      <a:noFill/>
                    </a:lnB>
                    <a:lnTlToBr>
                      <a:noFill/>
                    </a:lnTlToBr>
                    <a:lnBlToTr>
                      <a:noFill/>
                    </a:lnBlToTr>
                    <a:noFill/>
                  </a:tcPr>
                </a:tc>
                <a:tc rowSpan="4">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4</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cap="flat">
                      <a:noFill/>
                    </a:lnB>
                    <a:lnTlToBr>
                      <a:noFill/>
                    </a:lnTlToBr>
                    <a:lnBlToTr>
                      <a:noFill/>
                    </a:lnBlToTr>
                    <a:noFill/>
                  </a:tcPr>
                </a:tc>
                <a:tc rowSpan="4">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1600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cap="flat">
                      <a:noFill/>
                    </a:lnB>
                    <a:lnTlToBr>
                      <a:noFill/>
                    </a:lnTlToBr>
                    <a:lnBlToTr>
                      <a:noFill/>
                    </a:lnBlToTr>
                    <a:noFill/>
                  </a:tcPr>
                </a:tc>
                <a:tc rowSpan="4">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备注：热敏厨房小票打印机，带切刀（自动切纸），</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250MM/</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秒高速打印很好解决出单时间，提升工作效率！每个做菜档口一个</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cap="flat">
                      <a:noFill/>
                    </a:lnB>
                    <a:lnTlToBr>
                      <a:noFill/>
                    </a:lnTlToBr>
                    <a:lnBlToTr>
                      <a:noFill/>
                    </a:lnBlToTr>
                    <a:noFill/>
                  </a:tcPr>
                </a:tc>
              </a:tr>
              <a:tr h="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tcPr>
                </a:tc>
                <a:tc vMerge="1">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tcPr>
                </a:tc>
                <a:tc vMerge="1">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264160">
                <a:tc vMerge="1">
                  <a:tcP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B w="19050" cap="flat" cmpd="sng">
                      <a:solidFill>
                        <a:srgbClr val="000000"/>
                      </a:solidFill>
                      <a:prstDash val="solid"/>
                      <a:headEnd type="none" w="med" len="med"/>
                      <a:tailEnd type="none" w="med" len="med"/>
                    </a:lnB>
                  </a:tcPr>
                </a:tc>
                <a:tc vMerge="1">
                  <a:tcP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r>
              <a:tr h="251460">
                <a:tc rowSpan="2">
                  <a:txBody>
                    <a:bodyPr/>
                    <a:lstStyle/>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服务员</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设备</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p>
                      <a:pPr marL="0" indent="0" algn="ctr">
                        <a:buNone/>
                      </a:pPr>
                      <a:r>
                        <a:rPr lang="en-US" altLang="zh-CN" sz="1200" b="1" u="none">
                          <a:solidFill>
                            <a:schemeClr val="tx1"/>
                          </a:solidFill>
                          <a:latin typeface="宋体" panose="02010600030101010101" pitchFamily="2" charset="-122"/>
                          <a:ea typeface="宋体" panose="02010600030101010101" pitchFamily="2" charset="-122"/>
                        </a:rPr>
                        <a:t> </a:t>
                      </a:r>
                      <a:endParaRPr lang="en-US" altLang="zh-CN"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l">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点菜宝</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460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4</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1840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与基站同步使用</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9050" cap="flat" cmpd="sng">
                      <a:solidFill>
                        <a:srgbClr val="000000"/>
                      </a:solidFill>
                      <a:prstDash val="solid"/>
                      <a:headEnd type="none" w="med" len="med"/>
                      <a:tailEnd type="none" w="med" len="med"/>
                    </a:lnB>
                    <a:lnTlToBr>
                      <a:noFill/>
                    </a:lnTlToBr>
                    <a:lnBlToTr>
                      <a:noFill/>
                    </a:lnBlToTr>
                    <a:noFill/>
                  </a:tcPr>
                </a:tc>
              </a:tr>
              <a:tr h="210185">
                <a:tc vMerge="1">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l">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基站</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750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750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与点菜宝同步使用</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181610">
                <a:tc>
                  <a:txBody>
                    <a:bodyPr/>
                    <a:lstStyle/>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系统</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l">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好哇智慧餐饮管理系统</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3999</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3999</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0">
                <a:tc>
                  <a:txBody>
                    <a:bodyPr/>
                    <a:lstStyle/>
                    <a:p>
                      <a:pPr marL="0" indent="0" algn="ctr">
                        <a:buNone/>
                      </a:pP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总计：</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l">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18627</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231775">
                <a:tc gridSpan="6">
                  <a:txBody>
                    <a:bodyPr/>
                    <a:lstStyle/>
                    <a:p>
                      <a:pPr marL="0" indent="0" algn="l">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注：以上报价均是含税价可开正规增值税发票。</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cP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cP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cP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cP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r>
            </a:tbl>
          </a:graphicData>
        </a:graphic>
      </p:graphicFrame>
      <p:sp>
        <p:nvSpPr>
          <p:cNvPr id="19564" name="文本框 99"/>
          <p:cNvSpPr txBox="1"/>
          <p:nvPr/>
        </p:nvSpPr>
        <p:spPr>
          <a:xfrm>
            <a:off x="414332" y="5341932"/>
            <a:ext cx="2024068" cy="1189043"/>
          </a:xfrm>
          <a:prstGeom prst="rect">
            <a:avLst/>
          </a:prstGeom>
          <a:noFill/>
          <a:ln w="9525">
            <a:noFill/>
          </a:ln>
        </p:spPr>
        <p:txBody>
          <a:bodyPr wrap="square" anchor="t">
            <a:spAutoFit/>
          </a:bodyPr>
          <a:lstStyle/>
          <a:p>
            <a:pPr lvl="0" indent="0" fontAlgn="base"/>
            <a:r>
              <a:rPr lang="en-US" altLang="zh-CN" sz="3600" u="none" strike="noStrike" noProof="1">
                <a:ln w="22225">
                  <a:solidFill>
                    <a:schemeClr val="accent2"/>
                  </a:solidFill>
                  <a:prstDash val="solid"/>
                </a:ln>
                <a:solidFill>
                  <a:schemeClr val="accent2">
                    <a:lumMod val="40000"/>
                    <a:lumOff val="60000"/>
                  </a:schemeClr>
                </a:solidFill>
                <a:effectLst/>
                <a:latin typeface="宋体" panose="02010600030101010101" pitchFamily="2" charset="-122"/>
                <a:ea typeface="宋体" panose="02010600030101010101" pitchFamily="2" charset="-122"/>
                <a:cs typeface="+mn-ea"/>
              </a:rPr>
              <a:t> </a:t>
            </a:r>
            <a:endParaRPr lang="en-US" altLang="zh-CN" sz="3600" u="none" strike="noStrike" noProof="1">
              <a:ln w="22225">
                <a:solidFill>
                  <a:schemeClr val="accent2"/>
                </a:solidFill>
                <a:prstDash val="solid"/>
              </a:ln>
              <a:solidFill>
                <a:schemeClr val="accent2">
                  <a:lumMod val="40000"/>
                  <a:lumOff val="60000"/>
                </a:schemeClr>
              </a:solidFill>
              <a:effectLst/>
              <a:latin typeface="宋体" panose="02010600030101010101" pitchFamily="2" charset="-122"/>
              <a:ea typeface="宋体" panose="02010600030101010101" pitchFamily="2" charset="-122"/>
            </a:endParaRPr>
          </a:p>
          <a:p>
            <a:pPr lvl="0" indent="0" fontAlgn="base"/>
            <a:r>
              <a:rPr lang="zh-CN" altLang="en-US" sz="3600" u="none" strike="noStrike" noProof="1">
                <a:ln w="22225">
                  <a:solidFill>
                    <a:schemeClr val="accent2"/>
                  </a:solidFill>
                  <a:prstDash val="solid"/>
                </a:ln>
                <a:solidFill>
                  <a:schemeClr val="accent2">
                    <a:lumMod val="40000"/>
                    <a:lumOff val="60000"/>
                  </a:schemeClr>
                </a:solidFill>
                <a:effectLst/>
                <a:latin typeface="宋体" panose="02010600030101010101" pitchFamily="2" charset="-122"/>
                <a:ea typeface="宋体" panose="02010600030101010101" pitchFamily="2" charset="-122"/>
                <a:cs typeface="+mn-ea"/>
              </a:rPr>
              <a:t>选配：</a:t>
            </a:r>
            <a:endParaRPr lang="zh-CN" altLang="en-US" sz="3600" u="none" strike="noStrike" noProof="1">
              <a:ln w="22225">
                <a:solidFill>
                  <a:schemeClr val="accent2"/>
                </a:solidFill>
                <a:prstDash val="solid"/>
              </a:ln>
              <a:solidFill>
                <a:schemeClr val="accent2">
                  <a:lumMod val="40000"/>
                  <a:lumOff val="60000"/>
                </a:schemeClr>
              </a:solidFill>
              <a:effectLst/>
              <a:latin typeface="宋体" panose="02010600030101010101" pitchFamily="2" charset="-122"/>
              <a:ea typeface="宋体" panose="02010600030101010101" pitchFamily="2" charset="-122"/>
            </a:endParaRPr>
          </a:p>
        </p:txBody>
      </p:sp>
      <p:graphicFrame>
        <p:nvGraphicFramePr>
          <p:cNvPr id="28" name="表格 27"/>
          <p:cNvGraphicFramePr/>
          <p:nvPr/>
        </p:nvGraphicFramePr>
        <p:xfrm>
          <a:off x="2606675" y="5799138"/>
          <a:ext cx="7256780" cy="731520"/>
        </p:xfrm>
        <a:graphic>
          <a:graphicData uri="http://schemas.openxmlformats.org/drawingml/2006/table">
            <a:tbl>
              <a:tblPr firstRow="1" bandRow="1">
                <a:tableStyleId>{5940675A-B579-460E-94D1-54222C63F5DA}</a:tableStyleId>
              </a:tblPr>
              <a:tblGrid>
                <a:gridCol w="1170940"/>
                <a:gridCol w="1358900"/>
                <a:gridCol w="962660"/>
                <a:gridCol w="1483995"/>
                <a:gridCol w="2280285"/>
              </a:tblGrid>
              <a:tr h="731520">
                <a:tc>
                  <a:txBody>
                    <a:bodyPr/>
                    <a:lstStyle/>
                    <a:p>
                      <a:pPr marL="0" indent="0" algn="ctr">
                        <a:buNone/>
                      </a:pPr>
                      <a:r>
                        <a:rPr lang="en-US" altLang="zh-CN"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 </a:t>
                      </a:r>
                      <a:r>
                        <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rPr>
                        <a:t>排号机</a:t>
                      </a:r>
                      <a:endParaRPr lang="zh-CN" altLang="en-US" sz="1200" b="1" u="none">
                        <a:solidFill>
                          <a:schemeClr val="tx1"/>
                        </a:solidFill>
                        <a:highlight>
                          <a:srgbClr val="BFBFBF"/>
                        </a:highlight>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BFBFBF"/>
                    </a:solid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19050" cap="flat" cmpd="sng" algn="ctr">
                      <a:solidFill>
                        <a:srgbClr val="000000"/>
                      </a:solidFill>
                      <a:prstDash val="solid"/>
                      <a:roun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6500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6500</a:t>
                      </a:r>
                      <a:endPar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可在此机上进行预点菜，打印小票</a:t>
                      </a:r>
                      <a:r>
                        <a:rPr lang="en-US" altLang="zh-CN" sz="1200" b="1" u="none">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rPr>
                        <a:t>购买硬件送软件；</a:t>
                      </a:r>
                      <a:endParaRPr lang="zh-CN" altLang="en-US" sz="1200" b="1" u="none">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28795" name="图片 1" descr="智慧餐饮logo1"/>
          <p:cNvPicPr>
            <a:picLocks noChangeAspect="1"/>
          </p:cNvPicPr>
          <p:nvPr/>
        </p:nvPicPr>
        <p:blipFill>
          <a:blip r:embed="rId2"/>
          <a:stretch>
            <a:fillRect/>
          </a:stretch>
        </p:blipFill>
        <p:spPr>
          <a:xfrm>
            <a:off x="8867775" y="-53975"/>
            <a:ext cx="3124200" cy="982663"/>
          </a:xfrm>
          <a:prstGeom prst="rect">
            <a:avLst/>
          </a:prstGeom>
          <a:noFill/>
          <a:ln w="9525">
            <a:noFill/>
          </a:ln>
        </p:spPr>
      </p:pic>
    </p:spTree>
    <p:custDataLst>
      <p:tags r:id="rId3"/>
    </p:custDataLst>
  </p:cSld>
  <p:clrMapOvr>
    <a:masterClrMapping/>
  </p:clrMapOvr>
  <p:transition>
    <p:newsfla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文本框 1"/>
          <p:cNvSpPr txBox="1"/>
          <p:nvPr>
            <p:custDataLst>
              <p:tags r:id="rId1"/>
            </p:custDataLst>
          </p:nvPr>
        </p:nvSpPr>
        <p:spPr>
          <a:xfrm>
            <a:off x="847725" y="258763"/>
            <a:ext cx="8358188" cy="566738"/>
          </a:xfrm>
          <a:prstGeom prst="rect">
            <a:avLst/>
          </a:prstGeom>
          <a:noFill/>
          <a:ln w="9525">
            <a:noFill/>
          </a:ln>
        </p:spPr>
        <p:txBody>
          <a:bodyPr lIns="108000" tIns="45720" rIns="108000" bIns="45720" anchor="t"/>
          <a:lstStyle/>
          <a:p>
            <a:pPr lvl="0" indent="0" algn="just" fontAlgn="base">
              <a:lnSpc>
                <a:spcPct val="120000"/>
              </a:lnSpc>
              <a:buClr>
                <a:srgbClr val="474747"/>
              </a:buClr>
              <a:buFont typeface="Arial" panose="020B0604020202020204" pitchFamily="34" charset="0"/>
              <a:buNone/>
            </a:pPr>
            <a:r>
              <a:rPr lang="zh-CN" altLang="en-US" sz="2400" strike="noStrike" baseline="0" noProof="1">
                <a:solidFill>
                  <a:schemeClr val="tx1"/>
                </a:solidFill>
                <a:effectLst>
                  <a:outerShdw blurRad="38100" dist="19050" dir="2700000" algn="tl" rotWithShape="0">
                    <a:schemeClr val="dk1">
                      <a:alpha val="40000"/>
                    </a:schemeClr>
                  </a:outerShdw>
                </a:effectLst>
                <a:latin typeface="Arial" panose="020B0604020202020204" pitchFamily="34" charset="0"/>
                <a:ea typeface="黑体" panose="02010609060101010101" pitchFamily="49" charset="-122"/>
                <a:cs typeface="+mn-ea"/>
              </a:rPr>
              <a:t>九、推荐网络环境：</a:t>
            </a:r>
            <a:endParaRPr lang="zh-CN" altLang="en-US" sz="2400" strike="noStrike" baseline="0" noProof="1">
              <a:solidFill>
                <a:schemeClr val="tx1"/>
              </a:solidFill>
              <a:effectLst>
                <a:outerShdw blurRad="38100" dist="19050" dir="2700000" algn="tl" rotWithShape="0">
                  <a:schemeClr val="dk1">
                    <a:alpha val="40000"/>
                  </a:schemeClr>
                </a:outerShdw>
              </a:effectLst>
              <a:latin typeface="Arial" panose="020B0604020202020204" pitchFamily="34" charset="0"/>
              <a:ea typeface="黑体" panose="02010609060101010101" pitchFamily="49" charset="-122"/>
            </a:endParaRPr>
          </a:p>
        </p:txBody>
      </p:sp>
      <p:pic>
        <p:nvPicPr>
          <p:cNvPr id="29698" name="图片 2"/>
          <p:cNvPicPr/>
          <p:nvPr/>
        </p:nvPicPr>
        <p:blipFill>
          <a:blip r:embed="rId2"/>
          <a:stretch>
            <a:fillRect/>
          </a:stretch>
        </p:blipFill>
        <p:spPr>
          <a:xfrm>
            <a:off x="1095375" y="825500"/>
            <a:ext cx="1444625" cy="492125"/>
          </a:xfrm>
          <a:prstGeom prst="rect">
            <a:avLst/>
          </a:prstGeom>
          <a:noFill/>
          <a:ln w="9525">
            <a:noFill/>
          </a:ln>
        </p:spPr>
      </p:pic>
      <p:sp>
        <p:nvSpPr>
          <p:cNvPr id="29699" name="文本框 100"/>
          <p:cNvSpPr txBox="1"/>
          <p:nvPr/>
        </p:nvSpPr>
        <p:spPr>
          <a:xfrm>
            <a:off x="1095375" y="1420813"/>
            <a:ext cx="8928100" cy="639762"/>
          </a:xfrm>
          <a:prstGeom prst="rect">
            <a:avLst/>
          </a:prstGeom>
          <a:noFill/>
          <a:ln w="9525">
            <a:noFill/>
          </a:ln>
        </p:spPr>
        <p:txBody>
          <a:bodyPr wrap="square" anchor="t">
            <a:spAutoFit/>
          </a:bodyPr>
          <a:lstStyle/>
          <a:p>
            <a:pPr lvl="0" indent="292100"/>
            <a:r>
              <a:rPr lang="zh-CN" altLang="en-US" u="none">
                <a:latin typeface="宋体" panose="02010600030101010101" pitchFamily="2" charset="-122"/>
                <a:ea typeface="宋体" panose="02010600030101010101" pitchFamily="2" charset="-122"/>
              </a:rPr>
              <a:t>随着当前移动网络的飞速发展，平板电脑、智能手机、笔记本等设备得以大范围普及应用。餐厅作为大众的消费场所，无线网络成为餐厅服务内容不可或缺的一部分。</a:t>
            </a:r>
            <a:endParaRPr lang="zh-CN" altLang="en-US" u="none">
              <a:latin typeface="宋体" panose="02010600030101010101" pitchFamily="2" charset="-122"/>
              <a:ea typeface="宋体" panose="02010600030101010101" pitchFamily="2" charset="-122"/>
            </a:endParaRPr>
          </a:p>
        </p:txBody>
      </p:sp>
      <p:pic>
        <p:nvPicPr>
          <p:cNvPr id="29700" name="图片 3"/>
          <p:cNvPicPr/>
          <p:nvPr/>
        </p:nvPicPr>
        <p:blipFill>
          <a:blip r:embed="rId3"/>
          <a:stretch>
            <a:fillRect/>
          </a:stretch>
        </p:blipFill>
        <p:spPr>
          <a:xfrm>
            <a:off x="1095375" y="2060575"/>
            <a:ext cx="1443038" cy="493713"/>
          </a:xfrm>
          <a:prstGeom prst="rect">
            <a:avLst/>
          </a:prstGeom>
          <a:noFill/>
          <a:ln w="9525">
            <a:noFill/>
          </a:ln>
        </p:spPr>
      </p:pic>
      <p:sp>
        <p:nvSpPr>
          <p:cNvPr id="102" name="文本框 101"/>
          <p:cNvSpPr txBox="1"/>
          <p:nvPr/>
        </p:nvSpPr>
        <p:spPr>
          <a:xfrm>
            <a:off x="1095375" y="2554288"/>
            <a:ext cx="8928100" cy="2446338"/>
          </a:xfrm>
          <a:prstGeom prst="rect">
            <a:avLst/>
          </a:prstGeom>
          <a:noFill/>
          <a:ln w="9525">
            <a:noFill/>
          </a:ln>
        </p:spPr>
        <p:txBody>
          <a:bodyPr wrap="square">
            <a:spAutoFit/>
          </a:bodyPr>
          <a:lstStyle/>
          <a:p>
            <a:pPr marL="0" indent="292100" algn="l" fontAlgn="auto"/>
            <a:endParaRPr lang="en-US" altLang="zh-CN" sz="1050" b="0" u="none" strike="noStrike" noProof="1">
              <a:solidFill>
                <a:srgbClr val="000000"/>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餐厅无线覆盖的需求分析如下：</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1</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、餐厅内需满足各区域无线全覆盖，无盲区；</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2</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、需满足无线终端移动过程中自动切换接入点，网络不断线，即无线漫游；</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3</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、餐厅内顾客分布不均，需满足自动负载均衡，保证无线网络使用效果；</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4</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、餐厅作为大众的消费场所，网络设备应该具备良好的拓展性，支持满足后续</a:t>
            </a:r>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WEB</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认证，短信认证，微信认证等多样化营销要求；</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5</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a:t>
            </a:r>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AP</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外形应美观大方，需支持</a:t>
            </a:r>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PoE</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供电，满足消防及布线需求；</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a:p>
            <a:pPr marL="0" indent="292100" algn="l" fontAlgn="auto"/>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6</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a:t>
            </a:r>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AP</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支持统一管理、配置，并实时监控各</a:t>
            </a:r>
            <a:r>
              <a:rPr lang="en-US" altLang="zh-CN" b="0" u="none" strike="noStrike" noProof="1">
                <a:solidFill>
                  <a:schemeClr val="tx1"/>
                </a:solidFill>
                <a:highlight>
                  <a:srgbClr val="F0F0F2"/>
                </a:highlight>
                <a:latin typeface="Verdana" panose="020B0604030504040204" charset="0"/>
                <a:ea typeface="Verdana" panose="020B0604030504040204" charset="0"/>
                <a:cs typeface="Verdana" panose="020B0604030504040204" charset="0"/>
              </a:rPr>
              <a:t>AP</a:t>
            </a:r>
            <a:r>
              <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rPr>
              <a:t>工作状态，运维简便；</a:t>
            </a:r>
            <a:endParaRPr lang="zh-CN" altLang="en-US" b="0" u="none" strike="noStrike" noProof="1">
              <a:solidFill>
                <a:schemeClr val="tx1"/>
              </a:solidFill>
              <a:highlight>
                <a:srgbClr val="F0F0F2"/>
              </a:highlight>
              <a:latin typeface="宋体" panose="02010600030101010101" pitchFamily="2" charset="-122"/>
              <a:ea typeface="宋体" panose="02010600030101010101" pitchFamily="2" charset="-122"/>
              <a:cs typeface="宋体" panose="02010600030101010101" pitchFamily="2" charset="-122"/>
            </a:endParaRPr>
          </a:p>
        </p:txBody>
      </p:sp>
      <p:sp>
        <p:nvSpPr>
          <p:cNvPr id="29702" name="文本框 4"/>
          <p:cNvSpPr txBox="1"/>
          <p:nvPr/>
        </p:nvSpPr>
        <p:spPr>
          <a:xfrm>
            <a:off x="1222375" y="5254625"/>
            <a:ext cx="8459788" cy="639763"/>
          </a:xfrm>
          <a:prstGeom prst="rect">
            <a:avLst/>
          </a:prstGeom>
          <a:noFill/>
          <a:ln w="9525">
            <a:noFill/>
          </a:ln>
        </p:spPr>
        <p:txBody>
          <a:bodyPr wrap="square" anchor="t">
            <a:spAutoFit/>
          </a:bodyPr>
          <a:lstStyle/>
          <a:p>
            <a:pPr lvl="0" indent="0"/>
            <a:r>
              <a:rPr lang="zh-CN" altLang="en-US" u="none">
                <a:latin typeface="宋体" panose="02010600030101010101" pitchFamily="2" charset="-122"/>
                <a:ea typeface="宋体" panose="02010600030101010101" pitchFamily="2" charset="-122"/>
              </a:rPr>
              <a:t>详见超链接</a:t>
            </a:r>
            <a:r>
              <a:rPr lang="en-US" altLang="zh-CN" u="sng">
                <a:solidFill>
                  <a:srgbClr val="800080"/>
                </a:solidFill>
                <a:latin typeface="宋体" panose="02010600030101010101" pitchFamily="2" charset="-122"/>
                <a:ea typeface="宋体" panose="02010600030101010101" pitchFamily="2" charset="-122"/>
                <a:hlinkClick r:id="rId4"/>
              </a:rPr>
              <a:t>http://service.tp-link.com.cn/detail_article_2294.html?from=timeline&amp;isappinstalled=0</a:t>
            </a:r>
            <a:endParaRPr lang="zh-CN" altLang="en-US">
              <a:latin typeface="Arial" panose="020B0604020202020204" pitchFamily="34" charset="0"/>
              <a:ea typeface="黑体" panose="02010609060101010101" pitchFamily="49" charset="-122"/>
            </a:endParaRPr>
          </a:p>
        </p:txBody>
      </p:sp>
      <p:pic>
        <p:nvPicPr>
          <p:cNvPr id="29703" name="图片 1" descr="智慧餐饮logo1"/>
          <p:cNvPicPr>
            <a:picLocks noChangeAspect="1"/>
          </p:cNvPicPr>
          <p:nvPr/>
        </p:nvPicPr>
        <p:blipFill>
          <a:blip r:embed="rId5"/>
          <a:stretch>
            <a:fillRect/>
          </a:stretch>
        </p:blipFill>
        <p:spPr>
          <a:xfrm>
            <a:off x="9023350" y="50800"/>
            <a:ext cx="3124200" cy="982663"/>
          </a:xfrm>
          <a:prstGeom prst="rect">
            <a:avLst/>
          </a:prstGeom>
          <a:noFill/>
          <a:ln w="9525">
            <a:noFill/>
          </a:ln>
        </p:spPr>
      </p:pic>
    </p:spTree>
    <p:custDataLst>
      <p:tags r:id="rId6"/>
    </p:custDataLst>
  </p:cSld>
  <p:clrMapOvr>
    <a:masterClrMapping/>
  </p:clrMapOvr>
  <p:transition>
    <p:cover dir="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493394" y="810894"/>
            <a:ext cx="7028181" cy="5076825"/>
          </a:xfrm>
          <a:prstGeom prst="rect">
            <a:avLst/>
          </a:prstGeom>
          <a:effectLst>
            <a:softEdge rad="127000"/>
          </a:effectLst>
        </p:spPr>
        <p:txBody>
          <a:bodyPr vert="horz" lIns="108000" tIns="45720" rIns="108000" bIns="45720" rtlCol="0">
            <a:normAutofit fontScale="82500" lnSpcReduction="10000"/>
          </a:bodyPr>
          <a:lstStyle>
            <a:lvl1pPr marL="342900" indent="-342900" algn="just" defTabSz="685800">
              <a:lnSpc>
                <a:spcPct val="150000"/>
              </a:lnSpc>
              <a:spcBef>
                <a:spcPts val="0"/>
              </a:spcBef>
              <a:spcAft>
                <a:spcPts val="0"/>
              </a:spcAft>
              <a:buClr>
                <a:srgbClr val="474747"/>
              </a:buClr>
              <a:buSzPct val="100000"/>
              <a:buFont typeface="Arial" panose="020B0604020202020204" pitchFamily="34" charset="0"/>
              <a:buChar char="•"/>
              <a:defRPr sz="2400" baseline="0"/>
            </a:lvl1pPr>
            <a:lvl2pPr marL="267970" indent="-267970" algn="just" defTabSz="685800">
              <a:lnSpc>
                <a:spcPct val="130000"/>
              </a:lnSpc>
              <a:spcBef>
                <a:spcPts val="0"/>
              </a:spcBef>
              <a:spcAft>
                <a:spcPts val="450"/>
              </a:spcAft>
              <a:buClr>
                <a:schemeClr val="accent2">
                  <a:lumMod val="60000"/>
                  <a:lumOff val="40000"/>
                </a:schemeClr>
              </a:buClr>
              <a:buFont typeface="幼圆" panose="02010509060101010101" pitchFamily="49" charset="-122"/>
              <a:buChar char=" "/>
              <a:defRPr sz="2000" baseline="0">
                <a:latin typeface="Arial" panose="020B0604020202020204" pitchFamily="34" charset="0"/>
                <a:ea typeface="黑体" panose="02010609060101010101" pitchFamily="49" charset="-122"/>
              </a:defRPr>
            </a:lvl2pPr>
            <a:lvl3pPr marL="857250" indent="-171450" defTabSz="685800">
              <a:lnSpc>
                <a:spcPct val="90000"/>
              </a:lnSpc>
              <a:spcBef>
                <a:spcPts val="375"/>
              </a:spcBef>
              <a:buFont typeface="Arial" panose="020B0604020202020204" pitchFamily="34" charset="0"/>
              <a:buChar char="•"/>
              <a:defRPr sz="2000"/>
            </a:lvl3pPr>
            <a:lvl4pPr marL="1200150" indent="-171450" defTabSz="685800">
              <a:lnSpc>
                <a:spcPct val="90000"/>
              </a:lnSpc>
              <a:spcBef>
                <a:spcPts val="375"/>
              </a:spcBef>
              <a:buFont typeface="Arial" panose="020B0604020202020204" pitchFamily="34" charset="0"/>
              <a:buChar char="•"/>
            </a:lvl4pPr>
            <a:lvl5pPr marL="1543050" indent="-171450" defTabSz="685800">
              <a:lnSpc>
                <a:spcPct val="90000"/>
              </a:lnSpc>
              <a:spcBef>
                <a:spcPts val="375"/>
              </a:spcBef>
              <a:buFont typeface="Arial" panose="020B0604020202020204" pitchFamily="34" charset="0"/>
              <a:buChar char="•"/>
            </a:lvl5pPr>
            <a:lvl6pPr marL="1885950" indent="-171450" defTabSz="685800">
              <a:lnSpc>
                <a:spcPct val="90000"/>
              </a:lnSpc>
              <a:spcBef>
                <a:spcPts val="375"/>
              </a:spcBef>
              <a:buFont typeface="Arial" panose="020B0604020202020204" pitchFamily="34" charset="0"/>
              <a:buChar char="•"/>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fontAlgn="auto">
              <a:buNone/>
            </a:pPr>
            <a:r>
              <a:rPr lang="zh-CN" altLang="en-US" sz="2000" b="1" strike="noStrike" noProof="1">
                <a:solidFill>
                  <a:schemeClr val="tx1"/>
                </a:solidFill>
                <a:latin typeface="+mn-lt"/>
                <a:ea typeface="+mn-ea"/>
                <a:cs typeface="+mn-cs"/>
              </a:rPr>
              <a:t>十、效果分析</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1、企业背景</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公司名称：四海一家门店情况：</a:t>
            </a:r>
            <a:r>
              <a:rPr lang="en-US" altLang="zh-CN" sz="2000" b="1" strike="noStrike" noProof="1">
                <a:solidFill>
                  <a:schemeClr val="tx1"/>
                </a:solidFill>
                <a:latin typeface="+mn-lt"/>
                <a:ea typeface="+mn-ea"/>
                <a:cs typeface="+mn-cs"/>
              </a:rPr>
              <a:t>500</a:t>
            </a:r>
            <a:r>
              <a:rPr lang="zh-CN" altLang="en-US" sz="2000" b="1" strike="noStrike" noProof="1">
                <a:solidFill>
                  <a:schemeClr val="tx1"/>
                </a:solidFill>
                <a:latin typeface="+mn-lt"/>
                <a:ea typeface="+mn-ea"/>
                <a:cs typeface="+mn-cs"/>
              </a:rPr>
              <a:t>平米，服务员</a:t>
            </a:r>
            <a:r>
              <a:rPr lang="en-US" altLang="zh-CN" sz="2000" b="1" strike="noStrike" noProof="1">
                <a:solidFill>
                  <a:schemeClr val="tx1"/>
                </a:solidFill>
                <a:latin typeface="+mn-lt"/>
                <a:ea typeface="+mn-ea"/>
                <a:cs typeface="+mn-cs"/>
              </a:rPr>
              <a:t>15</a:t>
            </a:r>
            <a:r>
              <a:rPr lang="zh-CN" altLang="en-US" sz="2000" b="1" strike="noStrike" noProof="1">
                <a:solidFill>
                  <a:schemeClr val="tx1"/>
                </a:solidFill>
                <a:latin typeface="+mn-lt"/>
                <a:ea typeface="+mn-ea"/>
                <a:cs typeface="+mn-cs"/>
              </a:rPr>
              <a:t>，</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人均消费：70</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使用时间：201</a:t>
            </a:r>
            <a:r>
              <a:rPr lang="en-US" altLang="zh-CN" sz="2000" b="1" strike="noStrike" noProof="1">
                <a:solidFill>
                  <a:schemeClr val="tx1"/>
                </a:solidFill>
                <a:latin typeface="+mn-lt"/>
                <a:ea typeface="+mn-ea"/>
                <a:cs typeface="+mn-cs"/>
              </a:rPr>
              <a:t>6</a:t>
            </a:r>
            <a:r>
              <a:rPr lang="zh-CN" altLang="en-US" sz="2000" b="1" strike="noStrike" noProof="1">
                <a:solidFill>
                  <a:schemeClr val="tx1"/>
                </a:solidFill>
                <a:latin typeface="+mn-lt"/>
                <a:ea typeface="+mn-ea"/>
                <a:cs typeface="+mn-cs"/>
              </a:rPr>
              <a:t>年</a:t>
            </a:r>
            <a:r>
              <a:rPr lang="en-US" altLang="zh-CN" sz="2000" b="1" strike="noStrike" noProof="1">
                <a:solidFill>
                  <a:schemeClr val="tx1"/>
                </a:solidFill>
                <a:latin typeface="+mn-lt"/>
                <a:ea typeface="+mn-ea"/>
                <a:cs typeface="+mn-cs"/>
              </a:rPr>
              <a:t>6</a:t>
            </a:r>
            <a:r>
              <a:rPr lang="zh-CN" altLang="en-US" sz="2000" b="1" strike="noStrike" noProof="1">
                <a:solidFill>
                  <a:schemeClr val="tx1"/>
                </a:solidFill>
                <a:latin typeface="+mn-lt"/>
                <a:ea typeface="+mn-ea"/>
                <a:cs typeface="+mn-cs"/>
              </a:rPr>
              <a:t>月</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2、销售情况</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会员发展情况：截止到今日，共发展了1000会员，会员充值额增长了30%；</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排队情况：排队入场率从60%提高到了90%；</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销售情况：日服务桌数从100提高到了150桌，人均消费70元，月销售额从50万元提高到了80万元；</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服务员人员：大堂服务员减少5人，排队服务员减少2人，共计7人，按每个服务员3000元/月，共计节约成本21000元/月，共计每年节约252000元。</a:t>
            </a:r>
            <a:endParaRPr lang="zh-CN" altLang="en-US" sz="2000" b="1" strike="noStrike" noProof="1">
              <a:solidFill>
                <a:schemeClr val="tx1"/>
              </a:solidFill>
              <a:latin typeface="+mn-lt"/>
              <a:ea typeface="+mn-ea"/>
              <a:cs typeface="+mn-cs"/>
            </a:endParaRPr>
          </a:p>
          <a:p>
            <a:pPr marL="0" indent="0" fontAlgn="auto">
              <a:buNone/>
            </a:pPr>
            <a:endParaRPr lang="zh-CN" altLang="en-US" b="1" strike="noStrike" noProof="1">
              <a:solidFill>
                <a:schemeClr val="tx1"/>
              </a:solidFill>
              <a:latin typeface="+mn-lt"/>
              <a:ea typeface="+mn-ea"/>
              <a:cs typeface="+mn-cs"/>
            </a:endParaRPr>
          </a:p>
        </p:txBody>
      </p:sp>
      <p:pic>
        <p:nvPicPr>
          <p:cNvPr id="30723" name="图片 1" descr="智慧餐饮logo1"/>
          <p:cNvPicPr>
            <a:picLocks noChangeAspect="1"/>
          </p:cNvPicPr>
          <p:nvPr/>
        </p:nvPicPr>
        <p:blipFill>
          <a:blip r:embed="rId2"/>
          <a:stretch>
            <a:fillRect/>
          </a:stretch>
        </p:blipFill>
        <p:spPr>
          <a:xfrm>
            <a:off x="69850" y="31750"/>
            <a:ext cx="3124200" cy="982663"/>
          </a:xfrm>
          <a:prstGeom prst="rect">
            <a:avLst/>
          </a:prstGeom>
          <a:noFill/>
          <a:ln w="9525">
            <a:noFill/>
          </a:ln>
        </p:spPr>
      </p:pic>
      <p:pic>
        <p:nvPicPr>
          <p:cNvPr id="4" name="图片 3"/>
          <p:cNvPicPr>
            <a:picLocks noChangeAspect="1"/>
          </p:cNvPicPr>
          <p:nvPr/>
        </p:nvPicPr>
        <p:blipFill>
          <a:blip r:embed="rId3"/>
          <a:stretch>
            <a:fillRect/>
          </a:stretch>
        </p:blipFill>
        <p:spPr>
          <a:xfrm>
            <a:off x="7889875" y="1014730"/>
            <a:ext cx="3923665" cy="4189095"/>
          </a:xfrm>
          <a:prstGeom prst="rect">
            <a:avLst/>
          </a:prstGeom>
          <a:effectLst>
            <a:softEdge rad="12700"/>
          </a:effectLst>
        </p:spPr>
      </p:pic>
    </p:spTree>
    <p:custDataLst>
      <p:tags r:id="rId4"/>
    </p:custDataLst>
  </p:cSld>
  <p:clrMapOvr>
    <a:masterClrMapping/>
  </p:clrMapOvr>
  <p:transition>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18210" y="998219"/>
            <a:ext cx="10139031" cy="5527041"/>
          </a:xfrm>
          <a:prstGeom prst="rect">
            <a:avLst/>
          </a:prstGeom>
          <a:effectLst>
            <a:softEdge rad="317500"/>
          </a:effectLst>
        </p:spPr>
      </p:pic>
      <p:pic>
        <p:nvPicPr>
          <p:cNvPr id="31746" name="图片 1" descr="智慧餐饮logo1"/>
          <p:cNvPicPr>
            <a:picLocks noChangeAspect="1"/>
          </p:cNvPicPr>
          <p:nvPr/>
        </p:nvPicPr>
        <p:blipFill>
          <a:blip r:embed="rId2"/>
          <a:stretch>
            <a:fillRect/>
          </a:stretch>
        </p:blipFill>
        <p:spPr>
          <a:xfrm>
            <a:off x="28575" y="17463"/>
            <a:ext cx="3122613" cy="982662"/>
          </a:xfrm>
          <a:prstGeom prst="rect">
            <a:avLst/>
          </a:prstGeom>
          <a:noFill/>
          <a:ln w="9525">
            <a:noFill/>
          </a:ln>
        </p:spPr>
      </p:pic>
    </p:spTree>
    <p:custDataLst>
      <p:tags r:id="rId3"/>
    </p:custDataLst>
  </p:cSld>
  <p:clrMapOvr>
    <a:masterClrMapping/>
  </p:clrMapOvr>
  <p:transition>
    <p:comb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800860" y="885825"/>
            <a:ext cx="8590280" cy="5085715"/>
          </a:xfrm>
          <a:prstGeom prst="rect">
            <a:avLst/>
          </a:prstGeom>
          <a:effectLst>
            <a:softEdge rad="635000"/>
          </a:effectLst>
        </p:spPr>
      </p:pic>
      <p:sp>
        <p:nvSpPr>
          <p:cNvPr id="2" name="文本框 1"/>
          <p:cNvSpPr txBox="1"/>
          <p:nvPr>
            <p:custDataLst>
              <p:tags r:id="rId2"/>
            </p:custDataLst>
          </p:nvPr>
        </p:nvSpPr>
        <p:spPr>
          <a:xfrm>
            <a:off x="239394" y="205087"/>
            <a:ext cx="11510645" cy="6489700"/>
          </a:xfrm>
          <a:prstGeom prst="rect">
            <a:avLst/>
          </a:prstGeom>
          <a:effectLst>
            <a:softEdge rad="127000"/>
          </a:effectLst>
        </p:spPr>
        <p:txBody>
          <a:bodyPr vert="horz" lIns="108000" tIns="45720" rIns="108000" bIns="45720" rtlCol="0">
            <a:normAutofit fontScale="67500" lnSpcReduction="10000"/>
          </a:bodyPr>
          <a:lstStyle>
            <a:lvl1pPr marL="342900" indent="-342900" algn="just" defTabSz="685800">
              <a:lnSpc>
                <a:spcPct val="150000"/>
              </a:lnSpc>
              <a:spcBef>
                <a:spcPts val="0"/>
              </a:spcBef>
              <a:spcAft>
                <a:spcPts val="0"/>
              </a:spcAft>
              <a:buClr>
                <a:srgbClr val="474747"/>
              </a:buClr>
              <a:buSzPct val="100000"/>
              <a:buFont typeface="Arial" panose="020B0604020202020204" pitchFamily="34" charset="0"/>
              <a:buChar char="•"/>
              <a:defRPr sz="2400" baseline="0"/>
            </a:lvl1pPr>
            <a:lvl2pPr marL="267970" indent="-267970" algn="just" defTabSz="685800">
              <a:lnSpc>
                <a:spcPct val="130000"/>
              </a:lnSpc>
              <a:spcBef>
                <a:spcPts val="0"/>
              </a:spcBef>
              <a:spcAft>
                <a:spcPts val="450"/>
              </a:spcAft>
              <a:buClr>
                <a:schemeClr val="accent2">
                  <a:lumMod val="60000"/>
                  <a:lumOff val="40000"/>
                </a:schemeClr>
              </a:buClr>
              <a:buFont typeface="幼圆" panose="02010509060101010101" pitchFamily="49" charset="-122"/>
              <a:buChar char=" "/>
              <a:defRPr sz="2000" baseline="0">
                <a:latin typeface="Arial" panose="020B0604020202020204" pitchFamily="34" charset="0"/>
                <a:ea typeface="黑体" panose="02010609060101010101" pitchFamily="49" charset="-122"/>
              </a:defRPr>
            </a:lvl2pPr>
            <a:lvl3pPr marL="857250" indent="-171450" defTabSz="685800">
              <a:lnSpc>
                <a:spcPct val="90000"/>
              </a:lnSpc>
              <a:spcBef>
                <a:spcPts val="375"/>
              </a:spcBef>
              <a:buFont typeface="Arial" panose="020B0604020202020204" pitchFamily="34" charset="0"/>
              <a:buChar char="•"/>
              <a:defRPr sz="2000"/>
            </a:lvl3pPr>
            <a:lvl4pPr marL="1200150" indent="-171450" defTabSz="685800">
              <a:lnSpc>
                <a:spcPct val="90000"/>
              </a:lnSpc>
              <a:spcBef>
                <a:spcPts val="375"/>
              </a:spcBef>
              <a:buFont typeface="Arial" panose="020B0604020202020204" pitchFamily="34" charset="0"/>
              <a:buChar char="•"/>
            </a:lvl4pPr>
            <a:lvl5pPr marL="1543050" indent="-171450" defTabSz="685800">
              <a:lnSpc>
                <a:spcPct val="90000"/>
              </a:lnSpc>
              <a:spcBef>
                <a:spcPts val="375"/>
              </a:spcBef>
              <a:buFont typeface="Arial" panose="020B0604020202020204" pitchFamily="34" charset="0"/>
              <a:buChar char="•"/>
            </a:lvl5pPr>
            <a:lvl6pPr marL="1885950" indent="-171450" defTabSz="685800">
              <a:lnSpc>
                <a:spcPct val="90000"/>
              </a:lnSpc>
              <a:spcBef>
                <a:spcPts val="375"/>
              </a:spcBef>
              <a:buFont typeface="Arial" panose="020B0604020202020204" pitchFamily="34" charset="0"/>
              <a:buChar char="•"/>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fontAlgn="auto">
              <a:buNone/>
            </a:pPr>
            <a:r>
              <a:rPr lang="zh-CN" altLang="en-US" b="1" strike="noStrike" noProof="1">
                <a:solidFill>
                  <a:schemeClr val="tx1"/>
                </a:solidFill>
                <a:latin typeface="+mn-lt"/>
                <a:ea typeface="+mn-ea"/>
                <a:cs typeface="+mn-cs"/>
              </a:rPr>
              <a:t>十一、售后服务承诺书</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一、客户经理服务承诺：</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1、服务时间内9：30-21：30及时响应客户需求，无论是销售需求还是产品需求，必须在20分钟内响应客户，认真了解客户需求和真诚与客户进行交流，尽快帮助客户整理合作方案。</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2、与客户真诚交流，不夸大产品功能和服务内容，如实阐述产品优势，帮助客户了解和使用好哇智慧餐饮产品，并定期回访。</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二、VIP客服服务内容：</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1、公司VIP客户服务热线和QQ：4000883538，服务时间：9：30—21：30。</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2、VIP独享线上流量带宽和云服务空间，服务期间无限制使用。</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3、VIP专人服务内容包括：VIP独享专人1对1服务，专人客服解决产品服务的问题，更有每月多次电话沟通。</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4、基础服务、远程硬件调试、软件功能培训、其它高级服务、投诉建议等（详见表格一）；</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5、针对基础服务，在您提交开通帐号的当天受理。</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6、 针对远程硬件调试，在您硬件满足好哇智慧餐饮系统支持及您门店网络、电源等正常的情况下，1个工作日内调通。</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三、服务监管渠道：</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1、公司实行举报监督机制，公司对工作人员在办理业务中违反服务承诺的行为，一经发现核实，违反规定将按公司制度严肃处理。</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2、投诉的格式：提供对应服务客服的工号、联系电话、聊天截图、电话录音，直接提供至邮箱fk@haowa.com，如是我们问题，确认投诉成立，赠送一月服务时间。</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3、 我们将真诚地邀请您监督我们，您可以将您的意见和建议通过以下途径告知我们：</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　	　	致电公司客服热线：400-088-3538</a:t>
            </a:r>
            <a:endParaRPr lang="zh-CN" altLang="en-US" b="1" strike="noStrike" noProof="1">
              <a:solidFill>
                <a:schemeClr val="tx1"/>
              </a:solidFill>
              <a:latin typeface="+mn-lt"/>
              <a:ea typeface="+mn-ea"/>
              <a:cs typeface="+mn-cs"/>
            </a:endParaRPr>
          </a:p>
          <a:p>
            <a:pPr marL="0" indent="0" fontAlgn="auto">
              <a:buNone/>
            </a:pPr>
            <a:r>
              <a:rPr lang="zh-CN" altLang="en-US" b="1" strike="noStrike" noProof="1">
                <a:solidFill>
                  <a:schemeClr val="tx1"/>
                </a:solidFill>
                <a:latin typeface="+mn-lt"/>
                <a:ea typeface="+mn-ea"/>
                <a:cs typeface="+mn-cs"/>
              </a:rPr>
              <a:t>　	　	发送电子邮件至：fk@haowa.com</a:t>
            </a:r>
            <a:endParaRPr lang="zh-CN" altLang="en-US" b="1" strike="noStrike" noProof="1">
              <a:solidFill>
                <a:schemeClr val="tx1"/>
              </a:solidFill>
              <a:latin typeface="+mn-lt"/>
              <a:ea typeface="+mn-ea"/>
              <a:cs typeface="+mn-cs"/>
            </a:endParaRPr>
          </a:p>
        </p:txBody>
      </p:sp>
      <p:pic>
        <p:nvPicPr>
          <p:cNvPr id="32771" name="图片 1" descr="智慧餐饮logo1"/>
          <p:cNvPicPr>
            <a:picLocks noChangeAspect="1"/>
          </p:cNvPicPr>
          <p:nvPr/>
        </p:nvPicPr>
        <p:blipFill>
          <a:blip r:embed="rId3"/>
          <a:stretch>
            <a:fillRect/>
          </a:stretch>
        </p:blipFill>
        <p:spPr>
          <a:xfrm>
            <a:off x="8994775" y="3175"/>
            <a:ext cx="3124200" cy="982663"/>
          </a:xfrm>
          <a:prstGeom prst="rect">
            <a:avLst/>
          </a:prstGeom>
          <a:noFill/>
          <a:ln w="9525">
            <a:noFill/>
          </a:ln>
        </p:spPr>
      </p:pic>
    </p:spTree>
    <p:custDataLst>
      <p:tags r:id="rId4"/>
    </p:custDataLst>
  </p:cSld>
  <p:clrMapOvr>
    <a:masterClrMapping/>
  </p:clrMapOvr>
  <p:transition>
    <p:cover dir="l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90739" y="1289010"/>
            <a:ext cx="11332666" cy="1514261"/>
          </a:xfrm>
          <a:prstGeom prst="rect">
            <a:avLst/>
          </a:prstGeom>
          <a:noFill/>
        </p:spPr>
        <p:txBody>
          <a:bodyPr wrap="square" rtlCol="0">
            <a:spAutoFit/>
          </a:bodyPr>
          <a:lstStyle/>
          <a:p>
            <a:pPr>
              <a:lnSpc>
                <a:spcPct val="130000"/>
              </a:lnSpc>
            </a:pPr>
            <a:r>
              <a:rPr lang="zh-CN" altLang="en-US" sz="2000" b="1" dirty="0"/>
              <a:t>好哇</a:t>
            </a:r>
            <a:r>
              <a:rPr lang="zh-CN" altLang="en-US" sz="1355" dirty="0"/>
              <a:t>智慧餐饮是餐厅的线上线下整体解决方案的SAAS服务商，好哇完美整合收银·营销·外卖·排号·微信·会员等餐厅经营所需的所有功能，帮助餐厅留客拉新、提高员工劳动效率、提高会员营销投入与产出比、节约食材与人员成本等，更可以在餐厅运营、选址、金融服务等方面提供服务！所属公司成都依诺信息技术有限公司是国家高新技术企业、拥有多项发明专利、具备"互联网+餐饮基因"， 致力于打造更美好的餐饮生态园，让老板赚钱省心，让员工工作舒心，让顾客吃得放心！</a:t>
            </a:r>
            <a:endParaRPr lang="zh-CN" altLang="en-US" sz="1355" dirty="0"/>
          </a:p>
          <a:p>
            <a:endParaRPr lang="zh-CN" altLang="en-US" sz="1355" dirty="0"/>
          </a:p>
        </p:txBody>
      </p:sp>
      <p:sp>
        <p:nvSpPr>
          <p:cNvPr id="8194" name="Rectangle 3"/>
          <p:cNvSpPr/>
          <p:nvPr/>
        </p:nvSpPr>
        <p:spPr>
          <a:xfrm>
            <a:off x="243698" y="178517"/>
            <a:ext cx="4672047" cy="601831"/>
          </a:xfrm>
          <a:prstGeom prst="rect">
            <a:avLst/>
          </a:prstGeom>
          <a:noFill/>
          <a:ln w="9525">
            <a:noFill/>
          </a:ln>
        </p:spPr>
        <p:txBody>
          <a:bodyPr wrap="square" anchor="t">
            <a:spAutoFit/>
          </a:bodyPr>
          <a:lstStyle/>
          <a:p>
            <a:pPr defTabSz="1083310"/>
            <a:r>
              <a:rPr lang="zh-CN" altLang="en-US" sz="3310" b="1" dirty="0">
                <a:solidFill>
                  <a:srgbClr val="C00000"/>
                </a:solidFill>
                <a:latin typeface="Arial" panose="020B0604020202020204" pitchFamily="34" charset="0"/>
                <a:ea typeface="微软雅黑" panose="020B0503020204020204" charset="-122"/>
              </a:rPr>
              <a:t>好哇智慧餐饮公司介绍</a:t>
            </a:r>
            <a:endParaRPr lang="zh-CN" altLang="en-US" sz="3310" b="1" dirty="0">
              <a:solidFill>
                <a:srgbClr val="C00000"/>
              </a:solidFill>
              <a:latin typeface="Arial" panose="020B0604020202020204" pitchFamily="34" charset="0"/>
              <a:ea typeface="微软雅黑" panose="020B0503020204020204" charset="-122"/>
            </a:endParaRPr>
          </a:p>
        </p:txBody>
      </p:sp>
      <p:pic>
        <p:nvPicPr>
          <p:cNvPr id="7" name="图片 6"/>
          <p:cNvPicPr>
            <a:picLocks noChangeAspect="1"/>
          </p:cNvPicPr>
          <p:nvPr/>
        </p:nvPicPr>
        <p:blipFill>
          <a:blip r:embed="rId1"/>
          <a:stretch>
            <a:fillRect/>
          </a:stretch>
        </p:blipFill>
        <p:spPr>
          <a:xfrm>
            <a:off x="0" y="2762343"/>
            <a:ext cx="12192000" cy="4095657"/>
          </a:xfrm>
          <a:prstGeom prst="rect">
            <a:avLst/>
          </a:prstGeom>
        </p:spPr>
      </p:pic>
      <p:pic>
        <p:nvPicPr>
          <p:cNvPr id="5" name="图片 4" descr="智慧餐饮logo1"/>
          <p:cNvPicPr>
            <a:picLocks noChangeAspect="1"/>
          </p:cNvPicPr>
          <p:nvPr/>
        </p:nvPicPr>
        <p:blipFill>
          <a:blip r:embed="rId2"/>
          <a:stretch>
            <a:fillRect/>
          </a:stretch>
        </p:blipFill>
        <p:spPr>
          <a:xfrm>
            <a:off x="10214517" y="-4762"/>
            <a:ext cx="1994946" cy="627475"/>
          </a:xfrm>
          <a:prstGeom prst="rect">
            <a:avLst/>
          </a:prstGeom>
          <a:noFill/>
          <a:ln w="9525">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椭圆 30"/>
          <p:cNvSpPr/>
          <p:nvPr/>
        </p:nvSpPr>
        <p:spPr>
          <a:xfrm>
            <a:off x="505323" y="310279"/>
            <a:ext cx="348901" cy="348901"/>
          </a:xfrm>
          <a:prstGeom prst="ellipse">
            <a:avLst/>
          </a:prstGeom>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2">
                  <a:lumMod val="75000"/>
                </a:schemeClr>
              </a:solidFill>
              <a:latin typeface="Arial" panose="020B0604020202020204" pitchFamily="34" charset="0"/>
              <a:ea typeface="微软雅黑" panose="020B0503020204020204" charset="-122"/>
              <a:sym typeface="Arial" panose="020B0604020202020204" pitchFamily="34" charset="0"/>
            </a:endParaRPr>
          </a:p>
        </p:txBody>
      </p:sp>
      <p:sp>
        <p:nvSpPr>
          <p:cNvPr id="32" name="Content Placeholder 2"/>
          <p:cNvSpPr txBox="1"/>
          <p:nvPr/>
        </p:nvSpPr>
        <p:spPr>
          <a:xfrm>
            <a:off x="1021945" y="310279"/>
            <a:ext cx="2908018" cy="348901"/>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2655" dirty="0">
                <a:ln w="22225">
                  <a:solidFill>
                    <a:schemeClr val="accent2"/>
                  </a:solidFill>
                  <a:prstDash val="solid"/>
                </a:ln>
                <a:solidFill>
                  <a:schemeClr val="accent2">
                    <a:lumMod val="40000"/>
                    <a:lumOff val="60000"/>
                  </a:schemeClr>
                </a:solidFill>
                <a:latin typeface="Arial" panose="020B0604020202020204" pitchFamily="34" charset="0"/>
                <a:ea typeface="微软雅黑" panose="020B0503020204020204" charset="-122"/>
                <a:cs typeface="+mn-ea"/>
                <a:sym typeface="Arial" panose="020B0604020202020204" pitchFamily="34" charset="0"/>
              </a:rPr>
              <a:t>人脉总动员</a:t>
            </a:r>
            <a:endParaRPr lang="zh-CN" altLang="en-US" sz="2655" dirty="0">
              <a:ln w="22225">
                <a:solidFill>
                  <a:schemeClr val="accent2"/>
                </a:solidFill>
                <a:prstDash val="solid"/>
              </a:ln>
              <a:solidFill>
                <a:schemeClr val="accent2">
                  <a:lumMod val="40000"/>
                  <a:lumOff val="60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3" name="椭圆 32"/>
          <p:cNvSpPr/>
          <p:nvPr/>
        </p:nvSpPr>
        <p:spPr>
          <a:xfrm>
            <a:off x="758534" y="310279"/>
            <a:ext cx="191381" cy="191381"/>
          </a:xfrm>
          <a:prstGeom prst="ellipse">
            <a:avLst/>
          </a:prstGeom>
          <a:solidFill>
            <a:schemeClr val="bg1">
              <a:lumMod val="95000"/>
            </a:schemeClr>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accent2">
                  <a:lumMod val="75000"/>
                </a:schemeClr>
              </a:solidFill>
              <a:latin typeface="Arial" panose="020B0604020202020204" pitchFamily="34" charset="0"/>
              <a:ea typeface="微软雅黑" panose="020B0503020204020204" charset="-122"/>
              <a:sym typeface="Arial" panose="020B0604020202020204" pitchFamily="34" charset="0"/>
            </a:endParaRPr>
          </a:p>
        </p:txBody>
      </p:sp>
      <p:pic>
        <p:nvPicPr>
          <p:cNvPr id="35" name="Picture 3" descr="智慧餐饮logo1"/>
          <p:cNvPicPr>
            <a:picLocks noChangeAspect="1"/>
          </p:cNvPicPr>
          <p:nvPr/>
        </p:nvPicPr>
        <p:blipFill>
          <a:blip r:embed="rId1"/>
          <a:stretch>
            <a:fillRect/>
          </a:stretch>
        </p:blipFill>
        <p:spPr>
          <a:xfrm>
            <a:off x="9226881" y="-84704"/>
            <a:ext cx="2677328" cy="841374"/>
          </a:xfrm>
          <a:prstGeom prst="rect">
            <a:avLst/>
          </a:prstGeom>
          <a:noFill/>
          <a:ln w="9525">
            <a:noFill/>
          </a:ln>
        </p:spPr>
      </p:pic>
      <p:pic>
        <p:nvPicPr>
          <p:cNvPr id="37" name="图片 36" descr="返现"/>
          <p:cNvPicPr>
            <a:picLocks noChangeAspect="1"/>
          </p:cNvPicPr>
          <p:nvPr/>
        </p:nvPicPr>
        <p:blipFill>
          <a:blip r:embed="rId2"/>
          <a:stretch>
            <a:fillRect/>
          </a:stretch>
        </p:blipFill>
        <p:spPr>
          <a:xfrm>
            <a:off x="1219835" y="980440"/>
            <a:ext cx="9752330" cy="5552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21047" y="895350"/>
            <a:ext cx="9362446" cy="1711960"/>
          </a:xfrm>
          <a:prstGeom prst="rect">
            <a:avLst/>
          </a:prstGeom>
          <a:effectLst>
            <a:softEdge rad="127000"/>
          </a:effectLst>
        </p:spPr>
        <p:txBody>
          <a:bodyPr vert="horz" lIns="108000" tIns="45720" rIns="108000" bIns="45720" rtlCol="0">
            <a:normAutofit/>
          </a:bodyPr>
          <a:lstStyle>
            <a:lvl1pPr marL="342900" indent="-342900" algn="just" defTabSz="685800">
              <a:lnSpc>
                <a:spcPct val="150000"/>
              </a:lnSpc>
              <a:spcBef>
                <a:spcPts val="0"/>
              </a:spcBef>
              <a:spcAft>
                <a:spcPts val="0"/>
              </a:spcAft>
              <a:buClr>
                <a:srgbClr val="474747"/>
              </a:buClr>
              <a:buSzPct val="100000"/>
              <a:buFont typeface="Arial" panose="020B0604020202020204" pitchFamily="34" charset="0"/>
              <a:buChar char="•"/>
              <a:defRPr sz="2400" baseline="0"/>
            </a:lvl1pPr>
            <a:lvl2pPr marL="267970" indent="-267970" algn="just" defTabSz="685800">
              <a:lnSpc>
                <a:spcPct val="130000"/>
              </a:lnSpc>
              <a:spcBef>
                <a:spcPts val="0"/>
              </a:spcBef>
              <a:spcAft>
                <a:spcPts val="450"/>
              </a:spcAft>
              <a:buClr>
                <a:schemeClr val="accent2">
                  <a:lumMod val="60000"/>
                  <a:lumOff val="40000"/>
                </a:schemeClr>
              </a:buClr>
              <a:buFont typeface="幼圆" panose="02010509060101010101" pitchFamily="49" charset="-122"/>
              <a:buChar char=" "/>
              <a:defRPr sz="2000" baseline="0">
                <a:latin typeface="Arial" panose="020B0604020202020204" pitchFamily="34" charset="0"/>
                <a:ea typeface="黑体" panose="02010609060101010101" pitchFamily="49" charset="-122"/>
              </a:defRPr>
            </a:lvl2pPr>
            <a:lvl3pPr marL="857250" indent="-171450" defTabSz="685800">
              <a:lnSpc>
                <a:spcPct val="90000"/>
              </a:lnSpc>
              <a:spcBef>
                <a:spcPts val="375"/>
              </a:spcBef>
              <a:buFont typeface="Arial" panose="020B0604020202020204" pitchFamily="34" charset="0"/>
              <a:buChar char="•"/>
              <a:defRPr sz="2000"/>
            </a:lvl3pPr>
            <a:lvl4pPr marL="1200150" indent="-171450" defTabSz="685800">
              <a:lnSpc>
                <a:spcPct val="90000"/>
              </a:lnSpc>
              <a:spcBef>
                <a:spcPts val="375"/>
              </a:spcBef>
              <a:buFont typeface="Arial" panose="020B0604020202020204" pitchFamily="34" charset="0"/>
              <a:buChar char="•"/>
            </a:lvl4pPr>
            <a:lvl5pPr marL="1543050" indent="-171450" defTabSz="685800">
              <a:lnSpc>
                <a:spcPct val="90000"/>
              </a:lnSpc>
              <a:spcBef>
                <a:spcPts val="375"/>
              </a:spcBef>
              <a:buFont typeface="Arial" panose="020B0604020202020204" pitchFamily="34" charset="0"/>
              <a:buChar char="•"/>
            </a:lvl5pPr>
            <a:lvl6pPr marL="1885950" indent="-171450" defTabSz="685800">
              <a:lnSpc>
                <a:spcPct val="90000"/>
              </a:lnSpc>
              <a:spcBef>
                <a:spcPts val="375"/>
              </a:spcBef>
              <a:buFont typeface="Arial" panose="020B0604020202020204" pitchFamily="34" charset="0"/>
              <a:buChar char="•"/>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fontAlgn="auto">
              <a:buNone/>
            </a:pPr>
            <a:r>
              <a:rPr lang="zh-CN" altLang="en-US" sz="2000" b="1" strike="noStrike" noProof="1">
                <a:solidFill>
                  <a:schemeClr val="bg1"/>
                </a:solidFill>
                <a:latin typeface="+mn-lt"/>
                <a:ea typeface="+mn-ea"/>
                <a:cs typeface="+mn-cs"/>
              </a:rPr>
              <a:t>十</a:t>
            </a:r>
            <a:r>
              <a:rPr lang="zh-CN" altLang="en-US" sz="2000" b="1" strike="noStrike" noProof="1">
                <a:solidFill>
                  <a:schemeClr val="tx1"/>
                </a:solidFill>
                <a:latin typeface="+mn-lt"/>
                <a:ea typeface="+mn-ea"/>
                <a:cs typeface="+mn-cs"/>
              </a:rPr>
              <a:t>三、合作流程</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          咨询报价》签订合同》付款》交货并验货》安装培训》售后服务</a:t>
            </a:r>
            <a:endParaRPr lang="zh-CN" altLang="en-US" sz="2000" b="1" strike="noStrike" noProof="1">
              <a:solidFill>
                <a:schemeClr val="tx1"/>
              </a:solidFill>
              <a:latin typeface="+mn-lt"/>
              <a:ea typeface="+mn-ea"/>
              <a:cs typeface="+mn-cs"/>
            </a:endParaRPr>
          </a:p>
        </p:txBody>
      </p:sp>
      <p:pic>
        <p:nvPicPr>
          <p:cNvPr id="2" name="图片 1"/>
          <p:cNvPicPr>
            <a:picLocks noChangeAspect="1"/>
          </p:cNvPicPr>
          <p:nvPr/>
        </p:nvPicPr>
        <p:blipFill>
          <a:blip r:embed="rId2"/>
          <a:stretch>
            <a:fillRect/>
          </a:stretch>
        </p:blipFill>
        <p:spPr>
          <a:xfrm>
            <a:off x="1143000" y="1884036"/>
            <a:ext cx="6839585" cy="4548512"/>
          </a:xfrm>
          <a:prstGeom prst="rect">
            <a:avLst/>
          </a:prstGeom>
          <a:effectLst>
            <a:softEdge rad="635000"/>
          </a:effectLst>
        </p:spPr>
      </p:pic>
      <p:sp>
        <p:nvSpPr>
          <p:cNvPr id="4" name="文本框 3"/>
          <p:cNvSpPr txBox="1"/>
          <p:nvPr>
            <p:custDataLst>
              <p:tags r:id="rId3"/>
            </p:custDataLst>
          </p:nvPr>
        </p:nvSpPr>
        <p:spPr>
          <a:xfrm>
            <a:off x="7982585" y="3084830"/>
            <a:ext cx="4133850" cy="1979930"/>
          </a:xfrm>
          <a:prstGeom prst="rect">
            <a:avLst/>
          </a:prstGeom>
          <a:effectLst>
            <a:softEdge rad="127000"/>
          </a:effectLst>
        </p:spPr>
        <p:txBody>
          <a:bodyPr vert="horz" lIns="108000" tIns="45720" rIns="108000" bIns="45720" rtlCol="0">
            <a:normAutofit/>
          </a:bodyPr>
          <a:lstStyle>
            <a:lvl1pPr marL="342900" indent="-342900" algn="just" defTabSz="685800">
              <a:lnSpc>
                <a:spcPct val="150000"/>
              </a:lnSpc>
              <a:spcBef>
                <a:spcPts val="0"/>
              </a:spcBef>
              <a:spcAft>
                <a:spcPts val="0"/>
              </a:spcAft>
              <a:buClr>
                <a:srgbClr val="474747"/>
              </a:buClr>
              <a:buSzPct val="100000"/>
              <a:buFont typeface="Arial" panose="020B0604020202020204" pitchFamily="34" charset="0"/>
              <a:buChar char="•"/>
              <a:defRPr sz="2400" baseline="0"/>
            </a:lvl1pPr>
            <a:lvl2pPr marL="267970" indent="-267970" algn="just" defTabSz="685800">
              <a:lnSpc>
                <a:spcPct val="130000"/>
              </a:lnSpc>
              <a:spcBef>
                <a:spcPts val="0"/>
              </a:spcBef>
              <a:spcAft>
                <a:spcPts val="450"/>
              </a:spcAft>
              <a:buClr>
                <a:schemeClr val="accent2">
                  <a:lumMod val="60000"/>
                  <a:lumOff val="40000"/>
                </a:schemeClr>
              </a:buClr>
              <a:buFont typeface="幼圆" panose="02010509060101010101" pitchFamily="49" charset="-122"/>
              <a:buChar char=" "/>
              <a:defRPr sz="2000" baseline="0">
                <a:latin typeface="Arial" panose="020B0604020202020204" pitchFamily="34" charset="0"/>
                <a:ea typeface="黑体" panose="02010609060101010101" pitchFamily="49" charset="-122"/>
              </a:defRPr>
            </a:lvl2pPr>
            <a:lvl3pPr marL="857250" indent="-171450" defTabSz="685800">
              <a:lnSpc>
                <a:spcPct val="90000"/>
              </a:lnSpc>
              <a:spcBef>
                <a:spcPts val="375"/>
              </a:spcBef>
              <a:buFont typeface="Arial" panose="020B0604020202020204" pitchFamily="34" charset="0"/>
              <a:buChar char="•"/>
              <a:defRPr sz="2000"/>
            </a:lvl3pPr>
            <a:lvl4pPr marL="1200150" indent="-171450" defTabSz="685800">
              <a:lnSpc>
                <a:spcPct val="90000"/>
              </a:lnSpc>
              <a:spcBef>
                <a:spcPts val="375"/>
              </a:spcBef>
              <a:buFont typeface="Arial" panose="020B0604020202020204" pitchFamily="34" charset="0"/>
              <a:buChar char="•"/>
            </a:lvl4pPr>
            <a:lvl5pPr marL="1543050" indent="-171450" defTabSz="685800">
              <a:lnSpc>
                <a:spcPct val="90000"/>
              </a:lnSpc>
              <a:spcBef>
                <a:spcPts val="375"/>
              </a:spcBef>
              <a:buFont typeface="Arial" panose="020B0604020202020204" pitchFamily="34" charset="0"/>
              <a:buChar char="•"/>
            </a:lvl5pPr>
            <a:lvl6pPr marL="1885950" indent="-171450" defTabSz="685800">
              <a:lnSpc>
                <a:spcPct val="90000"/>
              </a:lnSpc>
              <a:spcBef>
                <a:spcPts val="375"/>
              </a:spcBef>
              <a:buFont typeface="Arial" panose="020B0604020202020204" pitchFamily="34" charset="0"/>
              <a:buChar char="•"/>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fontAlgn="auto">
              <a:buNone/>
            </a:pPr>
            <a:r>
              <a:rPr lang="zh-CN" altLang="en-US" sz="2000" b="1" strike="noStrike" noProof="1">
                <a:solidFill>
                  <a:schemeClr val="tx1"/>
                </a:solidFill>
                <a:latin typeface="+mn-lt"/>
                <a:ea typeface="+mn-ea"/>
                <a:cs typeface="+mn-cs"/>
              </a:rPr>
              <a:t>您的客户经理：袁博</a:t>
            </a:r>
            <a:endParaRPr lang="zh-CN" altLang="en-US"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联系电话：</a:t>
            </a:r>
            <a:r>
              <a:rPr lang="en-US" altLang="zh-CN" sz="2000" b="1" strike="noStrike" noProof="1">
                <a:solidFill>
                  <a:schemeClr val="tx1"/>
                </a:solidFill>
                <a:latin typeface="+mn-lt"/>
                <a:ea typeface="+mn-ea"/>
                <a:cs typeface="+mn-cs"/>
              </a:rPr>
              <a:t>15009680286</a:t>
            </a:r>
            <a:endParaRPr lang="en-US" altLang="zh-CN" sz="2000" b="1" strike="noStrike" noProof="1">
              <a:solidFill>
                <a:schemeClr val="tx1"/>
              </a:solidFill>
              <a:latin typeface="+mn-lt"/>
              <a:ea typeface="+mn-ea"/>
              <a:cs typeface="+mn-cs"/>
            </a:endParaRPr>
          </a:p>
          <a:p>
            <a:pPr marL="0" indent="0" fontAlgn="auto">
              <a:buNone/>
            </a:pPr>
            <a:r>
              <a:rPr lang="zh-CN" altLang="en-US" sz="2000" b="1" strike="noStrike" noProof="1">
                <a:solidFill>
                  <a:schemeClr val="tx1"/>
                </a:solidFill>
                <a:latin typeface="+mn-lt"/>
                <a:ea typeface="+mn-ea"/>
                <a:cs typeface="+mn-cs"/>
              </a:rPr>
              <a:t>邮箱：</a:t>
            </a:r>
            <a:r>
              <a:rPr lang="en-US" altLang="zh-CN" sz="2000" b="1" strike="noStrike" noProof="1">
                <a:solidFill>
                  <a:schemeClr val="tx1"/>
                </a:solidFill>
                <a:latin typeface="+mn-lt"/>
                <a:ea typeface="+mn-ea"/>
                <a:cs typeface="+mn-cs"/>
              </a:rPr>
              <a:t>rzx210@126.com</a:t>
            </a:r>
            <a:endParaRPr lang="en-US" altLang="zh-CN" sz="2000" b="1" strike="noStrike" noProof="1">
              <a:solidFill>
                <a:schemeClr val="tx1"/>
              </a:solidFill>
              <a:latin typeface="+mn-lt"/>
              <a:ea typeface="+mn-ea"/>
              <a:cs typeface="+mn-cs"/>
            </a:endParaRPr>
          </a:p>
        </p:txBody>
      </p:sp>
      <p:pic>
        <p:nvPicPr>
          <p:cNvPr id="34820" name="图片 1" descr="智慧餐饮logo1"/>
          <p:cNvPicPr>
            <a:picLocks noChangeAspect="1"/>
          </p:cNvPicPr>
          <p:nvPr/>
        </p:nvPicPr>
        <p:blipFill>
          <a:blip r:embed="rId4"/>
          <a:stretch>
            <a:fillRect/>
          </a:stretch>
        </p:blipFill>
        <p:spPr>
          <a:xfrm>
            <a:off x="69850" y="31750"/>
            <a:ext cx="3124200" cy="982663"/>
          </a:xfrm>
          <a:prstGeom prst="rect">
            <a:avLst/>
          </a:prstGeom>
          <a:noFill/>
          <a:ln w="9525">
            <a:noFill/>
          </a:ln>
        </p:spPr>
      </p:pic>
    </p:spTree>
    <p:custDataLst>
      <p:tags r:id="rId5"/>
    </p:custDataLst>
  </p:cSld>
  <p:clrMapOvr>
    <a:masterClrMapping/>
  </p:clrMapOvr>
  <p:transition>
    <p:comb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112942" y="3067746"/>
            <a:ext cx="3270232" cy="3662660"/>
          </a:xfrm>
          <a:prstGeom prst="rect">
            <a:avLst/>
          </a:prstGeom>
        </p:spPr>
      </p:pic>
      <p:pic>
        <p:nvPicPr>
          <p:cNvPr id="3" name="图片 2"/>
          <p:cNvPicPr>
            <a:picLocks noChangeAspect="1"/>
          </p:cNvPicPr>
          <p:nvPr/>
        </p:nvPicPr>
        <p:blipFill rotWithShape="1">
          <a:blip r:embed="rId2" cstate="print"/>
          <a:srcRect/>
          <a:stretch>
            <a:fillRect/>
          </a:stretch>
        </p:blipFill>
        <p:spPr>
          <a:xfrm>
            <a:off x="6348446" y="3067746"/>
            <a:ext cx="2927452" cy="3618903"/>
          </a:xfrm>
          <a:prstGeom prst="rect">
            <a:avLst/>
          </a:prstGeom>
        </p:spPr>
      </p:pic>
      <p:pic>
        <p:nvPicPr>
          <p:cNvPr id="4" name="图片 3"/>
          <p:cNvPicPr>
            <a:picLocks noChangeAspect="1"/>
          </p:cNvPicPr>
          <p:nvPr/>
        </p:nvPicPr>
        <p:blipFill>
          <a:blip r:embed="rId3"/>
          <a:stretch>
            <a:fillRect/>
          </a:stretch>
        </p:blipFill>
        <p:spPr>
          <a:xfrm>
            <a:off x="9219903" y="3130123"/>
            <a:ext cx="2993249" cy="3525856"/>
          </a:xfrm>
          <a:prstGeom prst="rect">
            <a:avLst/>
          </a:prstGeom>
        </p:spPr>
      </p:pic>
      <p:pic>
        <p:nvPicPr>
          <p:cNvPr id="5" name="图片 4"/>
          <p:cNvPicPr>
            <a:picLocks noChangeAspect="1"/>
          </p:cNvPicPr>
          <p:nvPr/>
        </p:nvPicPr>
        <p:blipFill>
          <a:blip r:embed="rId4"/>
          <a:stretch>
            <a:fillRect/>
          </a:stretch>
        </p:blipFill>
        <p:spPr>
          <a:xfrm>
            <a:off x="0" y="3067746"/>
            <a:ext cx="3282265" cy="3662660"/>
          </a:xfrm>
          <a:prstGeom prst="rect">
            <a:avLst/>
          </a:prstGeom>
        </p:spPr>
      </p:pic>
      <p:pic>
        <p:nvPicPr>
          <p:cNvPr id="6" name="图片 5"/>
          <p:cNvPicPr>
            <a:picLocks noChangeAspect="1"/>
          </p:cNvPicPr>
          <p:nvPr/>
        </p:nvPicPr>
        <p:blipFill rotWithShape="1">
          <a:blip r:embed="rId5" cstate="print"/>
          <a:srcRect/>
          <a:stretch>
            <a:fillRect/>
          </a:stretch>
        </p:blipFill>
        <p:spPr>
          <a:xfrm>
            <a:off x="85060" y="659219"/>
            <a:ext cx="11977403" cy="2470904"/>
          </a:xfrm>
          <a:prstGeom prst="rect">
            <a:avLst/>
          </a:prstGeom>
        </p:spPr>
      </p:pic>
      <p:pic>
        <p:nvPicPr>
          <p:cNvPr id="7" name="图片 6" descr="智慧餐饮logo1"/>
          <p:cNvPicPr>
            <a:picLocks noChangeAspect="1"/>
          </p:cNvPicPr>
          <p:nvPr/>
        </p:nvPicPr>
        <p:blipFill>
          <a:blip r:embed="rId6"/>
          <a:stretch>
            <a:fillRect/>
          </a:stretch>
        </p:blipFill>
        <p:spPr>
          <a:xfrm>
            <a:off x="10214517" y="-4762"/>
            <a:ext cx="1994946" cy="62747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682333"/>
            <a:ext cx="12192000" cy="5876104"/>
          </a:xfrm>
          <a:prstGeom prst="rect">
            <a:avLst/>
          </a:prstGeom>
        </p:spPr>
      </p:pic>
      <p:pic>
        <p:nvPicPr>
          <p:cNvPr id="3" name="图片 2" descr="智慧餐饮logo1"/>
          <p:cNvPicPr>
            <a:picLocks noChangeAspect="1"/>
          </p:cNvPicPr>
          <p:nvPr/>
        </p:nvPicPr>
        <p:blipFill>
          <a:blip r:embed="rId2"/>
          <a:stretch>
            <a:fillRect/>
          </a:stretch>
        </p:blipFill>
        <p:spPr>
          <a:xfrm>
            <a:off x="10214517" y="-4762"/>
            <a:ext cx="1994946" cy="627475"/>
          </a:xfrm>
          <a:prstGeom prst="rect">
            <a:avLst/>
          </a:prstGeom>
          <a:noFill/>
          <a:ln w="9525">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文本框 4"/>
          <p:cNvSpPr txBox="1"/>
          <p:nvPr>
            <p:custDataLst>
              <p:tags r:id="rId1"/>
            </p:custDataLst>
          </p:nvPr>
        </p:nvSpPr>
        <p:spPr>
          <a:xfrm>
            <a:off x="6121400" y="2381250"/>
            <a:ext cx="5022850" cy="3522980"/>
          </a:xfrm>
          <a:prstGeom prst="rect">
            <a:avLst/>
          </a:prstGeom>
          <a:noFill/>
          <a:ln w="9525">
            <a:noFill/>
          </a:ln>
        </p:spPr>
        <p:txBody>
          <a:bodyPr anchor="t"/>
          <a:lstStyle/>
          <a:p>
            <a:pPr marL="228600" indent="-228600" fontAlgn="base">
              <a:buSzTx/>
              <a:buFont typeface="Arial" panose="020B0604020202020204" pitchFamily="34" charset="0"/>
              <a:buChar char="•"/>
            </a:pPr>
            <a:r>
              <a:rPr lang="zh-CN" altLang="en-US"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自助餐餐厅这几年很受广大消费者的欢迎，原因在于消费者可以在有着不错的就餐环境的餐厅中对喜欢的美食放开了吃，而不必担心超过预算，因而这类餐厅的兴起，已经成为餐饮行业的一道风景线。但是自助餐餐厅老板恐怕就不是那么轻松，他们会遇到很多不同于传统餐厅经营中困难，突出的问题就是：</a:t>
            </a:r>
            <a:endParaRPr lang="zh-CN" altLang="en-US" sz="1600" strike="noStrike" noProof="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marL="0" indent="0" fontAlgn="base">
              <a:buNone/>
            </a:pPr>
            <a:r>
              <a:rPr lang="en-US" altLang="zh-CN"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1.</a:t>
            </a:r>
            <a:r>
              <a:rPr lang="zh-CN" altLang="en-US"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营销问题</a:t>
            </a:r>
            <a:endParaRPr lang="zh-CN" altLang="en-US" sz="1600" strike="noStrike" noProof="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marL="0" indent="0" fontAlgn="base">
              <a:buNone/>
            </a:pPr>
            <a:r>
              <a:rPr lang="en-US" altLang="zh-CN"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2.</a:t>
            </a:r>
            <a:r>
              <a:rPr lang="zh-CN" altLang="en-US"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内部精细化管理本问题</a:t>
            </a:r>
            <a:endParaRPr lang="zh-CN" altLang="en-US"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pic>
        <p:nvPicPr>
          <p:cNvPr id="13315" name="图片占位符 15" descr="C:\Documents and Settings\Administrator\桌面\20111019150358bb9f9.jpg20111019150358bb9f9"/>
          <p:cNvPicPr>
            <a:picLocks noGrp="1" noChangeAspect="1"/>
          </p:cNvPicPr>
          <p:nvPr/>
        </p:nvPicPr>
        <p:blipFill>
          <a:blip r:embed="rId2"/>
          <a:stretch>
            <a:fillRect/>
          </a:stretch>
        </p:blipFill>
        <p:spPr>
          <a:xfrm>
            <a:off x="99060" y="2043042"/>
            <a:ext cx="5468282" cy="3641238"/>
          </a:xfrm>
          <a:prstGeom prst="rect">
            <a:avLst/>
          </a:prstGeom>
          <a:noFill/>
          <a:ln w="9525">
            <a:noFill/>
          </a:ln>
        </p:spPr>
      </p:pic>
      <p:pic>
        <p:nvPicPr>
          <p:cNvPr id="6" name="图片 5"/>
          <p:cNvPicPr>
            <a:picLocks noChangeAspect="1"/>
          </p:cNvPicPr>
          <p:nvPr/>
        </p:nvPicPr>
        <p:blipFill>
          <a:blip r:embed="rId3"/>
          <a:stretch>
            <a:fillRect/>
          </a:stretch>
        </p:blipFill>
        <p:spPr>
          <a:xfrm>
            <a:off x="10172670" y="0"/>
            <a:ext cx="2019329" cy="616688"/>
          </a:xfrm>
          <a:prstGeom prst="rect">
            <a:avLst/>
          </a:prstGeom>
        </p:spPr>
      </p:pic>
      <p:pic>
        <p:nvPicPr>
          <p:cNvPr id="7" name="图片 6"/>
          <p:cNvPicPr>
            <a:picLocks noChangeAspect="1"/>
          </p:cNvPicPr>
          <p:nvPr/>
        </p:nvPicPr>
        <p:blipFill>
          <a:blip r:embed="rId4"/>
          <a:stretch>
            <a:fillRect/>
          </a:stretch>
        </p:blipFill>
        <p:spPr>
          <a:xfrm>
            <a:off x="10098157" y="0"/>
            <a:ext cx="2093843" cy="785351"/>
          </a:xfrm>
          <a:prstGeom prst="rect">
            <a:avLst/>
          </a:prstGeom>
        </p:spPr>
      </p:pic>
      <p:pic>
        <p:nvPicPr>
          <p:cNvPr id="8" name="图片 7"/>
          <p:cNvPicPr>
            <a:picLocks noChangeAspect="1"/>
          </p:cNvPicPr>
          <p:nvPr/>
        </p:nvPicPr>
        <p:blipFill rotWithShape="1">
          <a:blip r:embed="rId4"/>
          <a:srcRect r="63113" b="35195"/>
          <a:stretch>
            <a:fillRect/>
          </a:stretch>
        </p:blipFill>
        <p:spPr>
          <a:xfrm>
            <a:off x="-1" y="3473"/>
            <a:ext cx="10098158" cy="781878"/>
          </a:xfrm>
          <a:prstGeom prst="rect">
            <a:avLst/>
          </a:prstGeom>
        </p:spPr>
      </p:pic>
      <p:sp>
        <p:nvSpPr>
          <p:cNvPr id="9" name="矩形 8"/>
          <p:cNvSpPr/>
          <p:nvPr/>
        </p:nvSpPr>
        <p:spPr>
          <a:xfrm>
            <a:off x="0" y="208009"/>
            <a:ext cx="3185487" cy="369332"/>
          </a:xfrm>
          <a:prstGeom prst="rect">
            <a:avLst/>
          </a:prstGeom>
        </p:spPr>
        <p:txBody>
          <a:bodyPr wrap="none">
            <a:spAutoFit/>
          </a:bodyPr>
          <a:lstStyle/>
          <a:p>
            <a:pPr lvl="0"/>
            <a:r>
              <a:rPr lang="zh-CN" altLang="en-US" noProof="1">
                <a:solidFill>
                  <a:schemeClr val="bg1"/>
                </a:solidFill>
              </a:rPr>
              <a:t>自助餐日常经营中关心的问题</a:t>
            </a:r>
            <a:endParaRPr lang="zh-CN" altLang="en-US" noProof="1">
              <a:solidFill>
                <a:schemeClr val="bg1"/>
              </a:solidFill>
            </a:endParaRPr>
          </a:p>
        </p:txBody>
      </p:sp>
    </p:spTree>
    <p:custDataLst>
      <p:tags r:id="rId5"/>
    </p:custDataLst>
  </p:cSld>
  <p:clrMapOvr>
    <a:masterClrMapping/>
  </p:clrMapOvr>
  <p:transition>
    <p:cover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871538" y="1952625"/>
            <a:ext cx="10185400" cy="1416050"/>
          </a:xfrm>
          <a:prstGeom prst="rect">
            <a:avLst/>
          </a:prstGeom>
        </p:spPr>
        <p:txBody>
          <a:bodyPr vert="horz" lIns="108000" tIns="45720" rIns="108000" bIns="45720" rtlCol="0">
            <a:normAutofit/>
          </a:bodyPr>
          <a:lstStyle>
            <a:lvl1pPr marL="342900" indent="-342900" algn="just" defTabSz="685800">
              <a:lnSpc>
                <a:spcPct val="150000"/>
              </a:lnSpc>
              <a:spcBef>
                <a:spcPts val="0"/>
              </a:spcBef>
              <a:spcAft>
                <a:spcPts val="0"/>
              </a:spcAft>
              <a:buClr>
                <a:srgbClr val="474747"/>
              </a:buClr>
              <a:buSzPct val="100000"/>
              <a:buFont typeface="Arial" panose="020B0604020202020204" pitchFamily="34" charset="0"/>
              <a:buChar char="•"/>
              <a:defRPr sz="2400" baseline="0"/>
            </a:lvl1pPr>
            <a:lvl2pPr marL="267970" indent="-267970" algn="just" defTabSz="685800">
              <a:lnSpc>
                <a:spcPct val="130000"/>
              </a:lnSpc>
              <a:spcBef>
                <a:spcPts val="0"/>
              </a:spcBef>
              <a:spcAft>
                <a:spcPts val="450"/>
              </a:spcAft>
              <a:buClr>
                <a:schemeClr val="accent2">
                  <a:lumMod val="60000"/>
                  <a:lumOff val="40000"/>
                </a:schemeClr>
              </a:buClr>
              <a:buFont typeface="幼圆" panose="02010509060101010101" pitchFamily="49" charset="-122"/>
              <a:buChar char=" "/>
              <a:defRPr sz="2000" baseline="0">
                <a:latin typeface="Arial" panose="020B0604020202020204" pitchFamily="34" charset="0"/>
                <a:ea typeface="黑体" panose="02010609060101010101" pitchFamily="49" charset="-122"/>
              </a:defRPr>
            </a:lvl2pPr>
            <a:lvl3pPr marL="857250" indent="-171450" defTabSz="685800">
              <a:lnSpc>
                <a:spcPct val="90000"/>
              </a:lnSpc>
              <a:spcBef>
                <a:spcPts val="375"/>
              </a:spcBef>
              <a:buFont typeface="Arial" panose="020B0604020202020204" pitchFamily="34" charset="0"/>
              <a:buChar char="•"/>
              <a:defRPr sz="2000"/>
            </a:lvl3pPr>
            <a:lvl4pPr marL="1200150" indent="-171450" defTabSz="685800">
              <a:lnSpc>
                <a:spcPct val="90000"/>
              </a:lnSpc>
              <a:spcBef>
                <a:spcPts val="375"/>
              </a:spcBef>
              <a:buFont typeface="Arial" panose="020B0604020202020204" pitchFamily="34" charset="0"/>
              <a:buChar char="•"/>
            </a:lvl4pPr>
            <a:lvl5pPr marL="1543050" indent="-171450" defTabSz="685800">
              <a:lnSpc>
                <a:spcPct val="90000"/>
              </a:lnSpc>
              <a:spcBef>
                <a:spcPts val="375"/>
              </a:spcBef>
              <a:buFont typeface="Arial" panose="020B0604020202020204" pitchFamily="34" charset="0"/>
              <a:buChar char="•"/>
            </a:lvl5pPr>
            <a:lvl6pPr marL="1885950" indent="-171450" defTabSz="685800">
              <a:lnSpc>
                <a:spcPct val="90000"/>
              </a:lnSpc>
              <a:spcBef>
                <a:spcPts val="375"/>
              </a:spcBef>
              <a:buFont typeface="Arial" panose="020B0604020202020204" pitchFamily="34" charset="0"/>
              <a:buChar char="•"/>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fontAlgn="auto">
              <a:buNone/>
            </a:pPr>
            <a:r>
              <a:rPr lang="en-US" altLang="zh-CN" sz="1600" b="1" strike="noStrike" noProof="1">
                <a:solidFill>
                  <a:schemeClr val="tx1"/>
                </a:solidFill>
                <a:latin typeface="+mn-lt"/>
                <a:ea typeface="+mn-ea"/>
                <a:cs typeface="+mn-cs"/>
              </a:rPr>
              <a:t>1.</a:t>
            </a:r>
            <a:r>
              <a:rPr lang="zh-CN" altLang="en-US" sz="1600" b="1" strike="noStrike" noProof="1">
                <a:solidFill>
                  <a:schemeClr val="tx1"/>
                </a:solidFill>
                <a:latin typeface="+mn-lt"/>
                <a:ea typeface="+mn-ea"/>
                <a:cs typeface="+mn-cs"/>
              </a:rPr>
              <a:t>管理方面：</a:t>
            </a:r>
            <a:endParaRPr lang="zh-CN" altLang="en-US" sz="1600" b="1" strike="noStrike" noProof="1">
              <a:solidFill>
                <a:schemeClr val="tx1"/>
              </a:solidFill>
              <a:latin typeface="+mn-lt"/>
              <a:ea typeface="+mn-ea"/>
              <a:cs typeface="+mn-cs"/>
            </a:endParaRPr>
          </a:p>
          <a:p>
            <a:pPr marL="0" indent="0" fontAlgn="auto">
              <a:buNone/>
            </a:pPr>
            <a:r>
              <a:rPr lang="zh-CN" altLang="en-US" sz="1600" b="1" strike="noStrike" noProof="1">
                <a:solidFill>
                  <a:schemeClr val="tx1"/>
                </a:solidFill>
                <a:latin typeface="+mn-lt"/>
                <a:ea typeface="+mn-ea"/>
                <a:cs typeface="+mn-cs"/>
              </a:rPr>
              <a:t>有效的原料成本控制、提升翻台率增加营业额、人力成本的控制、便捷的办公管理、有效的营销体系、吸引消费者</a:t>
            </a:r>
            <a:r>
              <a:rPr lang="zh-CN" altLang="en-US" sz="1600" b="1" strike="noStrike" noProof="1" smtClean="0">
                <a:solidFill>
                  <a:schemeClr val="tx1"/>
                </a:solidFill>
                <a:latin typeface="+mn-lt"/>
                <a:ea typeface="+mn-ea"/>
                <a:cs typeface="+mn-cs"/>
              </a:rPr>
              <a:t>、</a:t>
            </a:r>
            <a:r>
              <a:rPr lang="zh-CN" altLang="en-US" sz="1600" b="1" strike="noStrike" noProof="1">
                <a:solidFill>
                  <a:schemeClr val="tx1"/>
                </a:solidFill>
                <a:latin typeface="+mn-lt"/>
                <a:ea typeface="+mn-ea"/>
                <a:cs typeface="+mn-cs"/>
              </a:rPr>
              <a:t>反馈体系。</a:t>
            </a:r>
            <a:endParaRPr lang="zh-CN" altLang="en-US" sz="1600" b="1" strike="noStrike" noProof="1">
              <a:solidFill>
                <a:schemeClr val="tx1"/>
              </a:solidFill>
              <a:latin typeface="+mn-lt"/>
              <a:ea typeface="+mn-ea"/>
              <a:cs typeface="+mn-cs"/>
            </a:endParaRPr>
          </a:p>
        </p:txBody>
      </p:sp>
      <p:pic>
        <p:nvPicPr>
          <p:cNvPr id="2" name="图片 11"/>
          <p:cNvPicPr>
            <a:picLocks noChangeAspect="1"/>
          </p:cNvPicPr>
          <p:nvPr/>
        </p:nvPicPr>
        <p:blipFill>
          <a:blip r:embed="rId2"/>
          <a:stretch>
            <a:fillRect/>
          </a:stretch>
        </p:blipFill>
        <p:spPr>
          <a:xfrm>
            <a:off x="871851" y="3251200"/>
            <a:ext cx="9745985" cy="2980690"/>
          </a:xfrm>
          <a:prstGeom prst="rect">
            <a:avLst/>
          </a:prstGeom>
          <a:noFill/>
          <a:ln w="9525">
            <a:noFill/>
          </a:ln>
          <a:effectLst>
            <a:softEdge rad="317500"/>
          </a:effectLst>
        </p:spPr>
      </p:pic>
      <p:pic>
        <p:nvPicPr>
          <p:cNvPr id="7" name="图片 6"/>
          <p:cNvPicPr>
            <a:picLocks noChangeAspect="1"/>
          </p:cNvPicPr>
          <p:nvPr/>
        </p:nvPicPr>
        <p:blipFill>
          <a:blip r:embed="rId3"/>
          <a:stretch>
            <a:fillRect/>
          </a:stretch>
        </p:blipFill>
        <p:spPr>
          <a:xfrm>
            <a:off x="10172670" y="0"/>
            <a:ext cx="2019329" cy="616688"/>
          </a:xfrm>
          <a:prstGeom prst="rect">
            <a:avLst/>
          </a:prstGeom>
        </p:spPr>
      </p:pic>
      <p:pic>
        <p:nvPicPr>
          <p:cNvPr id="8" name="图片 7"/>
          <p:cNvPicPr>
            <a:picLocks noChangeAspect="1"/>
          </p:cNvPicPr>
          <p:nvPr/>
        </p:nvPicPr>
        <p:blipFill>
          <a:blip r:embed="rId4"/>
          <a:stretch>
            <a:fillRect/>
          </a:stretch>
        </p:blipFill>
        <p:spPr>
          <a:xfrm>
            <a:off x="10098157" y="0"/>
            <a:ext cx="2093843" cy="785351"/>
          </a:xfrm>
          <a:prstGeom prst="rect">
            <a:avLst/>
          </a:prstGeom>
        </p:spPr>
      </p:pic>
      <p:pic>
        <p:nvPicPr>
          <p:cNvPr id="9" name="图片 8"/>
          <p:cNvPicPr>
            <a:picLocks noChangeAspect="1"/>
          </p:cNvPicPr>
          <p:nvPr/>
        </p:nvPicPr>
        <p:blipFill rotWithShape="1">
          <a:blip r:embed="rId4"/>
          <a:srcRect r="63113" b="35195"/>
          <a:stretch>
            <a:fillRect/>
          </a:stretch>
        </p:blipFill>
        <p:spPr>
          <a:xfrm>
            <a:off x="-1" y="3473"/>
            <a:ext cx="10098158" cy="781878"/>
          </a:xfrm>
          <a:prstGeom prst="rect">
            <a:avLst/>
          </a:prstGeom>
        </p:spPr>
      </p:pic>
      <p:sp>
        <p:nvSpPr>
          <p:cNvPr id="10" name="矩形 9"/>
          <p:cNvSpPr/>
          <p:nvPr/>
        </p:nvSpPr>
        <p:spPr>
          <a:xfrm>
            <a:off x="0" y="208009"/>
            <a:ext cx="3185487" cy="369332"/>
          </a:xfrm>
          <a:prstGeom prst="rect">
            <a:avLst/>
          </a:prstGeom>
        </p:spPr>
        <p:txBody>
          <a:bodyPr wrap="none">
            <a:spAutoFit/>
          </a:bodyPr>
          <a:lstStyle/>
          <a:p>
            <a:pPr lvl="0"/>
            <a:r>
              <a:rPr lang="zh-CN" altLang="en-US" noProof="1">
                <a:solidFill>
                  <a:schemeClr val="bg1"/>
                </a:solidFill>
              </a:rPr>
              <a:t>自助餐日常经营中关心的问题</a:t>
            </a:r>
            <a:endParaRPr lang="zh-CN" altLang="en-US" noProof="1">
              <a:solidFill>
                <a:schemeClr val="bg1"/>
              </a:solidFill>
            </a:endParaRPr>
          </a:p>
        </p:txBody>
      </p:sp>
    </p:spTree>
    <p:custDataLst>
      <p:tags r:id="rId5"/>
    </p:custDataLst>
  </p:cSld>
  <p:clrMapOvr>
    <a:masterClrMapping/>
  </p:clrMapOvr>
  <p:transition>
    <p:cover dir="l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文本框 8"/>
          <p:cNvSpPr txBox="1"/>
          <p:nvPr>
            <p:custDataLst>
              <p:tags r:id="rId1"/>
            </p:custDataLst>
          </p:nvPr>
        </p:nvSpPr>
        <p:spPr>
          <a:xfrm>
            <a:off x="964565" y="5647055"/>
            <a:ext cx="10460355" cy="712470"/>
          </a:xfrm>
          <a:prstGeom prst="rect">
            <a:avLst/>
          </a:prstGeom>
          <a:noFill/>
          <a:ln w="9525">
            <a:noFill/>
          </a:ln>
        </p:spPr>
        <p:txBody>
          <a:bodyPr wrap="square" lIns="90170" tIns="46990" rIns="90170" bIns="46990" anchor="t"/>
          <a:lstStyle/>
          <a:p>
            <a:r>
              <a:rPr lang="en-US" altLang="zh-CN" sz="1600" dirty="0">
                <a:solidFill>
                  <a:srgbClr val="FF0000"/>
                </a:solidFill>
                <a:latin typeface="微软雅黑" panose="020B0503020204020204" charset="-122"/>
                <a:ea typeface="微软雅黑" panose="020B0503020204020204" charset="-122"/>
                <a:cs typeface="+mn-cs"/>
                <a:sym typeface="Arial" panose="020B0604020202020204" pitchFamily="34" charset="0"/>
              </a:rPr>
              <a:t>         </a:t>
            </a:r>
            <a:r>
              <a:rPr lang="en-US" altLang="zh-CN"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 1.</a:t>
            </a:r>
            <a:r>
              <a:rPr lang="zh-CN" altLang="en-US"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好哇通过完善的系统来解决餐厅成本控制问题：</a:t>
            </a:r>
            <a:r>
              <a:rPr lang="en-US" altLang="zh-CN"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1.</a:t>
            </a:r>
            <a:r>
              <a:rPr lang="zh-CN" altLang="en-US"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成本控制卡</a:t>
            </a:r>
            <a:r>
              <a:rPr lang="en-US" altLang="zh-CN"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a:t>
            </a:r>
            <a:r>
              <a:rPr lang="zh-CN" altLang="en-US"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控制厨房出品成本 </a:t>
            </a:r>
            <a:r>
              <a:rPr lang="en-US" altLang="zh-CN"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2.</a:t>
            </a:r>
            <a:r>
              <a:rPr lang="zh-CN" altLang="en-US"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通过后台报表预估食材消耗情况</a:t>
            </a:r>
            <a:r>
              <a:rPr lang="en-US" altLang="zh-CN"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a:t>
            </a:r>
            <a:r>
              <a:rPr lang="zh-CN" altLang="en-US"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采购食材避免浪费</a:t>
            </a:r>
            <a:r>
              <a:rPr lang="en-US" altLang="zh-CN"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3.</a:t>
            </a:r>
            <a:r>
              <a:rPr lang="zh-CN" altLang="en-US"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完整的库存管理模块</a:t>
            </a:r>
            <a:r>
              <a:rPr lang="en-US" altLang="zh-CN"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a:t>
            </a:r>
            <a:r>
              <a:rPr lang="zh-CN" altLang="en-US" sz="1600" dirty="0">
                <a:solidFill>
                  <a:schemeClr val="accent4"/>
                </a:solidFill>
                <a:latin typeface="微软雅黑" panose="020B0503020204020204" charset="-122"/>
                <a:ea typeface="微软雅黑" panose="020B0503020204020204" charset="-122"/>
                <a:cs typeface="+mn-cs"/>
                <a:sym typeface="Arial" panose="020B0604020202020204" pitchFamily="34" charset="0"/>
              </a:rPr>
              <a:t>来避免采购黑洞</a:t>
            </a:r>
            <a:endParaRPr lang="zh-CN" altLang="en-US" sz="1600" dirty="0">
              <a:solidFill>
                <a:schemeClr val="accent4"/>
              </a:solidFill>
              <a:latin typeface="微软雅黑" panose="020B0503020204020204" charset="-122"/>
              <a:ea typeface="微软雅黑" panose="020B0503020204020204" charset="-122"/>
              <a:cs typeface="+mn-cs"/>
              <a:sym typeface="Arial" panose="020B0604020202020204" pitchFamily="34" charset="0"/>
            </a:endParaRPr>
          </a:p>
        </p:txBody>
      </p:sp>
      <p:pic>
        <p:nvPicPr>
          <p:cNvPr id="19461" name="图片 1" descr="智慧餐饮logo1"/>
          <p:cNvPicPr>
            <a:picLocks noChangeAspect="1"/>
          </p:cNvPicPr>
          <p:nvPr/>
        </p:nvPicPr>
        <p:blipFill>
          <a:blip r:embed="rId2"/>
          <a:stretch>
            <a:fillRect/>
          </a:stretch>
        </p:blipFill>
        <p:spPr>
          <a:xfrm>
            <a:off x="9051925" y="-39687"/>
            <a:ext cx="3124200" cy="982662"/>
          </a:xfrm>
          <a:prstGeom prst="rect">
            <a:avLst/>
          </a:prstGeom>
          <a:noFill/>
          <a:ln w="9525">
            <a:noFill/>
          </a:ln>
        </p:spPr>
      </p:pic>
      <p:sp>
        <p:nvSpPr>
          <p:cNvPr id="2" name="文本框 1"/>
          <p:cNvSpPr txBox="1"/>
          <p:nvPr>
            <p:custDataLst>
              <p:tags r:id="rId3"/>
            </p:custDataLst>
          </p:nvPr>
        </p:nvSpPr>
        <p:spPr>
          <a:xfrm>
            <a:off x="-17462" y="-12700"/>
            <a:ext cx="5022850" cy="669925"/>
          </a:xfrm>
          <a:prstGeom prst="rect">
            <a:avLst/>
          </a:prstGeom>
        </p:spPr>
        <p:txBody>
          <a:bodyPr>
            <a:normAutofit fontScale="92500"/>
          </a:bodyPr>
          <a:lstStyle>
            <a:defPPr>
              <a:defRPr lang="zh-CN"/>
            </a:defPPr>
            <a:lvl1pPr>
              <a:lnSpc>
                <a:spcPct val="150000"/>
              </a:lnSpc>
              <a:defRPr sz="3200" b="1">
                <a:solidFill>
                  <a:schemeClr val="accent1"/>
                </a:solidFill>
              </a:defRPr>
            </a:lvl1pPr>
          </a:lstStyle>
          <a:p>
            <a:pPr lvl="0" indent="0" fontAlgn="base"/>
            <a:r>
              <a:rPr lang="zh-CN" altLang="zh-CN" sz="2800" strike="noStrike" noProof="1" smtClean="0">
                <a:solidFill>
                  <a:schemeClr val="accent1">
                    <a:lumMod val="75000"/>
                  </a:schemeClr>
                </a:solidFill>
                <a:uFillTx/>
                <a:latin typeface="+mj-lt"/>
                <a:ea typeface="+mj-ea"/>
                <a:cs typeface="+mj-cs"/>
              </a:rPr>
              <a:t>好哇解决方案</a:t>
            </a:r>
            <a:endParaRPr lang="zh-CN" altLang="zh-CN" sz="2800" strike="noStrike" noProof="1" smtClean="0">
              <a:solidFill>
                <a:schemeClr val="accent1">
                  <a:lumMod val="75000"/>
                </a:schemeClr>
              </a:solidFill>
              <a:uFillTx/>
              <a:latin typeface="+mj-lt"/>
              <a:ea typeface="+mj-ea"/>
              <a:cs typeface="+mj-cs"/>
            </a:endParaRPr>
          </a:p>
        </p:txBody>
      </p:sp>
      <p:pic>
        <p:nvPicPr>
          <p:cNvPr id="17411" name="图片占位符 5"/>
          <p:cNvPicPr>
            <a:picLocks noGrp="1" noChangeAspect="1"/>
          </p:cNvPicPr>
          <p:nvPr/>
        </p:nvPicPr>
        <p:blipFill>
          <a:blip r:embed="rId4"/>
          <a:stretch>
            <a:fillRect/>
          </a:stretch>
        </p:blipFill>
        <p:spPr>
          <a:xfrm>
            <a:off x="2244090" y="942975"/>
            <a:ext cx="7055485" cy="4546600"/>
          </a:xfrm>
          <a:prstGeom prst="rect">
            <a:avLst/>
          </a:prstGeom>
          <a:noFill/>
          <a:ln w="9525">
            <a:noFill/>
          </a:ln>
        </p:spPr>
      </p:pic>
      <p:pic>
        <p:nvPicPr>
          <p:cNvPr id="6" name="图片 5"/>
          <p:cNvPicPr>
            <a:picLocks noChangeAspect="1"/>
          </p:cNvPicPr>
          <p:nvPr/>
        </p:nvPicPr>
        <p:blipFill>
          <a:blip r:embed="rId5"/>
          <a:stretch>
            <a:fillRect/>
          </a:stretch>
        </p:blipFill>
        <p:spPr>
          <a:xfrm>
            <a:off x="10172670" y="0"/>
            <a:ext cx="2019329" cy="616688"/>
          </a:xfrm>
          <a:prstGeom prst="rect">
            <a:avLst/>
          </a:prstGeom>
        </p:spPr>
      </p:pic>
      <p:pic>
        <p:nvPicPr>
          <p:cNvPr id="7" name="图片 6"/>
          <p:cNvPicPr>
            <a:picLocks noChangeAspect="1"/>
          </p:cNvPicPr>
          <p:nvPr/>
        </p:nvPicPr>
        <p:blipFill>
          <a:blip r:embed="rId6"/>
          <a:stretch>
            <a:fillRect/>
          </a:stretch>
        </p:blipFill>
        <p:spPr>
          <a:xfrm>
            <a:off x="10098157" y="0"/>
            <a:ext cx="2093843" cy="785351"/>
          </a:xfrm>
          <a:prstGeom prst="rect">
            <a:avLst/>
          </a:prstGeom>
        </p:spPr>
      </p:pic>
      <p:pic>
        <p:nvPicPr>
          <p:cNvPr id="8" name="图片 7"/>
          <p:cNvPicPr>
            <a:picLocks noChangeAspect="1"/>
          </p:cNvPicPr>
          <p:nvPr/>
        </p:nvPicPr>
        <p:blipFill rotWithShape="1">
          <a:blip r:embed="rId6"/>
          <a:srcRect r="63113" b="35195"/>
          <a:stretch>
            <a:fillRect/>
          </a:stretch>
        </p:blipFill>
        <p:spPr>
          <a:xfrm>
            <a:off x="-1" y="3473"/>
            <a:ext cx="10098158" cy="781878"/>
          </a:xfrm>
          <a:prstGeom prst="rect">
            <a:avLst/>
          </a:prstGeom>
        </p:spPr>
      </p:pic>
      <p:sp>
        <p:nvSpPr>
          <p:cNvPr id="9" name="矩形 8"/>
          <p:cNvSpPr/>
          <p:nvPr/>
        </p:nvSpPr>
        <p:spPr>
          <a:xfrm>
            <a:off x="0" y="208009"/>
            <a:ext cx="3185487" cy="369332"/>
          </a:xfrm>
          <a:prstGeom prst="rect">
            <a:avLst/>
          </a:prstGeom>
        </p:spPr>
        <p:txBody>
          <a:bodyPr wrap="none">
            <a:spAutoFit/>
          </a:bodyPr>
          <a:lstStyle/>
          <a:p>
            <a:pPr lvl="0"/>
            <a:r>
              <a:rPr lang="zh-CN" altLang="en-US" noProof="1">
                <a:solidFill>
                  <a:schemeClr val="bg1"/>
                </a:solidFill>
              </a:rPr>
              <a:t>自助餐日常经营中关心的问题</a:t>
            </a:r>
            <a:endParaRPr lang="zh-CN" altLang="en-US" noProof="1">
              <a:solidFill>
                <a:schemeClr val="bg1"/>
              </a:solidFill>
            </a:endParaRPr>
          </a:p>
        </p:txBody>
      </p:sp>
    </p:spTree>
    <p:custDataLst>
      <p:tags r:id="rId7"/>
    </p:custData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文本框 5"/>
          <p:cNvSpPr txBox="1"/>
          <p:nvPr>
            <p:custDataLst>
              <p:tags r:id="rId1"/>
            </p:custDataLst>
          </p:nvPr>
        </p:nvSpPr>
        <p:spPr>
          <a:xfrm>
            <a:off x="554038" y="1168400"/>
            <a:ext cx="4497387" cy="3411538"/>
          </a:xfrm>
          <a:prstGeom prst="rect">
            <a:avLst/>
          </a:prstGeom>
          <a:noFill/>
          <a:ln w="9525">
            <a:noFill/>
          </a:ln>
        </p:spPr>
        <p:txBody>
          <a:bodyPr lIns="108000" tIns="45720" rIns="108000" bIns="45720" anchor="t"/>
          <a:lstStyle/>
          <a:p>
            <a:pPr lvl="0" indent="0" algn="just">
              <a:lnSpc>
                <a:spcPct val="150000"/>
              </a:lnSpc>
              <a:buClr>
                <a:srgbClr val="474747"/>
              </a:buClr>
              <a:buFont typeface="Arial" panose="020B0604020202020204" pitchFamily="34" charset="0"/>
              <a:buNone/>
            </a:pPr>
            <a:r>
              <a:rPr lang="en-US" altLang="zh-CN" sz="1600" smtClean="0">
                <a:solidFill>
                  <a:schemeClr val="tx1"/>
                </a:solidFill>
                <a:effectLst>
                  <a:outerShdw blurRad="38100" dist="19050" dir="2700000" algn="tl" rotWithShape="0">
                    <a:schemeClr val="dk1">
                      <a:alpha val="40000"/>
                    </a:schemeClr>
                  </a:outerShdw>
                </a:effectLst>
                <a:latin typeface="+mj-lt"/>
                <a:ea typeface="+mj-ea"/>
                <a:cs typeface="+mj-cs"/>
                <a:sym typeface="Arial" panose="020B0604020202020204" pitchFamily="34" charset="0"/>
              </a:rPr>
              <a:t>1.</a:t>
            </a:r>
            <a:r>
              <a:rPr lang="zh-CN" altLang="en-US" sz="1600" smtClean="0">
                <a:solidFill>
                  <a:schemeClr val="tx1"/>
                </a:solidFill>
                <a:effectLst>
                  <a:outerShdw blurRad="38100" dist="19050" dir="2700000" algn="tl" rotWithShape="0">
                    <a:schemeClr val="dk1">
                      <a:alpha val="40000"/>
                    </a:schemeClr>
                  </a:outerShdw>
                </a:effectLst>
                <a:latin typeface="+mj-lt"/>
                <a:ea typeface="+mj-ea"/>
                <a:cs typeface="+mj-cs"/>
                <a:sym typeface="Arial" panose="020B0604020202020204" pitchFamily="34" charset="0"/>
              </a:rPr>
              <a:t>系统运行自动监控</a:t>
            </a:r>
            <a:endParaRPr lang="zh-CN" altLang="en-US" sz="1600" smtClean="0">
              <a:solidFill>
                <a:schemeClr val="tx1"/>
              </a:solidFill>
              <a:effectLst>
                <a:outerShdw blurRad="38100" dist="19050" dir="2700000" algn="tl" rotWithShape="0">
                  <a:schemeClr val="dk1">
                    <a:alpha val="40000"/>
                  </a:schemeClr>
                </a:outerShdw>
              </a:effectLst>
              <a:latin typeface="+mj-lt"/>
              <a:ea typeface="+mj-ea"/>
              <a:cs typeface="+mj-cs"/>
              <a:sym typeface="Arial" panose="020B0604020202020204" pitchFamily="34" charset="0"/>
            </a:endParaRPr>
          </a:p>
          <a:p>
            <a:pPr lvl="0" indent="0" algn="just">
              <a:lnSpc>
                <a:spcPct val="150000"/>
              </a:lnSpc>
              <a:buClr>
                <a:srgbClr val="474747"/>
              </a:buClr>
              <a:buFont typeface="Arial" panose="020B0604020202020204" pitchFamily="34" charset="0"/>
              <a:buNone/>
            </a:pP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实时获得线上支付信息和异常交易信息，不漏掉任何订单，不担心收银管理漏洞(比如反结帐、取消订单等)!</a:t>
            </a:r>
            <a:endParaRPr lang="zh-CN" altLang="en-US" sz="1600"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endParaRPr>
          </a:p>
          <a:p>
            <a:pPr lvl="0" indent="0" algn="just">
              <a:lnSpc>
                <a:spcPct val="150000"/>
              </a:lnSpc>
              <a:buClr>
                <a:srgbClr val="474747"/>
              </a:buClr>
              <a:buFont typeface="Arial" panose="020B0604020202020204" pitchFamily="34" charset="0"/>
              <a:buNone/>
            </a:pPr>
            <a:endParaRPr lang="zh-CN" altLang="en-US" sz="1600" baseline="0" dirty="0">
              <a:latin typeface="Arial" panose="020B0604020202020204" pitchFamily="34" charset="0"/>
              <a:ea typeface="黑体" panose="02010609060101010101" pitchFamily="49" charset="-122"/>
            </a:endParaRPr>
          </a:p>
        </p:txBody>
      </p:sp>
      <p:pic>
        <p:nvPicPr>
          <p:cNvPr id="20483" name="图片 1" descr="智慧餐饮logo1"/>
          <p:cNvPicPr>
            <a:picLocks noChangeAspect="1"/>
          </p:cNvPicPr>
          <p:nvPr/>
        </p:nvPicPr>
        <p:blipFill>
          <a:blip r:embed="rId2"/>
          <a:stretch>
            <a:fillRect/>
          </a:stretch>
        </p:blipFill>
        <p:spPr>
          <a:xfrm>
            <a:off x="9037638" y="-39687"/>
            <a:ext cx="3124200" cy="982662"/>
          </a:xfrm>
          <a:prstGeom prst="rect">
            <a:avLst/>
          </a:prstGeom>
          <a:noFill/>
          <a:ln w="9525">
            <a:noFill/>
          </a:ln>
        </p:spPr>
      </p:pic>
      <p:sp>
        <p:nvSpPr>
          <p:cNvPr id="4" name="文本框 3"/>
          <p:cNvSpPr txBox="1"/>
          <p:nvPr>
            <p:custDataLst>
              <p:tags r:id="rId3"/>
            </p:custDataLst>
          </p:nvPr>
        </p:nvSpPr>
        <p:spPr>
          <a:xfrm>
            <a:off x="-17462" y="-12700"/>
            <a:ext cx="5022850" cy="669925"/>
          </a:xfrm>
          <a:prstGeom prst="rect">
            <a:avLst/>
          </a:prstGeom>
        </p:spPr>
        <p:txBody>
          <a:bodyPr>
            <a:normAutofit fontScale="92500"/>
          </a:bodyPr>
          <a:lstStyle>
            <a:defPPr>
              <a:defRPr lang="zh-CN"/>
            </a:defPPr>
            <a:lvl1pPr>
              <a:lnSpc>
                <a:spcPct val="150000"/>
              </a:lnSpc>
              <a:defRPr sz="3200" b="1">
                <a:solidFill>
                  <a:schemeClr val="accent1"/>
                </a:solidFill>
              </a:defRPr>
            </a:lvl1pPr>
          </a:lstStyle>
          <a:p>
            <a:pPr lvl="0" indent="0" fontAlgn="base"/>
            <a:r>
              <a:rPr lang="zh-CN" altLang="zh-CN" sz="2800" strike="noStrike" noProof="1" smtClean="0">
                <a:solidFill>
                  <a:schemeClr val="accent1">
                    <a:lumMod val="75000"/>
                  </a:schemeClr>
                </a:solidFill>
                <a:uFillTx/>
                <a:latin typeface="+mj-lt"/>
                <a:ea typeface="+mj-ea"/>
                <a:cs typeface="+mj-cs"/>
              </a:rPr>
              <a:t>好哇解决方案</a:t>
            </a:r>
            <a:endParaRPr lang="zh-CN" altLang="zh-CN" sz="2800" strike="noStrike" noProof="1" smtClean="0">
              <a:solidFill>
                <a:schemeClr val="accent1">
                  <a:lumMod val="75000"/>
                </a:schemeClr>
              </a:solidFill>
              <a:uFillTx/>
              <a:latin typeface="+mj-lt"/>
              <a:ea typeface="+mj-ea"/>
              <a:cs typeface="+mj-cs"/>
            </a:endParaRPr>
          </a:p>
        </p:txBody>
      </p:sp>
      <p:pic>
        <p:nvPicPr>
          <p:cNvPr id="21506" name="图片 1"/>
          <p:cNvPicPr>
            <a:picLocks noChangeAspect="1"/>
          </p:cNvPicPr>
          <p:nvPr/>
        </p:nvPicPr>
        <p:blipFill>
          <a:blip r:embed="rId4"/>
          <a:stretch>
            <a:fillRect/>
          </a:stretch>
        </p:blipFill>
        <p:spPr>
          <a:xfrm>
            <a:off x="7870190" y="1168400"/>
            <a:ext cx="3226435" cy="2659380"/>
          </a:xfrm>
          <a:prstGeom prst="rect">
            <a:avLst/>
          </a:prstGeom>
          <a:noFill/>
          <a:ln w="9525">
            <a:noFill/>
          </a:ln>
        </p:spPr>
      </p:pic>
      <p:pic>
        <p:nvPicPr>
          <p:cNvPr id="21507" name="图片 6"/>
          <p:cNvPicPr>
            <a:picLocks noChangeAspect="1"/>
          </p:cNvPicPr>
          <p:nvPr/>
        </p:nvPicPr>
        <p:blipFill>
          <a:blip r:embed="rId5"/>
          <a:stretch>
            <a:fillRect/>
          </a:stretch>
        </p:blipFill>
        <p:spPr>
          <a:xfrm>
            <a:off x="7996555" y="4011295"/>
            <a:ext cx="3100070" cy="2334260"/>
          </a:xfrm>
          <a:prstGeom prst="rect">
            <a:avLst/>
          </a:prstGeom>
          <a:noFill/>
          <a:ln w="9525">
            <a:noFill/>
          </a:ln>
        </p:spPr>
      </p:pic>
      <p:pic>
        <p:nvPicPr>
          <p:cNvPr id="7" name="图片 6"/>
          <p:cNvPicPr>
            <a:picLocks noChangeAspect="1"/>
          </p:cNvPicPr>
          <p:nvPr/>
        </p:nvPicPr>
        <p:blipFill>
          <a:blip r:embed="rId6"/>
          <a:stretch>
            <a:fillRect/>
          </a:stretch>
        </p:blipFill>
        <p:spPr>
          <a:xfrm>
            <a:off x="10172670" y="0"/>
            <a:ext cx="2019329" cy="616688"/>
          </a:xfrm>
          <a:prstGeom prst="rect">
            <a:avLst/>
          </a:prstGeom>
        </p:spPr>
      </p:pic>
      <p:pic>
        <p:nvPicPr>
          <p:cNvPr id="8" name="图片 7"/>
          <p:cNvPicPr>
            <a:picLocks noChangeAspect="1"/>
          </p:cNvPicPr>
          <p:nvPr/>
        </p:nvPicPr>
        <p:blipFill>
          <a:blip r:embed="rId7"/>
          <a:stretch>
            <a:fillRect/>
          </a:stretch>
        </p:blipFill>
        <p:spPr>
          <a:xfrm>
            <a:off x="10098157" y="0"/>
            <a:ext cx="2093843" cy="785351"/>
          </a:xfrm>
          <a:prstGeom prst="rect">
            <a:avLst/>
          </a:prstGeom>
        </p:spPr>
      </p:pic>
      <p:pic>
        <p:nvPicPr>
          <p:cNvPr id="9" name="图片 8"/>
          <p:cNvPicPr>
            <a:picLocks noChangeAspect="1"/>
          </p:cNvPicPr>
          <p:nvPr/>
        </p:nvPicPr>
        <p:blipFill rotWithShape="1">
          <a:blip r:embed="rId7"/>
          <a:srcRect r="63113" b="35195"/>
          <a:stretch>
            <a:fillRect/>
          </a:stretch>
        </p:blipFill>
        <p:spPr>
          <a:xfrm>
            <a:off x="-1" y="3473"/>
            <a:ext cx="10098158" cy="781878"/>
          </a:xfrm>
          <a:prstGeom prst="rect">
            <a:avLst/>
          </a:prstGeom>
        </p:spPr>
      </p:pic>
      <p:sp>
        <p:nvSpPr>
          <p:cNvPr id="10" name="矩形 9"/>
          <p:cNvSpPr/>
          <p:nvPr/>
        </p:nvSpPr>
        <p:spPr>
          <a:xfrm>
            <a:off x="0" y="208009"/>
            <a:ext cx="3185487" cy="369332"/>
          </a:xfrm>
          <a:prstGeom prst="rect">
            <a:avLst/>
          </a:prstGeom>
        </p:spPr>
        <p:txBody>
          <a:bodyPr wrap="none">
            <a:spAutoFit/>
          </a:bodyPr>
          <a:lstStyle/>
          <a:p>
            <a:pPr lvl="0"/>
            <a:r>
              <a:rPr lang="zh-CN" altLang="en-US" noProof="1">
                <a:solidFill>
                  <a:schemeClr val="bg1"/>
                </a:solidFill>
              </a:rPr>
              <a:t>自助餐日常经营中关心的问题</a:t>
            </a:r>
            <a:endParaRPr lang="zh-CN" altLang="en-US" noProof="1">
              <a:solidFill>
                <a:schemeClr val="bg1"/>
              </a:solidFill>
            </a:endParaRPr>
          </a:p>
        </p:txBody>
      </p:sp>
    </p:spTree>
    <p:custDataLst>
      <p:tags r:id="rId8"/>
    </p:custDataLst>
  </p:cSld>
  <p:clrMapOvr>
    <a:masterClrMapping/>
  </p:clrMapOvr>
  <p:transition>
    <p:pull dir="r"/>
  </p:transition>
</p:sld>
</file>

<file path=ppt/tags/tag1.xml><?xml version="1.0" encoding="utf-8"?>
<p:tagLst xmlns:p="http://schemas.openxmlformats.org/presentationml/2006/main">
  <p:tag name="KSO_WM_BEAUTIFY_FLAG" val="#wm#"/>
  <p:tag name="KSO_WM_UNIT_TYPE" val="i"/>
  <p:tag name="KSO_WM_UNIT_ID" val="259*i*1"/>
  <p:tag name="KSO_WM_UNIT_TEMPLATE_CATEGORY" val="custom"/>
  <p:tag name="KSO_WM_UNIT_TEMPLATE_INDEX" val="68"/>
</p:tagLst>
</file>

<file path=ppt/tags/tag10.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11.xml><?xml version="1.0" encoding="utf-8"?>
<p:tagLst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2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12.xml><?xml version="1.0" encoding="utf-8"?>
<p:tagLst xmlns:p="http://schemas.openxmlformats.org/presentationml/2006/main">
  <p:tag name="KSO_WM_TEMPLATE_CATEGORY" val="custom"/>
  <p:tag name="KSO_WM_TEMPLATE_INDEX" val="160068"/>
</p:tagLst>
</file>

<file path=ppt/tags/tag13.xml><?xml version="1.0" encoding="utf-8"?>
<p:tagLst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14.xml><?xml version="1.0" encoding="utf-8"?>
<p:tagLst xmlns:p="http://schemas.openxmlformats.org/presentationml/2006/main">
  <p:tag name="KSO_WM_TAG_VERSION" val="1.0"/>
  <p:tag name="KSO_WM_BEAUTIFY_FLAG" val="#wm#"/>
  <p:tag name="KSO_WM_TEMPLATE_CATEGORY" val="custom"/>
  <p:tag name="KSO_WM_TEMPLATE_INDEX" val="160502"/>
  <p:tag name="KSO_WM_UNIT_TYPE" val="f"/>
  <p:tag name="KSO_WM_UNIT_INDEX" val="1"/>
  <p:tag name="KSO_WM_UNIT_ID" val="custom160502_4*f*1"/>
  <p:tag name="KSO_WM_UNIT_CLEAR" val="1"/>
  <p:tag name="KSO_WM_UNIT_LAYERLEVEL" val="1"/>
  <p:tag name="KSO_WM_UNIT_VALUE" val="135"/>
  <p:tag name="KSO_WM_UNIT_HIGHLIGHT" val="0"/>
  <p:tag name="KSO_WM_UNIT_COMPATIBLE" val="0"/>
  <p:tag name="KSO_WM_UNIT_PRESET_TEXT_INDEX" val="5"/>
  <p:tag name="KSO_WM_UNIT_PRESET_TEXT_LEN" val="124"/>
</p:tagLst>
</file>

<file path=ppt/tags/tag15.xml><?xml version="1.0" encoding="utf-8"?>
<p:tagLst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2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16.xml><?xml version="1.0" encoding="utf-8"?>
<p:tagLst xmlns:p="http://schemas.openxmlformats.org/presentationml/2006/main">
  <p:tag name="KSO_WM_TAG_VERSION" val="1.0"/>
  <p:tag name="KSO_WM_BEAUTIFY_FLAG" val="#wm#"/>
  <p:tag name="KSO_WM_TEMPLATE_CATEGORY" val="custom"/>
  <p:tag name="KSO_WM_TEMPLATE_INDEX" val="160502"/>
  <p:tag name="MH" val="20151217161925"/>
  <p:tag name="MH_LIBRARY" val="GRAPHIC"/>
  <p:tag name="MH_TYPE" val="Picture"/>
  <p:tag name="MH_ORDER" val="1"/>
  <p:tag name="KSO_WM_UNIT_TYPE" val="d"/>
  <p:tag name="KSO_WM_UNIT_INDEX" val="1"/>
  <p:tag name="KSO_WM_UNIT_ID" val="custom160502_26*d*1"/>
  <p:tag name="KSO_WM_UNIT_CLEAR" val="0"/>
  <p:tag name="KSO_WM_UNIT_LAYERLEVEL" val="1"/>
  <p:tag name="KSO_WM_UNIT_VALUE" val="600*957"/>
  <p:tag name="KSO_WM_UNIT_HIGHLIGHT" val="0"/>
  <p:tag name="KSO_WM_UNIT_COMPATIBLE" val="0"/>
</p:tagLst>
</file>

<file path=ppt/tags/tag17.xml><?xml version="1.0" encoding="utf-8"?>
<p:tagLst xmlns:p="http://schemas.openxmlformats.org/presentationml/2006/main">
  <p:tag name="KSO_WM_SLIDE_ID" val="custom160502_4"/>
  <p:tag name="KSO_WM_SLIDE_INDEX" val="4"/>
  <p:tag name="KSO_WM_SLIDE_LAYOUT" val="a_f_d"/>
  <p:tag name="KSO_WM_SLIDE_LAYOUT_CNT" val="1_1_1"/>
  <p:tag name="KSO_WM_SLIDE_TYPE" val="text"/>
  <p:tag name="KSO_WM_BEAUTIFY_FLAG" val="#wm#"/>
  <p:tag name="KSO_WM_SLIDE_POSITION" val="66*36"/>
  <p:tag name="KSO_WM_SLIDE_SIZE" val="828*426"/>
  <p:tag name="KSO_WM_SLIDE_ITEM_CNT" val="2"/>
  <p:tag name="KSO_WM_TEMPLATE_CATEGORY" val="custom"/>
  <p:tag name="KSO_WM_TEMPLATE_INDEX" val="160068"/>
  <p:tag name="KSO_WM_TAG_VERSION" val="1.0"/>
</p:tagLst>
</file>

<file path=ppt/tags/tag18.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19.xml><?xml version="1.0" encoding="utf-8"?>
<p:tagLst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2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2.xml><?xml version="1.0" encoding="utf-8"?>
<p:tagLst xmlns:p="http://schemas.openxmlformats.org/presentationml/2006/main">
  <p:tag name="KSO_WM_BEAUTIFY_FLAG" val="#wm#"/>
  <p:tag name="KSO_WM_UNIT_TYPE" val="i"/>
  <p:tag name="KSO_WM_UNIT_ID" val="276*i*1"/>
  <p:tag name="KSO_WM_UNIT_TEMPLATE_CATEGORY" val="custom"/>
  <p:tag name="KSO_WM_UNIT_TEMPLATE_INDEX" val="68"/>
</p:tagLst>
</file>

<file path=ppt/tags/tag20.xml><?xml version="1.0" encoding="utf-8"?>
<p:tagLst xmlns:p="http://schemas.openxmlformats.org/presentationml/2006/main">
  <p:tag name="KSO_WM_TEMPLATE_CATEGORY" val="custom"/>
  <p:tag name="KSO_WM_TEMPLATE_INDEX" val="160068"/>
</p:tagLst>
</file>

<file path=ppt/tags/tag21.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22.xml><?xml version="1.0" encoding="utf-8"?>
<p:tagLst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2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23.xml><?xml version="1.0" encoding="utf-8"?>
<p:tagLst xmlns:p="http://schemas.openxmlformats.org/presentationml/2006/main">
  <p:tag name="KSO_WM_TEMPLATE_CATEGORY" val="custom"/>
  <p:tag name="KSO_WM_TEMPLATE_INDEX" val="160068"/>
</p:tagLst>
</file>

<file path=ppt/tags/tag24.xml><?xml version="1.0" encoding="utf-8"?>
<p:tagLst xmlns:p="http://schemas.openxmlformats.org/presentationml/2006/main">
  <p:tag name="KSO_WM_TAG_VERSION" val="1.0"/>
  <p:tag name="KSO_WM_BEAUTIFY_FLAG" val="#wm#"/>
  <p:tag name="KSO_WM_TEMPLATE_CATEGORY" val="custom"/>
  <p:tag name="KSO_WM_TEMPLATE_INDEX" val="160025"/>
  <p:tag name="KSO_WM_UNIT_ISCONTENTSTITLE" val="0"/>
  <p:tag name="KSO_WM_UNIT_TYPE" val="f"/>
  <p:tag name="KSO_WM_UNIT_INDEX" val="1"/>
  <p:tag name="KSO_WM_UNIT_ID" val="custom160025_30*f*1"/>
  <p:tag name="KSO_WM_UNIT_CLEAR" val="1"/>
  <p:tag name="KSO_WM_UNIT_LAYERLEVEL" val="1"/>
  <p:tag name="KSO_WM_UNIT_VALUE" val="136"/>
  <p:tag name="KSO_WM_UNIT_HIGHLIGHT" val="0"/>
  <p:tag name="KSO_WM_UNIT_COMPATIBLE" val="0"/>
  <p:tag name="KSO_WM_UNIT_PRESET_TEXT_INDEX" val="6"/>
  <p:tag name="KSO_WM_UNIT_PRESET_TEXT_LEN" val="50"/>
</p:tagLst>
</file>

<file path=ppt/tags/tag25.xml><?xml version="1.0" encoding="utf-8"?>
<p:tagLst xmlns:p="http://schemas.openxmlformats.org/presentationml/2006/main">
  <p:tag name="KSO_WM_TAG_VERSION" val="1.0"/>
  <p:tag name="KSO_WM_BEAUTIFY_FLAG" val="#wm#"/>
  <p:tag name="KSO_WM_TEMPLATE_CATEGORY" val="custom"/>
  <p:tag name="KSO_WM_TEMPLATE_INDEX" val="160025"/>
  <p:tag name="KSO_WM_UNIT_TYPE" val="d"/>
  <p:tag name="KSO_WM_UNIT_INDEX" val="1"/>
  <p:tag name="KSO_WM_UNIT_CLEAR" val="0"/>
  <p:tag name="KSO_WM_UNIT_LAYERLEVEL" val="1"/>
  <p:tag name="KSO_WM_UNIT_VALUE" val="1000*999"/>
  <p:tag name="KSO_WM_UNIT_HIGHLIGHT" val="0"/>
  <p:tag name="KSO_WM_UNIT_COMPATIBLE" val="0"/>
  <p:tag name="KSO_WM_UNIT_ID" val="custom160025_30*d*1"/>
</p:tagLst>
</file>

<file path=ppt/tags/tag26.xml><?xml version="1.0" encoding="utf-8"?>
<p:tagLst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2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27.xml><?xml version="1.0" encoding="utf-8"?>
<p:tagLst xmlns:p="http://schemas.openxmlformats.org/presentationml/2006/main">
  <p:tag name="KSO_WM_TEMPLATE_CATEGORY" val="custom"/>
  <p:tag name="KSO_WM_TEMPLATE_INDEX" val="160068"/>
  <p:tag name="KSO_WM_SLIDE_ID" val="custom160025_30"/>
  <p:tag name="KSO_WM_SLIDE_INDEX" val="30"/>
  <p:tag name="KSO_WM_SLIDE_LAYOUT" val="d_f"/>
  <p:tag name="KSO_WM_SLIDE_LAYOUT_CNT" val="2_1"/>
  <p:tag name="KSO_WM_SLIDE_TYPE" val="text"/>
  <p:tag name="KSO_WM_BEAUTIFY_FLAG" val="#wm#"/>
  <p:tag name="KSO_WM_SLIDE_ITEM_CNT" val="3"/>
  <p:tag name="KSO_WM_TAG_VERSION" val="1.0"/>
  <p:tag name="KSO_WM_SLIDE_POSITION" val="157*94"/>
  <p:tag name="KSO_WM_SLIDE_SIZE" val="640*409"/>
</p:tagLst>
</file>

<file path=ppt/tags/tag28.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29.xml><?xml version="1.0" encoding="utf-8"?>
<p:tagLst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2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3.xml><?xml version="1.0" encoding="utf-8"?>
<p:tagLst xmlns:p="http://schemas.openxmlformats.org/presentationml/2006/main">
  <p:tag name="KSO_WM_TAG_VERSION" val="1.0"/>
  <p:tag name="KSO_WM_BEAUTIFY_FLAG" val="#wm#"/>
  <p:tag name="KSO_WM_TEMPLATE_CATEGORY" val="custom"/>
  <p:tag name="KSO_WM_TEMPLATE_INDEX" val="160502"/>
  <p:tag name="KSO_WM_UNIT_TYPE" val="f"/>
  <p:tag name="KSO_WM_UNIT_INDEX" val="1"/>
  <p:tag name="KSO_WM_UNIT_ID" val="custom160502_25*f*1"/>
  <p:tag name="KSO_WM_UNIT_CLEAR" val="1"/>
  <p:tag name="KSO_WM_UNIT_LAYERLEVEL" val="1"/>
  <p:tag name="KSO_WM_UNIT_VALUE" val="114"/>
  <p:tag name="KSO_WM_UNIT_HIGHLIGHT" val="0"/>
  <p:tag name="KSO_WM_UNIT_COMPATIBLE" val="0"/>
  <p:tag name="KSO_WM_UNIT_PRESET_TEXT_INDEX" val="5"/>
  <p:tag name="KSO_WM_UNIT_PRESET_TEXT_LEN" val="124"/>
</p:tagLst>
</file>

<file path=ppt/tags/tag30.xml><?xml version="1.0" encoding="utf-8"?>
<p:tagLst xmlns:p="http://schemas.openxmlformats.org/presentationml/2006/main">
  <p:tag name="KSO_WM_TEMPLATE_CATEGORY" val="custom"/>
  <p:tag name="KSO_WM_TEMPLATE_INDEX" val="160068"/>
</p:tagLst>
</file>

<file path=ppt/tags/tag31.xml><?xml version="1.0" encoding="utf-8"?>
<p:tagLst xmlns:p="http://schemas.openxmlformats.org/presentationml/2006/main">
  <p:tag name="KSO_WM_TAG_VERSION" val="1.0"/>
  <p:tag name="KSO_WM_BEAUTIFY_FLAG" val="#wm#"/>
  <p:tag name="KSO_WM_TEMPLATE_CATEGORY" val="custom"/>
  <p:tag name="KSO_WM_TEMPLATE_INDEX" val="160025"/>
  <p:tag name="KSO_WM_UNIT_ISCONTENTSTITLE" val="0"/>
  <p:tag name="KSO_WM_UNIT_TYPE" val="f"/>
  <p:tag name="KSO_WM_UNIT_INDEX" val="1"/>
  <p:tag name="KSO_WM_UNIT_ID" val="custom160025_30*f*1"/>
  <p:tag name="KSO_WM_UNIT_CLEAR" val="1"/>
  <p:tag name="KSO_WM_UNIT_LAYERLEVEL" val="1"/>
  <p:tag name="KSO_WM_UNIT_VALUE" val="136"/>
  <p:tag name="KSO_WM_UNIT_HIGHLIGHT" val="0"/>
  <p:tag name="KSO_WM_UNIT_COMPATIBLE" val="0"/>
  <p:tag name="KSO_WM_UNIT_PRESET_TEXT_INDEX" val="6"/>
  <p:tag name="KSO_WM_UNIT_PRESET_TEXT_LEN" val="50"/>
</p:tagLst>
</file>

<file path=ppt/tags/tag32.xml><?xml version="1.0" encoding="utf-8"?>
<p:tagLst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2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33.xml><?xml version="1.0" encoding="utf-8"?>
<p:tagLst xmlns:p="http://schemas.openxmlformats.org/presentationml/2006/main">
  <p:tag name="KSO_WM_TEMPLATE_CATEGORY" val="custom"/>
  <p:tag name="KSO_WM_TEMPLATE_INDEX" val="160068"/>
  <p:tag name="KSO_WM_SLIDE_ID" val="custom160025_30"/>
  <p:tag name="KSO_WM_SLIDE_INDEX" val="30"/>
  <p:tag name="KSO_WM_SLIDE_LAYOUT" val="d_f"/>
  <p:tag name="KSO_WM_SLIDE_LAYOUT_CNT" val="2_1"/>
  <p:tag name="KSO_WM_SLIDE_TYPE" val="text"/>
  <p:tag name="KSO_WM_BEAUTIFY_FLAG" val="#wm#"/>
  <p:tag name="KSO_WM_SLIDE_ITEM_CNT" val="3"/>
  <p:tag name="KSO_WM_TAG_VERSION" val="1.0"/>
  <p:tag name="KSO_WM_SLIDE_POSITION" val="157*94"/>
  <p:tag name="KSO_WM_SLIDE_SIZE" val="640*409"/>
</p:tagLst>
</file>

<file path=ppt/tags/tag34.xml><?xml version="1.0" encoding="utf-8"?>
<p:tagLst xmlns:p="http://schemas.openxmlformats.org/presentationml/2006/main">
  <p:tag name="KSO_WM_TAG_VERSION" val="1.0"/>
  <p:tag name="KSO_WM_BEAUTIFY_FLAG" val="#wm#"/>
  <p:tag name="KSO_WM_TEMPLATE_CATEGORY" val="custom"/>
  <p:tag name="KSO_WM_TEMPLATE_INDEX" val="160025"/>
  <p:tag name="KSO_WM_UNIT_ISCONTENTSTITLE" val="0"/>
  <p:tag name="KSO_WM_UNIT_TYPE" val="f"/>
  <p:tag name="KSO_WM_UNIT_INDEX" val="1"/>
  <p:tag name="KSO_WM_UNIT_ID" val="custom160025_30*f*1"/>
  <p:tag name="KSO_WM_UNIT_CLEAR" val="1"/>
  <p:tag name="KSO_WM_UNIT_LAYERLEVEL" val="1"/>
  <p:tag name="KSO_WM_UNIT_VALUE" val="136"/>
  <p:tag name="KSO_WM_UNIT_HIGHLIGHT" val="0"/>
  <p:tag name="KSO_WM_UNIT_COMPATIBLE" val="0"/>
  <p:tag name="KSO_WM_UNIT_PRESET_TEXT_INDEX" val="6"/>
  <p:tag name="KSO_WM_UNIT_PRESET_TEXT_LEN" val="50"/>
</p:tagLst>
</file>

<file path=ppt/tags/tag35.xml><?xml version="1.0" encoding="utf-8"?>
<p:tagLst xmlns:p="http://schemas.openxmlformats.org/presentationml/2006/main">
  <p:tag name="KSO_WM_TAG_VERSION" val="1.0"/>
  <p:tag name="KSO_WM_BEAUTIFY_FLAG" val="#wm#"/>
  <p:tag name="KSO_WM_TEMPLATE_CATEGORY" val="custom"/>
  <p:tag name="KSO_WM_TEMPLATE_INDEX" val="160025"/>
  <p:tag name="KSO_WM_UNIT_TYPE" val="d"/>
  <p:tag name="KSO_WM_UNIT_INDEX" val="1"/>
  <p:tag name="KSO_WM_UNIT_CLEAR" val="0"/>
  <p:tag name="KSO_WM_UNIT_LAYERLEVEL" val="1"/>
  <p:tag name="KSO_WM_UNIT_VALUE" val="1000*999"/>
  <p:tag name="KSO_WM_UNIT_HIGHLIGHT" val="0"/>
  <p:tag name="KSO_WM_UNIT_COMPATIBLE" val="0"/>
  <p:tag name="KSO_WM_UNIT_ID" val="custom160025_30*d*1"/>
</p:tagLst>
</file>

<file path=ppt/tags/tag36.xml><?xml version="1.0" encoding="utf-8"?>
<p:tagLst xmlns:p="http://schemas.openxmlformats.org/presentationml/2006/main">
  <p:tag name="KSO_WM_TAG_VERSION" val="1.0"/>
  <p:tag name="KSO_WM_BEAUTIFY_FLAG" val="#wm#"/>
  <p:tag name="KSO_WM_TEMPLATE_CATEGORY" val="custom"/>
  <p:tag name="KSO_WM_TEMPLATE_INDEX" val="160025"/>
  <p:tag name="KSO_WM_UNIT_TYPE" val="d"/>
  <p:tag name="KSO_WM_UNIT_INDEX" val="2"/>
  <p:tag name="KSO_WM_UNIT_CLEAR" val="0"/>
  <p:tag name="KSO_WM_UNIT_LAYERLEVEL" val="1"/>
  <p:tag name="KSO_WM_UNIT_VALUE" val="1000*999"/>
  <p:tag name="KSO_WM_UNIT_HIGHLIGHT" val="0"/>
  <p:tag name="KSO_WM_UNIT_COMPATIBLE" val="0"/>
  <p:tag name="KSO_WM_UNIT_ID" val="custom160025_30*d*2"/>
</p:tagLst>
</file>

<file path=ppt/tags/tag37.xml><?xml version="1.0" encoding="utf-8"?>
<p:tagLst xmlns:p="http://schemas.openxmlformats.org/presentationml/2006/main">
  <p:tag name="KSO_WM_TEMPLATE_CATEGORY" val="custom"/>
  <p:tag name="KSO_WM_TEMPLATE_INDEX" val="160068"/>
  <p:tag name="KSO_WM_SLIDE_ID" val="custom160025_30"/>
  <p:tag name="KSO_WM_SLIDE_INDEX" val="30"/>
  <p:tag name="KSO_WM_SLIDE_LAYOUT" val="d_f"/>
  <p:tag name="KSO_WM_SLIDE_LAYOUT_CNT" val="2_1"/>
  <p:tag name="KSO_WM_SLIDE_TYPE" val="text"/>
  <p:tag name="KSO_WM_BEAUTIFY_FLAG" val="#wm#"/>
  <p:tag name="KSO_WM_SLIDE_ITEM_CNT" val="3"/>
  <p:tag name="KSO_WM_TAG_VERSION" val="1.0"/>
  <p:tag name="KSO_WM_SLIDE_POSITION" val="157*94"/>
  <p:tag name="KSO_WM_SLIDE_SIZE" val="640*409"/>
</p:tagLst>
</file>

<file path=ppt/tags/tag38.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39.xml><?xml version="1.0" encoding="utf-8"?>
<p:tagLst xmlns:p="http://schemas.openxmlformats.org/presentationml/2006/main">
  <p:tag name="KSO_WM_TEMPLATE_CATEGORY" val="custom"/>
  <p:tag name="KSO_WM_TEMPLATE_INDEX" val="160068"/>
</p:tagLst>
</file>

<file path=ppt/tags/tag4.xml><?xml version="1.0" encoding="utf-8"?>
<p:tagLst xmlns:p="http://schemas.openxmlformats.org/presentationml/2006/main">
  <p:tag name="KSO_WM_TEMPLATE_CATEGORY" val="custom"/>
  <p:tag name="KSO_WM_TEMPLATE_INDEX" val="160068"/>
  <p:tag name="KSO_WM_TAG_VERSION" val="1.0"/>
  <p:tag name="KSO_WM_SLIDE_ID" val="custom160502_25"/>
  <p:tag name="KSO_WM_SLIDE_INDEX" val="25"/>
  <p:tag name="KSO_WM_SLIDE_ITEM_CNT" val="2"/>
  <p:tag name="KSO_WM_SLIDE_LAYOUT" val="a_f_d"/>
  <p:tag name="KSO_WM_SLIDE_LAYOUT_CNT" val="1_1_1"/>
  <p:tag name="KSO_WM_SLIDE_TYPE" val="text"/>
  <p:tag name="KSO_WM_BEAUTIFY_FLAG" val="#wm#"/>
  <p:tag name="KSO_WM_SLIDE_POSITION" val="110*187"/>
  <p:tag name="KSO_WM_SLIDE_SIZE" val="767*229"/>
</p:tagLst>
</file>

<file path=ppt/tags/tag40.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41.xml><?xml version="1.0" encoding="utf-8"?>
<p:tagLst xmlns:p="http://schemas.openxmlformats.org/presentationml/2006/main">
  <p:tag name="KSO_WM_TEMPLATE_CATEGORY" val="custom"/>
  <p:tag name="KSO_WM_TEMPLATE_INDEX" val="160068"/>
</p:tagLst>
</file>

<file path=ppt/tags/tag42.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43.xml><?xml version="1.0" encoding="utf-8"?>
<p:tagLst xmlns:p="http://schemas.openxmlformats.org/presentationml/2006/main">
  <p:tag name="KSO_WM_TEMPLATE_CATEGORY" val="custom"/>
  <p:tag name="KSO_WM_TEMPLATE_INDEX" val="160068"/>
</p:tagLst>
</file>

<file path=ppt/tags/tag44.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45.xml><?xml version="1.0" encoding="utf-8"?>
<p:tagLst xmlns:p="http://schemas.openxmlformats.org/presentationml/2006/main">
  <p:tag name="KSO_WM_TEMPLATE_CATEGORY" val="custom"/>
  <p:tag name="KSO_WM_TEMPLATE_INDEX" val="160068"/>
</p:tagLst>
</file>

<file path=ppt/tags/tag46.xml><?xml version="1.0" encoding="utf-8"?>
<p:tagLst xmlns:p="http://schemas.openxmlformats.org/presentationml/2006/main">
  <p:tag name="KSO_WM_TEMPLATE_CATEGORY" val="custom"/>
  <p:tag name="KSO_WM_TEMPLATE_INDEX" val="160068"/>
</p:tagLst>
</file>

<file path=ppt/tags/tag47.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48.xml><?xml version="1.0" encoding="utf-8"?>
<p:tagLst xmlns:p="http://schemas.openxmlformats.org/presentationml/2006/main">
  <p:tag name="KSO_WM_TEMPLATE_CATEGORY" val="custom"/>
  <p:tag name="KSO_WM_TEMPLATE_INDEX" val="160068"/>
</p:tagLst>
</file>

<file path=ppt/tags/tag49.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5.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50.xml><?xml version="1.0" encoding="utf-8"?>
<p:tagLst xmlns:p="http://schemas.openxmlformats.org/presentationml/2006/main">
  <p:tag name="KSO_WM_TAG_VERSION" val="1.0"/>
  <p:tag name="KSO_WM_BEAUTIFY_FLAG" val="#wm#"/>
  <p:tag name="KSO_WM_TEMPLATE_CATEGORY" val="custom"/>
  <p:tag name="KSO_WM_TEMPLATE_INDEX" val="160103"/>
  <p:tag name="KSO_WM_UNIT_TYPE" val="f"/>
  <p:tag name="KSO_WM_UNIT_INDEX" val="1"/>
  <p:tag name="KSO_WM_UNIT_ID" val="custom160103_2*f*1"/>
  <p:tag name="KSO_WM_UNIT_CLEAR" val="1"/>
  <p:tag name="KSO_WM_UNIT_LAYERLEVEL" val="1"/>
  <p:tag name="KSO_WM_UNIT_VALUE" val="552"/>
  <p:tag name="KSO_WM_UNIT_HIGHLIGHT" val="0"/>
  <p:tag name="KSO_WM_UNIT_COMPATIBLE" val="0"/>
  <p:tag name="KSO_WM_UNIT_PRESET_TEXT_INDEX" val="5"/>
  <p:tag name="KSO_WM_UNIT_PRESET_TEXT_LEN" val="232"/>
</p:tagLst>
</file>

<file path=ppt/tags/tag51.xml><?xml version="1.0" encoding="utf-8"?>
<p:tagLst xmlns:p="http://schemas.openxmlformats.org/presentationml/2006/main">
  <p:tag name="KSO_WM_TEMPLATE_CATEGORY" val="custom"/>
  <p:tag name="KSO_WM_TEMPLATE_INDEX" val="160068"/>
</p:tagLst>
</file>

<file path=ppt/tags/tag6.xml><?xml version="1.0" encoding="utf-8"?>
<p:tagLst xmlns:p="http://schemas.openxmlformats.org/presentationml/2006/main">
  <p:tag name="KSO_WM_TEMPLATE_CATEGORY" val="custom"/>
  <p:tag name="KSO_WM_TEMPLATE_INDEX" val="160068"/>
  <p:tag name="KSO_WM_TAG_VERSION" val="1.0"/>
  <p:tag name="KSO_WM_SLIDE_ID" val="custom160103_2"/>
  <p:tag name="KSO_WM_SLIDE_INDEX" val="2"/>
  <p:tag name="KSO_WM_SLIDE_ITEM_CNT" val="2"/>
  <p:tag name="KSO_WM_SLIDE_LAYOUT" val="a_f"/>
  <p:tag name="KSO_WM_SLIDE_LAYOUT_CNT" val="1_1"/>
  <p:tag name="KSO_WM_SLIDE_TYPE" val="text"/>
  <p:tag name="KSO_WM_BEAUTIFY_FLAG" val="#wm#"/>
  <p:tag name="KSO_WM_SLIDE_POSITION" val="54*99"/>
  <p:tag name="KSO_WM_SLIDE_SIZE" val="853*411"/>
</p:tagLst>
</file>

<file path=ppt/tags/tag7.xml><?xml version="1.0" encoding="utf-8"?>
<p:tagLst xmlns:p="http://schemas.openxmlformats.org/presentationml/2006/main">
  <p:tag name="KSO_WM_TAG_VERSION" val="1.0"/>
  <p:tag name="KSO_WM_BEAUTIFY_FLAG" val="#wm#"/>
  <p:tag name="KSO_WM_TEMPLATE_CATEGORY" val="custom"/>
  <p:tag name="KSO_WM_TEMPLATE_INDEX" val="160025"/>
  <p:tag name="KSO_WM_UNIT_TYPE" val="f"/>
  <p:tag name="KSO_WM_UNIT_INDEX" val="1"/>
  <p:tag name="KSO_WM_UNIT_CLEAR" val="1"/>
  <p:tag name="KSO_WM_UNIT_LAYERLEVEL" val="1"/>
  <p:tag name="KSO_WM_UNIT_VALUE" val="84"/>
  <p:tag name="KSO_WM_UNIT_HIGHLIGHT" val="0"/>
  <p:tag name="KSO_WM_UNIT_COMPATIBLE" val="0"/>
  <p:tag name="KSO_WM_UNIT_ID" val="custom160025_10*f*1"/>
  <p:tag name="KSO_WM_UNIT_PRESET_TEXT_INDEX" val="6"/>
  <p:tag name="KSO_WM_UNIT_PRESET_TEXT_LEN" val="50"/>
</p:tagLst>
</file>

<file path=ppt/tags/tag8.xml><?xml version="1.0" encoding="utf-8"?>
<p:tagLst xmlns:p="http://schemas.openxmlformats.org/presentationml/2006/main">
  <p:tag name="KSO_WM_TAG_VERSION" val="1.0"/>
  <p:tag name="KSO_WM_BEAUTIFY_FLAG" val="#wm#"/>
  <p:tag name="KSO_WM_TEMPLATE_CATEGORY" val="custom"/>
  <p:tag name="KSO_WM_TEMPLATE_INDEX" val="160502"/>
  <p:tag name="KSO_WM_UNIT_TYPE" val="a"/>
  <p:tag name="KSO_WM_UNIT_INDEX" val="1"/>
  <p:tag name="KSO_WM_UNIT_ID" val="custom160502_2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9.xml><?xml version="1.0" encoding="utf-8"?>
<p:tagLst xmlns:p="http://schemas.openxmlformats.org/presentationml/2006/main">
  <p:tag name="KSO_WM_TEMPLATE_CATEGORY" val="custom"/>
  <p:tag name="KSO_WM_TEMPLATE_INDEX" val="160068"/>
  <p:tag name="KSO_WM_SLIDE_ID" val="custom160025_10"/>
  <p:tag name="KSO_WM_SLIDE_INDEX" val="10"/>
  <p:tag name="KSO_WM_SLIDE_LAYOUT" val="a_f_d"/>
  <p:tag name="KSO_WM_SLIDE_LAYOUT_CNT" val="1_1_3"/>
  <p:tag name="KSO_WM_SLIDE_TYPE" val="text"/>
  <p:tag name="KSO_WM_BEAUTIFY_FLAG" val="#wm#"/>
  <p:tag name="KSO_WM_SLIDE_POSITION" val="52*131"/>
  <p:tag name="KSO_WM_SLIDE_SIZE" val="857*377"/>
  <p:tag name="KSO_WM_SLIDE_ITEM_CNT" val="4"/>
  <p:tag name="KSO_WM_TAG_VERSION" val="1.0"/>
</p:tagLst>
</file>

<file path=ppt/theme/theme1.xml><?xml version="1.0" encoding="utf-8"?>
<a:theme xmlns:a="http://schemas.openxmlformats.org/drawingml/2006/main" name="默认设计模板">
  <a:themeElements>
    <a:clrScheme name="自定义 16">
      <a:dk1>
        <a:srgbClr val="000000"/>
      </a:dk1>
      <a:lt1>
        <a:srgbClr val="FFFFFF"/>
      </a:lt1>
      <a:dk2>
        <a:srgbClr val="009999"/>
      </a:dk2>
      <a:lt2>
        <a:srgbClr val="808080"/>
      </a:lt2>
      <a:accent1>
        <a:srgbClr val="FF7C80"/>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默认设计模板">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空白设计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8643</Words>
  <Application>WPS 演示</Application>
  <PresentationFormat>宽屏</PresentationFormat>
  <Paragraphs>1103</Paragraphs>
  <Slides>31</Slides>
  <Notes>3</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31</vt:i4>
      </vt:variant>
    </vt:vector>
  </HeadingPairs>
  <TitlesOfParts>
    <vt:vector size="49" baseType="lpstr">
      <vt:lpstr>Arial</vt:lpstr>
      <vt:lpstr>宋体</vt:lpstr>
      <vt:lpstr>Wingdings</vt:lpstr>
      <vt:lpstr>黑体</vt:lpstr>
      <vt:lpstr>微软雅黑</vt:lpstr>
      <vt:lpstr>幼圆</vt:lpstr>
      <vt:lpstr>Arial Unicode MS</vt:lpstr>
      <vt:lpstr>Calibri</vt:lpstr>
      <vt:lpstr>华文隶书</vt:lpstr>
      <vt:lpstr>Times New Roman</vt:lpstr>
      <vt:lpstr>Verdana</vt:lpstr>
      <vt:lpstr>Open Sans</vt:lpstr>
      <vt:lpstr>Open Sans</vt:lpstr>
      <vt:lpstr>Arial</vt:lpstr>
      <vt:lpstr>Calibri Light</vt:lpstr>
      <vt:lpstr>Segoe Print</vt:lpstr>
      <vt:lpstr>默认设计模板</vt:lpstr>
      <vt:lpstr>1_空白设计模板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34</cp:revision>
  <dcterms:created xsi:type="dcterms:W3CDTF">2017-01-17T08:04:00Z</dcterms:created>
  <dcterms:modified xsi:type="dcterms:W3CDTF">2018-04-16T02:20:59Z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