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858000" cy="994727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, Daniel" initials="LD" lastIdx="4" clrIdx="0">
    <p:extLst>
      <p:ext uri="{19B8F6BF-5375-455C-9EA6-DF929625EA0E}">
        <p15:presenceInfo xmlns="" xmlns:p15="http://schemas.microsoft.com/office/powerpoint/2012/main" userId="S-1-5-21-74642-3284969411-2123768488-2063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-87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6EAC4-CF93-4B10-B8F1-FFD9D069F81B}" type="datetimeFigureOut">
              <a:rPr lang="zh-CN" altLang="en-US" smtClean="0"/>
              <a:t>2017/12/20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EEE760-D815-4ACC-8139-B595DBDD5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7204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8C2C35-2B8A-446E-BEC0-FD36716C29A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427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8C2C35-2B8A-446E-BEC0-FD36716C29A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42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en-US" noProof="0" dirty="0" smtClean="0"/>
              <a:t>Insert page title</a:t>
            </a:r>
            <a:endParaRPr lang="en-US" dirty="0"/>
          </a:p>
        </p:txBody>
      </p:sp>
      <p:pic>
        <p:nvPicPr>
          <p:cNvPr id="3" name="Picture 2" descr="SAP_grad_R_pref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16" y="5853616"/>
            <a:ext cx="916714" cy="453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02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23916" y="324015"/>
            <a:ext cx="11542194" cy="756035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noProof="0" dirty="0" smtClean="0"/>
              <a:t>Insert page title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23916" y="1690767"/>
            <a:ext cx="11542194" cy="439122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 smtClean="0"/>
              <a:t>First level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33" name="Rectangle 32"/>
          <p:cNvSpPr/>
          <p:nvPr/>
        </p:nvSpPr>
        <p:spPr bwMode="gray">
          <a:xfrm>
            <a:off x="323916" y="0"/>
            <a:ext cx="11542194" cy="162008"/>
          </a:xfrm>
          <a:prstGeom prst="rect">
            <a:avLst/>
          </a:prstGeom>
          <a:solidFill>
            <a:srgbClr val="F0AB00"/>
          </a:solidFill>
          <a:ln w="9525" algn="ctr">
            <a:noFill/>
            <a:miter lim="800000"/>
          </a:ln>
        </p:spPr>
        <p:txBody>
          <a:bodyPr lIns="107128" tIns="85702" rIns="107128" bIns="85702" rtlCol="0" anchor="ctr"/>
          <a:lstStyle/>
          <a:p>
            <a:pPr marR="0" algn="ctr" defTabSz="1066949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0AB00"/>
              </a:buClr>
              <a:buSzPct val="80000"/>
            </a:pPr>
            <a:endParaRPr kumimoji="0" lang="en-US" sz="1897" b="0" i="0" u="none" strike="noStrike" kern="0" cap="none" spc="0" normalizeH="0" baseline="0" noProof="0" dirty="0" err="1" smtClean="0">
              <a:ln>
                <a:noFill/>
              </a:ln>
              <a:effectLst/>
              <a:uLnTx/>
              <a:uFillTx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23916" y="1231257"/>
            <a:ext cx="11542194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 bwMode="white">
          <a:xfrm>
            <a:off x="323916" y="6536041"/>
            <a:ext cx="11542194" cy="324015"/>
          </a:xfrm>
          <a:prstGeom prst="rect">
            <a:avLst/>
          </a:prstGeom>
          <a:solidFill>
            <a:schemeClr val="tx1"/>
          </a:solidFill>
          <a:ln w="9525" algn="ctr">
            <a:noFill/>
            <a:miter lim="800000"/>
          </a:ln>
        </p:spPr>
        <p:txBody>
          <a:bodyPr lIns="107128" tIns="85702" rIns="107128" bIns="85702" rtlCol="0" anchor="ctr"/>
          <a:lstStyle/>
          <a:p>
            <a:pPr marR="0" algn="ctr" defTabSz="1066949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0AB00"/>
              </a:buClr>
              <a:buSzPct val="80000"/>
            </a:pPr>
            <a:endParaRPr kumimoji="0" lang="en-US" sz="1897" b="0" i="0" u="none" strike="noStrike" kern="0" cap="none" spc="0" normalizeH="0" baseline="0" noProof="0" dirty="0" err="1" smtClean="0">
              <a:ln>
                <a:noFill/>
              </a:ln>
              <a:effectLst/>
              <a:uLnTx/>
              <a:uFillTx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421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1088113" rtl="0" eaLnBrk="1" latinLnBrk="0" hangingPunct="1">
        <a:spcBef>
          <a:spcPct val="0"/>
        </a:spcBef>
        <a:buNone/>
        <a:defRPr sz="2799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0" indent="0" algn="l" defTabSz="1088113" rtl="0" eaLnBrk="1" latinLnBrk="0" hangingPunct="1">
        <a:spcBef>
          <a:spcPct val="490000"/>
        </a:spcBef>
        <a:buClr>
          <a:schemeClr val="accent1"/>
        </a:buClr>
        <a:buSzPct val="80000"/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088113" rtl="0" eaLnBrk="1" latinLnBrk="0" hangingPunct="1">
        <a:spcBef>
          <a:spcPct val="123000"/>
        </a:spcBef>
        <a:buClr>
          <a:schemeClr val="accent1"/>
        </a:buClr>
        <a:buSzPct val="80000"/>
        <a:buFont typeface="Wingdings" pitchFamily="2" charset="2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79900" indent="-179277" algn="l" defTabSz="1088113" rtl="0" eaLnBrk="1" latinLnBrk="0" hangingPunct="1">
        <a:spcBef>
          <a:spcPct val="82000"/>
        </a:spcBef>
        <a:buClr>
          <a:schemeClr val="accent1"/>
        </a:buClr>
        <a:buSzPct val="100000"/>
        <a:buFont typeface="Wingdings" pitchFamily="2" charset="2"/>
        <a:buChar char=""/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359800" indent="-179277" algn="l" defTabSz="1088113" rtl="0" eaLnBrk="1" latinLnBrk="0" hangingPunct="1">
        <a:spcBef>
          <a:spcPct val="82000"/>
        </a:spcBef>
        <a:buClr>
          <a:schemeClr val="accent2"/>
        </a:buClr>
        <a:buSzPct val="100000"/>
        <a:buFont typeface="Arial" pitchFamily="34" charset="0"/>
        <a:buChar char="–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539699" indent="-179277" algn="l" defTabSz="1088113" rtl="0" eaLnBrk="1" latinLnBrk="0" hangingPunct="1">
        <a:spcBef>
          <a:spcPts val="250"/>
        </a:spcBef>
        <a:buClr>
          <a:schemeClr val="accent2"/>
        </a:buClr>
        <a:buSzPct val="100000"/>
        <a:buFont typeface="Courier New" pitchFamily="49" charset="0"/>
        <a:buChar char="o"/>
        <a:defRPr sz="1598" kern="1200">
          <a:solidFill>
            <a:schemeClr val="tx1"/>
          </a:solidFill>
          <a:latin typeface="+mn-lt"/>
          <a:ea typeface="+mn-ea"/>
          <a:cs typeface="+mn-cs"/>
        </a:defRPr>
      </a:lvl5pPr>
      <a:lvl6pPr marL="2992934" indent="-271406" algn="l" defTabSz="1088113" rtl="0" eaLnBrk="1" latinLnBrk="0" hangingPunct="1">
        <a:spcBef>
          <a:spcPts val="98"/>
        </a:spcBef>
        <a:buFont typeface="Arial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536991" indent="-271406" algn="l" defTabSz="1088113" rtl="0" eaLnBrk="1" latinLnBrk="0" hangingPunct="1">
        <a:spcBef>
          <a:spcPts val="98"/>
        </a:spcBef>
        <a:buFont typeface="Arial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081670" indent="-271406" algn="l" defTabSz="1088113" rtl="0" eaLnBrk="1" latinLnBrk="0" hangingPunct="1">
        <a:spcBef>
          <a:spcPts val="98"/>
        </a:spcBef>
        <a:buFont typeface="Arial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7" indent="-271406" algn="l" defTabSz="1088113" rtl="0" eaLnBrk="1" latinLnBrk="0" hangingPunct="1">
        <a:spcBef>
          <a:spcPts val="98"/>
        </a:spcBef>
        <a:buFont typeface="Arial" pitchFamily="34" charset="0"/>
        <a:buChar char="•"/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1pPr>
      <a:lvl2pPr marL="544057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2pPr>
      <a:lvl3pPr marL="1088736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3pPr>
      <a:lvl4pPr marL="1632793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4pPr>
      <a:lvl5pPr marL="2176849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5pPr>
      <a:lvl6pPr marL="2721528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6pPr>
      <a:lvl7pPr marL="3264963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7pPr>
      <a:lvl8pPr marL="3809019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8pPr>
      <a:lvl9pPr marL="4353076" algn="l" defTabSz="1088113" rtl="0" eaLnBrk="1" latinLnBrk="0" hangingPunct="1">
        <a:defRPr sz="20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lay.tmall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hyperlink" Target="http://www.avatech.com.cn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://www.avatech.com.cn/" TargetMode="External"/><Relationship Id="rId4" Type="http://schemas.openxmlformats.org/officeDocument/2006/relationships/hyperlink" Target="https://gillette.tmall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30411" y="330465"/>
            <a:ext cx="11773639" cy="771086"/>
          </a:xfrm>
        </p:spPr>
        <p:txBody>
          <a:bodyPr/>
          <a:lstStyle/>
          <a:p>
            <a:r>
              <a:rPr lang="zh-CN" altLang="en-US" dirty="0" smtClean="0">
                <a:latin typeface="微软雅黑" charset="0"/>
                <a:ea typeface="微软雅黑" charset="0"/>
              </a:rPr>
              <a:t>玉兰油官方旗舰店：让肌肤更加年轻动人</a:t>
            </a:r>
            <a:r>
              <a:rPr lang="en-US" altLang="zh-CN" dirty="0" smtClean="0">
                <a:latin typeface="微软雅黑" charset="0"/>
                <a:ea typeface="微软雅黑" charset="0"/>
              </a:rPr>
              <a:t/>
            </a:r>
            <a:br>
              <a:rPr lang="en-US" altLang="zh-CN" dirty="0" smtClean="0">
                <a:latin typeface="微软雅黑" charset="0"/>
                <a:ea typeface="微软雅黑" charset="0"/>
              </a:rPr>
            </a:br>
            <a:r>
              <a:rPr lang="zh-CN" altLang="en-US" sz="2800" dirty="0" smtClean="0">
                <a:latin typeface="微软雅黑" charset="0"/>
                <a:ea typeface="微软雅黑" charset="0"/>
              </a:rPr>
              <a:t>奥</a:t>
            </a:r>
            <a:r>
              <a:rPr lang="zh-CN" altLang="en-US" sz="2800" dirty="0">
                <a:latin typeface="微软雅黑" charset="0"/>
                <a:ea typeface="微软雅黑" charset="0"/>
              </a:rPr>
              <a:t>维奥</a:t>
            </a:r>
            <a:r>
              <a:rPr lang="zh-CN" altLang="en-US" sz="2800" dirty="0" smtClean="0">
                <a:latin typeface="微软雅黑" charset="0"/>
                <a:ea typeface="微软雅黑" charset="0"/>
              </a:rPr>
              <a:t>和</a:t>
            </a:r>
            <a:r>
              <a:rPr lang="en-US" altLang="zh-CN" sz="2800" dirty="0">
                <a:latin typeface="微软雅黑" charset="0"/>
                <a:ea typeface="微软雅黑" charset="0"/>
              </a:rPr>
              <a:t>SAP Business One®</a:t>
            </a:r>
            <a:r>
              <a:rPr lang="zh-CN" altLang="en-US" sz="2800" dirty="0" smtClean="0">
                <a:latin typeface="微软雅黑" charset="0"/>
                <a:ea typeface="微软雅黑" charset="0"/>
              </a:rPr>
              <a:t>助其</a:t>
            </a:r>
            <a:r>
              <a:rPr lang="zh-CN" altLang="en-US" dirty="0" smtClean="0">
                <a:latin typeface="微软雅黑" charset="0"/>
                <a:ea typeface="微软雅黑" charset="0"/>
              </a:rPr>
              <a:t>提升电商业务的客户</a:t>
            </a:r>
            <a:r>
              <a:rPr lang="zh-CN" altLang="en-US" dirty="0">
                <a:latin typeface="微软雅黑" charset="0"/>
                <a:ea typeface="微软雅黑" charset="0"/>
              </a:rPr>
              <a:t>体验</a:t>
            </a:r>
            <a:r>
              <a:rPr lang="en-US" dirty="0">
                <a:latin typeface="微软雅黑" charset="0"/>
                <a:ea typeface="微软雅黑" charset="0"/>
              </a:rPr>
              <a:t> </a:t>
            </a:r>
          </a:p>
        </p:txBody>
      </p:sp>
      <p:graphicFrame>
        <p:nvGraphicFramePr>
          <p:cNvPr id="18" name="Table Placeholder 18"/>
          <p:cNvGraphicFramePr/>
          <p:nvPr>
            <p:extLst>
              <p:ext uri="{D42A27DB-BD31-4B8C-83A1-F6EECF244321}">
                <p14:modId xmlns:p14="http://schemas.microsoft.com/office/powerpoint/2010/main" val="1411871050"/>
              </p:ext>
            </p:extLst>
          </p:nvPr>
        </p:nvGraphicFramePr>
        <p:xfrm>
          <a:off x="330803" y="1387453"/>
          <a:ext cx="1942465" cy="45793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2465"/>
              </a:tblGrid>
              <a:tr h="4450080">
                <a:tc>
                  <a:txBody>
                    <a:bodyPr/>
                    <a:lstStyle/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客户名称 </a:t>
                      </a:r>
                      <a:endParaRPr lang="fr-FR" altLang="zh-CN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玉兰油官方旗舰店</a:t>
                      </a:r>
                      <a:endParaRPr lang="en-US" altLang="zh-CN" sz="1200" b="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b="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总部</a:t>
                      </a:r>
                      <a:r>
                        <a:rPr lang="zh-CN" altLang="en-US" sz="12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 </a:t>
                      </a:r>
                      <a:endParaRPr lang="fr-FR" altLang="zh-CN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北京</a:t>
                      </a:r>
                      <a:r>
                        <a:rPr lang="pt-BR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,</a:t>
                      </a: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中国</a:t>
                      </a:r>
                      <a:endParaRPr lang="fr-FR" altLang="ja-JP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1150"/>
                        </a:lnSpc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所属行业</a:t>
                      </a:r>
                      <a:endParaRPr lang="en-US" altLang="ja-JP" sz="1200" b="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零售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/</a:t>
                      </a: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电商</a:t>
                      </a:r>
                      <a:endParaRPr lang="pt-BR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产品和服务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日化产品</a:t>
                      </a:r>
                      <a:endParaRPr lang="en-US" altLang="zh-CN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雇员数量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100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+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技术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HANA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收入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超过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1</a:t>
                      </a: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亿人民币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网站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  <a:hlinkClick r:id="rId3"/>
                        </a:rPr>
                        <a:t>https://olay.tmall.com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altLang="ja-JP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合作伙伴</a:t>
                      </a:r>
                      <a:r>
                        <a:rPr lang="en-US" sz="1200" b="1" kern="1200" baseline="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 </a:t>
                      </a:r>
                      <a:endParaRPr lang="en-US" sz="1200" b="1" kern="1200" baseline="0" dirty="0" smtClean="0">
                        <a:solidFill>
                          <a:srgbClr val="FF0000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北京奥维奥科技有限公司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dirty="0" smtClean="0">
                          <a:hlinkClick r:id="rId4"/>
                        </a:rPr>
                        <a:t>www.avatech.com.cn</a:t>
                      </a:r>
                      <a:endParaRPr lang="pt-BR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</a:txBody>
                  <a:tcPr marL="0" marR="36709" marT="0" marB="7341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9" name="Table Placeholder 18"/>
          <p:cNvGraphicFramePr/>
          <p:nvPr>
            <p:extLst>
              <p:ext uri="{D42A27DB-BD31-4B8C-83A1-F6EECF244321}">
                <p14:modId xmlns:p14="http://schemas.microsoft.com/office/powerpoint/2010/main" val="671285794"/>
              </p:ext>
            </p:extLst>
          </p:nvPr>
        </p:nvGraphicFramePr>
        <p:xfrm>
          <a:off x="2485576" y="2415116"/>
          <a:ext cx="7122447" cy="30248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2447"/>
              </a:tblGrid>
              <a:tr h="2559685">
                <a:tc>
                  <a:txBody>
                    <a:bodyPr/>
                    <a:lstStyle/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300" b="1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目标</a:t>
                      </a:r>
                      <a:endParaRPr lang="fr-FR" altLang="ja-JP" sz="1300" b="1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实现财务业务一体化，提高工作效率，减少出错率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建立高效的业务流程增加客户满意度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将电商前端的订单、库存系统和后端的</a:t>
                      </a:r>
                      <a:r>
                        <a:rPr lang="en-US" altLang="zh-CN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ERP</a:t>
                      </a: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进行有效地整合，提高运营效率</a:t>
                      </a:r>
                      <a:endParaRPr lang="en-US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altLang="ja-JP" sz="1300" b="1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300" b="1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为什么选择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SAP</a:t>
                      </a:r>
                      <a:r>
                        <a:rPr lang="zh-CN" altLang="en-US" sz="1300" b="1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及奥维奥</a:t>
                      </a:r>
                      <a:endParaRPr lang="fr-FR" altLang="ja-JP" sz="1300" b="1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en-US" altLang="zh-CN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SAP</a:t>
                      </a:r>
                      <a:r>
                        <a:rPr lang="en-US" altLang="zh-CN" sz="130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 Business One</a:t>
                      </a: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能够与电商前端系统无缝集成，</a:t>
                      </a:r>
                      <a:r>
                        <a:rPr lang="en-US" altLang="zh-CN" sz="130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HANA</a:t>
                      </a: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能够保证大业务量的数据处理</a:t>
                      </a:r>
                      <a:endParaRPr lang="pt-BR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en-US" altLang="zh-CN" sz="130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SAP Business One</a:t>
                      </a: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的财务业务一体化保证业务财务数据精准及时</a:t>
                      </a:r>
                      <a:endParaRPr lang="en-US" altLang="zh-CN" sz="1300" kern="1200" baseline="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奥维奥强大的技术团队和</a:t>
                      </a:r>
                      <a:r>
                        <a:rPr lang="en-US" altLang="zh-CN" sz="130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SAP</a:t>
                      </a: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的品牌价值得到玉兰油旗舰店的认可</a:t>
                      </a:r>
                      <a:endParaRPr lang="en-US" altLang="zh-CN" sz="1300" kern="1200" baseline="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endParaRPr lang="pt-BR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300" b="1" dirty="0" smtClean="0">
                          <a:latin typeface="微软雅黑" charset="0"/>
                          <a:ea typeface="微软雅黑" charset="0"/>
                        </a:rPr>
                        <a:t>主要收益</a:t>
                      </a:r>
                      <a:endParaRPr lang="fr-FR" altLang="ja-JP" sz="1300" b="1" dirty="0" smtClean="0">
                        <a:latin typeface="微软雅黑" charset="0"/>
                        <a:ea typeface="微软雅黑" charset="0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tabLst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业务信息可以实时、准确更新并反馈给财务极大简化财务会计流程，提高业务效果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数据处理速度得到明显改善，双十一百万订单处理仅耗时一天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间接减少商品成本提高收益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</a:txBody>
                  <a:tcPr marL="0" marR="36709" marT="0" marB="7341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0" name="Table Placeholder 16"/>
          <p:cNvGraphicFramePr/>
          <p:nvPr>
            <p:extLst>
              <p:ext uri="{D42A27DB-BD31-4B8C-83A1-F6EECF244321}">
                <p14:modId xmlns:p14="http://schemas.microsoft.com/office/powerpoint/2010/main" val="992971700"/>
              </p:ext>
            </p:extLst>
          </p:nvPr>
        </p:nvGraphicFramePr>
        <p:xfrm>
          <a:off x="9958564" y="1314905"/>
          <a:ext cx="1914988" cy="41932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4988"/>
              </a:tblGrid>
              <a:tr h="3554730">
                <a:tc>
                  <a:txBody>
                    <a:bodyPr/>
                    <a:lstStyle/>
                    <a:p>
                      <a:pPr marL="176530" marR="0" lvl="1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zh-CN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6CB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准确</a:t>
                      </a:r>
                      <a:endParaRPr kumimoji="0" lang="en-US" altLang="zh-CN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76530" marR="0" lvl="1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zh-CN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使用</a:t>
                      </a:r>
                      <a:r>
                        <a:rPr kumimoji="0" lang="en-US" altLang="zh-CN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HANA</a:t>
                      </a:r>
                      <a:r>
                        <a:rPr kumimoji="0" lang="zh-CN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，双十一当天订</a:t>
                      </a:r>
                      <a:endParaRPr kumimoji="0" lang="en-US" altLang="zh-CN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76530" marR="0" lvl="1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zh-CN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单信息准确率达到百分之百，</a:t>
                      </a:r>
                      <a:endParaRPr kumimoji="0" lang="en-US" altLang="zh-CN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76530" marR="0" lvl="1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zh-CN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毫无差错</a:t>
                      </a:r>
                      <a:endParaRPr kumimoji="0" lang="de-DE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76530" marR="0" lvl="1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zh-CN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6CB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效率</a:t>
                      </a:r>
                      <a:endParaRPr kumimoji="0" lang="en-U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6CB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 </a:t>
                      </a:r>
                      <a:r>
                        <a:rPr kumimoji="0" lang="zh-CN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双</a:t>
                      </a:r>
                      <a:r>
                        <a:rPr lang="zh-CN" altLang="en-US" sz="1200" i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十一狂欢节</a:t>
                      </a:r>
                      <a:r>
                        <a:rPr kumimoji="0" lang="zh-CN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，百万订单处理仅用一天</a:t>
                      </a:r>
                      <a:endParaRPr kumimoji="0" lang="en-US" altLang="zh-CN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kumimoji="0" lang="en-US" altLang="zh-CN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zh-CN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6CB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成本</a:t>
                      </a:r>
                      <a:endParaRPr kumimoji="0" lang="en-U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6CB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zh-CN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有效降低商品成本，增加利润</a:t>
                      </a:r>
                      <a:endParaRPr kumimoji="0" lang="pt-B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</a:txBody>
                  <a:tcPr marL="0" marR="36709" marT="0" marB="73419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1" name="Rectangle 88"/>
          <p:cNvSpPr>
            <a:spLocks noChangeArrowheads="1"/>
          </p:cNvSpPr>
          <p:nvPr/>
        </p:nvSpPr>
        <p:spPr bwMode="gray">
          <a:xfrm>
            <a:off x="2485577" y="5604182"/>
            <a:ext cx="8732883" cy="62994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73419" tIns="73419" rIns="73419" bIns="73419" anchor="t" anchorCtr="0">
            <a:spAutoFit/>
          </a:bodyPr>
          <a:lstStyle/>
          <a:p>
            <a:pPr>
              <a:spcAft>
                <a:spcPts val="565"/>
              </a:spcAft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zh-CN" altLang="en-US" sz="1430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“</a:t>
            </a:r>
            <a:r>
              <a:rPr lang="en-US" altLang="zh-CN" sz="1430" dirty="0">
                <a:solidFill>
                  <a:schemeClr val="accent2"/>
                </a:solidFill>
                <a:latin typeface="微软雅黑" charset="0"/>
                <a:ea typeface="微软雅黑" charset="0"/>
              </a:rPr>
              <a:t>SAP Business One</a:t>
            </a:r>
            <a:r>
              <a:rPr lang="zh-CN" altLang="en-US" sz="1430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让我们业务</a:t>
            </a:r>
            <a:r>
              <a:rPr lang="zh-CN" altLang="en-US" sz="1430" dirty="0">
                <a:solidFill>
                  <a:schemeClr val="accent2"/>
                </a:solidFill>
                <a:latin typeface="微软雅黑" charset="0"/>
                <a:ea typeface="微软雅黑" charset="0"/>
              </a:rPr>
              <a:t>流程变得更加流畅</a:t>
            </a:r>
            <a:r>
              <a:rPr lang="zh-CN" altLang="en-US" sz="1430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，管理更规范，提升了客户在线上的购买体验。”</a:t>
            </a:r>
            <a:endParaRPr lang="en-US" sz="1430" dirty="0" smtClean="0">
              <a:solidFill>
                <a:schemeClr val="accent2"/>
              </a:solidFill>
              <a:latin typeface="微软雅黑" charset="0"/>
              <a:ea typeface="微软雅黑" charset="0"/>
            </a:endParaRPr>
          </a:p>
          <a:p>
            <a:pPr>
              <a:spcAft>
                <a:spcPts val="565"/>
              </a:spcAft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altLang="zh-CN" sz="1200" dirty="0">
                <a:solidFill>
                  <a:schemeClr val="accent2"/>
                </a:solidFill>
                <a:latin typeface="微软雅黑" charset="0"/>
                <a:ea typeface="微软雅黑" charset="0"/>
              </a:rPr>
              <a:t>——</a:t>
            </a:r>
            <a:r>
              <a:rPr lang="zh-CN" altLang="en-US" sz="1200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卢彬，</a:t>
            </a:r>
            <a:r>
              <a:rPr lang="en-US" altLang="zh-CN" sz="1200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IT</a:t>
            </a:r>
            <a:r>
              <a:rPr lang="zh-CN" altLang="en-US" sz="1200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总监，</a:t>
            </a:r>
            <a:r>
              <a:rPr lang="zh-CN" altLang="en-US" sz="1200" dirty="0">
                <a:solidFill>
                  <a:schemeClr val="accent2"/>
                </a:solidFill>
                <a:latin typeface="微软雅黑" charset="0"/>
                <a:ea typeface="微软雅黑" charset="0"/>
              </a:rPr>
              <a:t>北京一商宇洁商贸</a:t>
            </a:r>
            <a:r>
              <a:rPr lang="zh-CN" altLang="en-US" sz="1200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有限公司</a:t>
            </a:r>
            <a:endParaRPr lang="zh-CN" altLang="en-US" sz="1200" dirty="0">
              <a:solidFill>
                <a:schemeClr val="accent2"/>
              </a:solidFill>
              <a:latin typeface="微软雅黑" charset="0"/>
              <a:ea typeface="微软雅黑" charset="0"/>
            </a:endParaRPr>
          </a:p>
        </p:txBody>
      </p:sp>
      <p:cxnSp>
        <p:nvCxnSpPr>
          <p:cNvPr id="22" name="Gerade Verbindung 21"/>
          <p:cNvCxnSpPr/>
          <p:nvPr/>
        </p:nvCxnSpPr>
        <p:spPr>
          <a:xfrm>
            <a:off x="2485577" y="5536824"/>
            <a:ext cx="4662153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0"/>
          <p:cNvSpPr txBox="1"/>
          <p:nvPr/>
        </p:nvSpPr>
        <p:spPr>
          <a:xfrm>
            <a:off x="6020028" y="6610931"/>
            <a:ext cx="5821949" cy="22288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157480" marR="0" lvl="0" indent="-157480" algn="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0AB00"/>
              </a:buClr>
              <a:buSzPct val="80000"/>
              <a:buFontTx/>
              <a:buNone/>
              <a:defRPr/>
            </a:pPr>
            <a:r>
              <a:rPr kumimoji="0" lang="en-US" sz="815" i="0" u="none" strike="noStrike" kern="0" cap="none" spc="0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ea typeface="Arial Unicode MS" pitchFamily="34" charset="-128"/>
                <a:cs typeface="Arial Unicode MS" pitchFamily="34" charset="-128"/>
              </a:rPr>
              <a:t>This content</a:t>
            </a:r>
            <a:r>
              <a:rPr lang="en-US" sz="815" kern="0" dirty="0" smtClean="0">
                <a:solidFill>
                  <a:srgbClr val="999999"/>
                </a:solidFill>
                <a:ea typeface="Arial Unicode MS" pitchFamily="34" charset="-128"/>
                <a:cs typeface="Arial Unicode MS" pitchFamily="34" charset="-128"/>
              </a:rPr>
              <a:t> is</a:t>
            </a:r>
            <a:r>
              <a:rPr kumimoji="0" lang="en-US" sz="815" i="0" u="none" strike="noStrike" kern="0" cap="none" spc="0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ea typeface="Arial Unicode MS" pitchFamily="34" charset="-128"/>
                <a:cs typeface="Arial Unicode MS" pitchFamily="34" charset="-128"/>
              </a:rPr>
              <a:t> approved by</a:t>
            </a:r>
            <a:r>
              <a:rPr kumimoji="0" lang="en-US" sz="815" i="0" u="none" strike="noStrike" kern="0" cap="none" spc="0" normalizeH="0" dirty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ea typeface="Arial Unicode MS" pitchFamily="34" charset="-128"/>
                <a:cs typeface="Arial Unicode MS" pitchFamily="34" charset="-128"/>
              </a:rPr>
              <a:t> the customer and may not be altered under any circumstances</a:t>
            </a:r>
            <a:r>
              <a:rPr kumimoji="0" lang="en-US" sz="815" b="0" i="0" u="none" strike="noStrike" kern="0" cap="none" spc="0" normalizeH="0" dirty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ea typeface="Arial Unicode MS" pitchFamily="34" charset="-128"/>
                <a:cs typeface="Arial Unicode MS" pitchFamily="34" charset="-128"/>
              </a:rPr>
              <a:t>.</a:t>
            </a:r>
            <a:endParaRPr kumimoji="0" lang="en-US" sz="815" b="0" i="0" u="none" strike="noStrike" kern="0" cap="none" spc="0" normalizeH="0" baseline="0" dirty="0" smtClean="0">
              <a:ln>
                <a:noFill/>
              </a:ln>
              <a:solidFill>
                <a:srgbClr val="999999"/>
              </a:solidFill>
              <a:effectLst/>
              <a:uLnTx/>
              <a:uFillTx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24" name="Table Placeholder 18"/>
          <p:cNvGraphicFramePr/>
          <p:nvPr>
            <p:extLst>
              <p:ext uri="{D42A27DB-BD31-4B8C-83A1-F6EECF244321}">
                <p14:modId xmlns:p14="http://schemas.microsoft.com/office/powerpoint/2010/main" val="2770911268"/>
              </p:ext>
            </p:extLst>
          </p:nvPr>
        </p:nvGraphicFramePr>
        <p:xfrm>
          <a:off x="2485577" y="1424793"/>
          <a:ext cx="7297052" cy="8658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97052"/>
              </a:tblGrid>
              <a:tr h="822960">
                <a:tc>
                  <a:txBody>
                    <a:bodyPr/>
                    <a:lstStyle/>
                    <a:p>
                      <a:pPr marL="444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3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玉兰油是一款因爱而生的产品，一直注重肌肤的美白护理，玉兰油在中国最大的护肤品牌，玉兰油的天猫旗舰店在双十一、双十二促销活动里销量一直排在前十，面对促销活动产生大量订单同时导致的订单出错、发货慢、客服不够用等问题，玉兰油官方旗舰店希望借助</a:t>
                      </a:r>
                      <a:r>
                        <a:rPr lang="en-US" altLang="zh-CN" sz="13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SAP</a:t>
                      </a:r>
                      <a:r>
                        <a:rPr lang="zh-CN" altLang="en-US" sz="13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系统和奥维奥的方案支持，让销售和订单履行变得更智能、更简单，提升整个业务成果。</a:t>
                      </a:r>
                      <a:endParaRPr lang="en-US" sz="1300" b="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</a:txBody>
                  <a:tcPr marL="0" marR="36709" marT="0" marB="7341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5" name="图片 2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152" y="5792480"/>
            <a:ext cx="1110615" cy="738147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3138" y="383587"/>
            <a:ext cx="724489" cy="8272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7625" y="738583"/>
            <a:ext cx="1100321" cy="34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76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3">
            <a:clrChange>
              <a:clrFrom>
                <a:srgbClr val="F5FEFD"/>
              </a:clrFrom>
              <a:clrTo>
                <a:srgbClr val="F5FE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033557" y="709684"/>
            <a:ext cx="1718032" cy="389695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330411" y="330465"/>
            <a:ext cx="11773639" cy="771086"/>
          </a:xfrm>
        </p:spPr>
        <p:txBody>
          <a:bodyPr/>
          <a:lstStyle/>
          <a:p>
            <a:r>
              <a:rPr lang="zh-CN" altLang="en-US" dirty="0" smtClean="0">
                <a:latin typeface="微软雅黑" charset="0"/>
                <a:ea typeface="微软雅黑" charset="0"/>
              </a:rPr>
              <a:t>吉列天猫旗舰店</a:t>
            </a:r>
            <a:r>
              <a:rPr lang="zh-CN" altLang="en-US" dirty="0" smtClean="0">
                <a:latin typeface="微软雅黑" charset="0"/>
                <a:ea typeface="微软雅黑" charset="0"/>
              </a:rPr>
              <a:t>：</a:t>
            </a:r>
            <a:r>
              <a:rPr lang="zh-CN" altLang="en-US" dirty="0" smtClean="0">
                <a:latin typeface="微软雅黑" charset="0"/>
                <a:ea typeface="微软雅黑" charset="0"/>
              </a:rPr>
              <a:t>属于男人的清洁用品</a:t>
            </a:r>
            <a:r>
              <a:rPr lang="en-US" altLang="zh-CN" dirty="0" smtClean="0">
                <a:latin typeface="微软雅黑" charset="0"/>
                <a:ea typeface="微软雅黑" charset="0"/>
              </a:rPr>
              <a:t/>
            </a:r>
            <a:br>
              <a:rPr lang="en-US" altLang="zh-CN" dirty="0" smtClean="0">
                <a:latin typeface="微软雅黑" charset="0"/>
                <a:ea typeface="微软雅黑" charset="0"/>
              </a:rPr>
            </a:br>
            <a:r>
              <a:rPr lang="zh-CN" altLang="en-US" sz="2800" dirty="0">
                <a:latin typeface="微软雅黑" charset="0"/>
                <a:ea typeface="微软雅黑" charset="0"/>
              </a:rPr>
              <a:t>奥维奥</a:t>
            </a:r>
            <a:r>
              <a:rPr lang="zh-CN" altLang="en-US" sz="2800" dirty="0" smtClean="0">
                <a:latin typeface="微软雅黑" charset="0"/>
                <a:ea typeface="微软雅黑" charset="0"/>
              </a:rPr>
              <a:t>和</a:t>
            </a:r>
            <a:r>
              <a:rPr lang="en-US" altLang="zh-CN" sz="2800" dirty="0">
                <a:latin typeface="微软雅黑" charset="0"/>
                <a:ea typeface="微软雅黑" charset="0"/>
              </a:rPr>
              <a:t>SAP Business One®</a:t>
            </a:r>
            <a:r>
              <a:rPr lang="zh-CN" altLang="en-US" sz="2800" dirty="0" smtClean="0">
                <a:latin typeface="微软雅黑" charset="0"/>
                <a:ea typeface="微软雅黑" charset="0"/>
              </a:rPr>
              <a:t>助其</a:t>
            </a:r>
            <a:r>
              <a:rPr lang="zh-CN" altLang="en-US" dirty="0" smtClean="0">
                <a:latin typeface="微软雅黑" charset="0"/>
                <a:ea typeface="微软雅黑" charset="0"/>
              </a:rPr>
              <a:t>提升电商业务的客户</a:t>
            </a:r>
            <a:r>
              <a:rPr lang="zh-CN" altLang="en-US" dirty="0">
                <a:latin typeface="微软雅黑" charset="0"/>
                <a:ea typeface="微软雅黑" charset="0"/>
              </a:rPr>
              <a:t>体验</a:t>
            </a:r>
            <a:r>
              <a:rPr lang="en-US" dirty="0">
                <a:latin typeface="微软雅黑" charset="0"/>
                <a:ea typeface="微软雅黑" charset="0"/>
              </a:rPr>
              <a:t> </a:t>
            </a:r>
          </a:p>
        </p:txBody>
      </p:sp>
      <p:graphicFrame>
        <p:nvGraphicFramePr>
          <p:cNvPr id="18" name="Table Placeholder 18"/>
          <p:cNvGraphicFramePr/>
          <p:nvPr>
            <p:extLst>
              <p:ext uri="{D42A27DB-BD31-4B8C-83A1-F6EECF244321}">
                <p14:modId xmlns:p14="http://schemas.microsoft.com/office/powerpoint/2010/main" val="3446444769"/>
              </p:ext>
            </p:extLst>
          </p:nvPr>
        </p:nvGraphicFramePr>
        <p:xfrm>
          <a:off x="330803" y="1387453"/>
          <a:ext cx="1942465" cy="46098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42465"/>
              </a:tblGrid>
              <a:tr h="4450080">
                <a:tc>
                  <a:txBody>
                    <a:bodyPr/>
                    <a:lstStyle/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客户名称 </a:t>
                      </a:r>
                      <a:endParaRPr lang="fr-FR" altLang="zh-CN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吉列天猫官方旗舰店</a:t>
                      </a:r>
                      <a:endParaRPr lang="pt-BR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b="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总部</a:t>
                      </a:r>
                      <a:r>
                        <a:rPr lang="zh-CN" altLang="en-US" sz="12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 </a:t>
                      </a:r>
                      <a:endParaRPr lang="fr-FR" altLang="zh-CN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北京</a:t>
                      </a:r>
                      <a:r>
                        <a:rPr lang="pt-BR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,</a:t>
                      </a: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中国</a:t>
                      </a:r>
                      <a:endParaRPr lang="fr-FR" altLang="ja-JP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ts val="1150"/>
                        </a:lnSpc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所属行业</a:t>
                      </a:r>
                      <a:endParaRPr lang="en-US" altLang="ja-JP" sz="1200" b="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零售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/</a:t>
                      </a: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电商</a:t>
                      </a:r>
                      <a:endParaRPr lang="pt-BR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产品和服务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日化产品</a:t>
                      </a:r>
                      <a:endParaRPr lang="en-US" altLang="zh-CN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雇员数量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100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+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技术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HANA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收入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超过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1</a:t>
                      </a: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亿人民币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网站</a:t>
                      </a:r>
                      <a:endParaRPr lang="fr-FR" altLang="ja-JP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  <a:hlinkClick r:id="rId4"/>
                        </a:rPr>
                        <a:t>https://gillette.tmall.com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altLang="ja-JP" sz="1200" b="1" kern="1200" dirty="0" smtClean="0">
                        <a:solidFill>
                          <a:schemeClr val="tx2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200" b="1" kern="120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合作伙伴</a:t>
                      </a:r>
                      <a:r>
                        <a:rPr lang="en-US" sz="1200" b="1" kern="1200" baseline="0" dirty="0" smtClean="0">
                          <a:solidFill>
                            <a:schemeClr val="tx2"/>
                          </a:solidFill>
                          <a:latin typeface="微软雅黑" charset="0"/>
                          <a:ea typeface="微软雅黑" charset="0"/>
                          <a:cs typeface="Arial" pitchFamily="34" charset="0"/>
                        </a:rPr>
                        <a:t> </a:t>
                      </a:r>
                      <a:endParaRPr lang="en-US" sz="1200" b="1" kern="1200" baseline="0" dirty="0" smtClean="0">
                        <a:solidFill>
                          <a:srgbClr val="FF0000"/>
                        </a:solidFill>
                        <a:latin typeface="微软雅黑" charset="0"/>
                        <a:ea typeface="微软雅黑" charset="0"/>
                        <a:cs typeface="Arial" pitchFamily="34" charset="0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北京奥维奥科技有限公司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dirty="0" smtClean="0">
                          <a:hlinkClick r:id="rId5"/>
                        </a:rPr>
                        <a:t>www.avatech.com.cn</a:t>
                      </a:r>
                      <a:endParaRPr lang="pt-BR" sz="12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</a:txBody>
                  <a:tcPr marL="0" marR="36709" marT="0" marB="7341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9" name="Table Placeholder 18"/>
          <p:cNvGraphicFramePr/>
          <p:nvPr>
            <p:extLst>
              <p:ext uri="{D42A27DB-BD31-4B8C-83A1-F6EECF244321}">
                <p14:modId xmlns:p14="http://schemas.microsoft.com/office/powerpoint/2010/main" val="2994710967"/>
              </p:ext>
            </p:extLst>
          </p:nvPr>
        </p:nvGraphicFramePr>
        <p:xfrm>
          <a:off x="2485576" y="2415116"/>
          <a:ext cx="7122447" cy="30248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2447"/>
              </a:tblGrid>
              <a:tr h="2559685">
                <a:tc>
                  <a:txBody>
                    <a:bodyPr/>
                    <a:lstStyle/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300" b="1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目标</a:t>
                      </a:r>
                      <a:endParaRPr lang="fr-FR" altLang="ja-JP" sz="1300" b="1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建立统一平台，提高信息使用率，加强工作效率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建立有效的库存管理，实现库存控制和配送透明化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将电商前端的订单、库存系统和后端的</a:t>
                      </a:r>
                      <a:r>
                        <a:rPr lang="en-US" altLang="zh-CN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ERP</a:t>
                      </a: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进行有效地整合</a:t>
                      </a: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，减少订单出错率</a:t>
                      </a:r>
                      <a:endParaRPr lang="en-US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lang="en-US" altLang="ja-JP" sz="1300" b="1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300" b="1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为什么选择</a:t>
                      </a:r>
                      <a:r>
                        <a:rPr lang="en-US" sz="1300" b="1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SAP</a:t>
                      </a:r>
                      <a:r>
                        <a:rPr lang="zh-CN" altLang="en-US" sz="1300" b="1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及奥维奥</a:t>
                      </a:r>
                      <a:endParaRPr lang="fr-FR" altLang="ja-JP" sz="1300" b="1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en-US" altLang="zh-CN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SAP</a:t>
                      </a:r>
                      <a:r>
                        <a:rPr lang="en-US" altLang="zh-CN" sz="130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 Business One</a:t>
                      </a: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能够与电商前端系统无缝集成，</a:t>
                      </a:r>
                      <a:r>
                        <a:rPr lang="en-US" altLang="zh-CN" sz="130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HANA</a:t>
                      </a: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能够保证大业务量的数据处理</a:t>
                      </a:r>
                      <a:endParaRPr lang="pt-BR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en-US" altLang="zh-CN" sz="130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SAP </a:t>
                      </a: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系统可以解决吉列天猫旗舰店庞大的订单量和复杂的流程操作</a:t>
                      </a:r>
                      <a:endParaRPr lang="en-US" altLang="zh-CN" sz="1300" kern="1200" baseline="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奥</a:t>
                      </a: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维</a:t>
                      </a:r>
                      <a:r>
                        <a:rPr lang="zh-CN" altLang="en-US" sz="1300" kern="1200" baseline="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奥拥有丰富的同行业方案经验</a:t>
                      </a:r>
                      <a:endParaRPr lang="en-US" altLang="zh-CN" sz="1300" kern="1200" baseline="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endParaRPr lang="pt-BR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5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ja-JP" altLang="en-US" sz="1300" b="1" dirty="0" smtClean="0">
                          <a:latin typeface="微软雅黑" charset="0"/>
                          <a:ea typeface="微软雅黑" charset="0"/>
                        </a:rPr>
                        <a:t>主要收益</a:t>
                      </a:r>
                      <a:endParaRPr lang="fr-FR" altLang="ja-JP" sz="1300" b="1" dirty="0" smtClean="0">
                        <a:latin typeface="微软雅黑" charset="0"/>
                        <a:ea typeface="微软雅黑" charset="0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tabLst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解决库存不准确，产品积压、缺货等问题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保证双十一期间，产品当天发货且订单出错率为零，提高用户满意度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80975" marR="0" lvl="1" indent="-17653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Char char=""/>
                        <a:defRPr/>
                      </a:pP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保证</a:t>
                      </a:r>
                      <a:r>
                        <a:rPr lang="en-US" altLang="zh-CN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ERP</a:t>
                      </a:r>
                      <a:r>
                        <a:rPr lang="zh-CN" altLang="en-US" sz="13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与电商前段系统无缝衔接，保证信息及时更新</a:t>
                      </a:r>
                      <a:endParaRPr lang="en-US" altLang="zh-CN" sz="130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</a:txBody>
                  <a:tcPr marL="0" marR="36709" marT="0" marB="7341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0" name="Table Placeholder 16"/>
          <p:cNvGraphicFramePr/>
          <p:nvPr>
            <p:extLst>
              <p:ext uri="{D42A27DB-BD31-4B8C-83A1-F6EECF244321}">
                <p14:modId xmlns:p14="http://schemas.microsoft.com/office/powerpoint/2010/main" val="4008161029"/>
              </p:ext>
            </p:extLst>
          </p:nvPr>
        </p:nvGraphicFramePr>
        <p:xfrm>
          <a:off x="9958564" y="1314905"/>
          <a:ext cx="1914988" cy="37469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4988"/>
              </a:tblGrid>
              <a:tr h="3554730">
                <a:tc>
                  <a:txBody>
                    <a:bodyPr/>
                    <a:lstStyle/>
                    <a:p>
                      <a:pPr marL="176530" marR="0" lvl="1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zh-CN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6CB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零出错</a:t>
                      </a:r>
                      <a:endParaRPr kumimoji="0" lang="en-U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6CB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20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在订单暴增的情况下，保证所有信息零出错</a:t>
                      </a:r>
                      <a:endParaRPr kumimoji="0" lang="de-DE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176530" marR="0" lvl="1" indent="-1714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zh-CN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6CB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更新</a:t>
                      </a:r>
                      <a:endParaRPr kumimoji="0" lang="en-U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6CB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 </a:t>
                      </a:r>
                      <a:r>
                        <a:rPr kumimoji="0" lang="zh-CN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系统自动更新，保证商品的信息可以及时反馈</a:t>
                      </a:r>
                      <a:endParaRPr kumimoji="0" lang="en-US" altLang="zh-CN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zh-CN" altLang="en-US" sz="2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6CB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库存</a:t>
                      </a:r>
                      <a:endParaRPr kumimoji="0" lang="en-US" sz="2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6CB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  <a:p>
                      <a:pPr marL="0" marR="0" lvl="1" indent="508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0AB00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kumimoji="0" lang="zh-CN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微软雅黑" charset="0"/>
                          <a:ea typeface="微软雅黑" charset="0"/>
                          <a:cs typeface="+mn-cs"/>
                        </a:rPr>
                        <a:t>加强管理库存，保证库存准确减少公司损失</a:t>
                      </a:r>
                      <a:endParaRPr kumimoji="0" lang="pt-BR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微软雅黑" charset="0"/>
                        <a:ea typeface="微软雅黑" charset="0"/>
                        <a:cs typeface="+mn-cs"/>
                      </a:endParaRPr>
                    </a:p>
                  </a:txBody>
                  <a:tcPr marL="0" marR="36709" marT="0" marB="73419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1" name="Rectangle 88"/>
          <p:cNvSpPr>
            <a:spLocks noChangeArrowheads="1"/>
          </p:cNvSpPr>
          <p:nvPr/>
        </p:nvSpPr>
        <p:spPr bwMode="gray">
          <a:xfrm>
            <a:off x="2485577" y="5604182"/>
            <a:ext cx="8732883" cy="62994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73419" tIns="73419" rIns="73419" bIns="73419" anchor="t" anchorCtr="0">
            <a:spAutoFit/>
          </a:bodyPr>
          <a:lstStyle/>
          <a:p>
            <a:pPr>
              <a:spcAft>
                <a:spcPts val="565"/>
              </a:spcAft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zh-CN" altLang="en-US" sz="1430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“</a:t>
            </a:r>
            <a:r>
              <a:rPr lang="en-US" altLang="zh-CN" sz="1430" dirty="0">
                <a:solidFill>
                  <a:schemeClr val="accent2"/>
                </a:solidFill>
                <a:latin typeface="微软雅黑" charset="0"/>
                <a:ea typeface="微软雅黑" charset="0"/>
              </a:rPr>
              <a:t>SAP Business One</a:t>
            </a:r>
            <a:r>
              <a:rPr lang="zh-CN" altLang="en-US" sz="1430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让我们业务</a:t>
            </a:r>
            <a:r>
              <a:rPr lang="zh-CN" altLang="en-US" sz="1430" dirty="0">
                <a:solidFill>
                  <a:schemeClr val="accent2"/>
                </a:solidFill>
                <a:latin typeface="微软雅黑" charset="0"/>
                <a:ea typeface="微软雅黑" charset="0"/>
              </a:rPr>
              <a:t>流程变得更加流畅</a:t>
            </a:r>
            <a:r>
              <a:rPr lang="zh-CN" altLang="en-US" sz="1430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，管理更规范，提升了客户在线上的购买体验。”</a:t>
            </a:r>
            <a:endParaRPr lang="en-US" sz="1430" dirty="0" smtClean="0">
              <a:solidFill>
                <a:schemeClr val="accent2"/>
              </a:solidFill>
              <a:latin typeface="微软雅黑" charset="0"/>
              <a:ea typeface="微软雅黑" charset="0"/>
            </a:endParaRPr>
          </a:p>
          <a:p>
            <a:pPr>
              <a:spcAft>
                <a:spcPts val="565"/>
              </a:spcAft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en-US" altLang="zh-CN" sz="1200" dirty="0">
                <a:solidFill>
                  <a:schemeClr val="accent2"/>
                </a:solidFill>
                <a:latin typeface="微软雅黑" charset="0"/>
                <a:ea typeface="微软雅黑" charset="0"/>
              </a:rPr>
              <a:t>——</a:t>
            </a:r>
            <a:r>
              <a:rPr lang="zh-CN" altLang="en-US" sz="1200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卢彬，</a:t>
            </a:r>
            <a:r>
              <a:rPr lang="en-US" altLang="zh-CN" sz="1200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IT</a:t>
            </a:r>
            <a:r>
              <a:rPr lang="zh-CN" altLang="en-US" sz="1200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总监，</a:t>
            </a:r>
            <a:r>
              <a:rPr lang="zh-CN" altLang="en-US" sz="1200" dirty="0">
                <a:solidFill>
                  <a:schemeClr val="accent2"/>
                </a:solidFill>
                <a:latin typeface="微软雅黑" charset="0"/>
                <a:ea typeface="微软雅黑" charset="0"/>
              </a:rPr>
              <a:t>北京一商宇洁商贸</a:t>
            </a:r>
            <a:r>
              <a:rPr lang="zh-CN" altLang="en-US" sz="1200" dirty="0" smtClean="0">
                <a:solidFill>
                  <a:schemeClr val="accent2"/>
                </a:solidFill>
                <a:latin typeface="微软雅黑" charset="0"/>
                <a:ea typeface="微软雅黑" charset="0"/>
              </a:rPr>
              <a:t>有限公司</a:t>
            </a:r>
            <a:endParaRPr lang="zh-CN" altLang="en-US" sz="1200" dirty="0">
              <a:solidFill>
                <a:schemeClr val="accent2"/>
              </a:solidFill>
              <a:latin typeface="微软雅黑" charset="0"/>
              <a:ea typeface="微软雅黑" charset="0"/>
            </a:endParaRPr>
          </a:p>
        </p:txBody>
      </p:sp>
      <p:cxnSp>
        <p:nvCxnSpPr>
          <p:cNvPr id="22" name="Gerade Verbindung 21"/>
          <p:cNvCxnSpPr/>
          <p:nvPr/>
        </p:nvCxnSpPr>
        <p:spPr>
          <a:xfrm>
            <a:off x="2485577" y="5536824"/>
            <a:ext cx="4662153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0"/>
          <p:cNvSpPr txBox="1"/>
          <p:nvPr/>
        </p:nvSpPr>
        <p:spPr>
          <a:xfrm>
            <a:off x="6020028" y="6610931"/>
            <a:ext cx="5821949" cy="22288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marL="157480" marR="0" lvl="0" indent="-157480" algn="r" defTabSz="91440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F0AB00"/>
              </a:buClr>
              <a:buSzPct val="80000"/>
              <a:buFontTx/>
              <a:buNone/>
              <a:defRPr/>
            </a:pPr>
            <a:r>
              <a:rPr kumimoji="0" lang="en-US" sz="815" i="0" u="none" strike="noStrike" kern="0" cap="none" spc="0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ea typeface="Arial Unicode MS" pitchFamily="34" charset="-128"/>
                <a:cs typeface="Arial Unicode MS" pitchFamily="34" charset="-128"/>
              </a:rPr>
              <a:t>This content</a:t>
            </a:r>
            <a:r>
              <a:rPr lang="en-US" sz="815" kern="0" dirty="0" smtClean="0">
                <a:solidFill>
                  <a:srgbClr val="999999"/>
                </a:solidFill>
                <a:ea typeface="Arial Unicode MS" pitchFamily="34" charset="-128"/>
                <a:cs typeface="Arial Unicode MS" pitchFamily="34" charset="-128"/>
              </a:rPr>
              <a:t> is</a:t>
            </a:r>
            <a:r>
              <a:rPr kumimoji="0" lang="en-US" sz="815" i="0" u="none" strike="noStrike" kern="0" cap="none" spc="0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ea typeface="Arial Unicode MS" pitchFamily="34" charset="-128"/>
                <a:cs typeface="Arial Unicode MS" pitchFamily="34" charset="-128"/>
              </a:rPr>
              <a:t> approved by</a:t>
            </a:r>
            <a:r>
              <a:rPr kumimoji="0" lang="en-US" sz="815" i="0" u="none" strike="noStrike" kern="0" cap="none" spc="0" normalizeH="0" dirty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ea typeface="Arial Unicode MS" pitchFamily="34" charset="-128"/>
                <a:cs typeface="Arial Unicode MS" pitchFamily="34" charset="-128"/>
              </a:rPr>
              <a:t> the customer and may not be altered under any circumstances</a:t>
            </a:r>
            <a:r>
              <a:rPr kumimoji="0" lang="en-US" sz="815" b="0" i="0" u="none" strike="noStrike" kern="0" cap="none" spc="0" normalizeH="0" dirty="0" smtClean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ea typeface="Arial Unicode MS" pitchFamily="34" charset="-128"/>
                <a:cs typeface="Arial Unicode MS" pitchFamily="34" charset="-128"/>
              </a:rPr>
              <a:t>.</a:t>
            </a:r>
            <a:endParaRPr kumimoji="0" lang="en-US" sz="815" b="0" i="0" u="none" strike="noStrike" kern="0" cap="none" spc="0" normalizeH="0" baseline="0" dirty="0" smtClean="0">
              <a:ln>
                <a:noFill/>
              </a:ln>
              <a:solidFill>
                <a:srgbClr val="999999"/>
              </a:solidFill>
              <a:effectLst/>
              <a:uLnTx/>
              <a:uFillTx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24" name="Table Placeholder 18"/>
          <p:cNvGraphicFramePr/>
          <p:nvPr>
            <p:extLst>
              <p:ext uri="{D42A27DB-BD31-4B8C-83A1-F6EECF244321}">
                <p14:modId xmlns:p14="http://schemas.microsoft.com/office/powerpoint/2010/main" val="392578962"/>
              </p:ext>
            </p:extLst>
          </p:nvPr>
        </p:nvGraphicFramePr>
        <p:xfrm>
          <a:off x="2485577" y="1424793"/>
          <a:ext cx="7297052" cy="8658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97052"/>
              </a:tblGrid>
              <a:tr h="822960">
                <a:tc>
                  <a:txBody>
                    <a:bodyPr/>
                    <a:lstStyle/>
                    <a:p>
                      <a:pPr marL="4445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defRPr/>
                      </a:pPr>
                      <a:r>
                        <a:rPr lang="zh-CN" altLang="en-US" sz="13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吉列是国际知名的剃须护理品牌，是宝洁旗下的五大品牌之一，吉列在进军中国之后，迅速成为剃须刀行业的领军产品，随着电商兴起，吉列天猫官方旗舰店交易数量越来越多，员工人数也随之增多，发展的越来越大，那么相应的电商的管理难度也就越大，吉列天猫旗舰店希望</a:t>
                      </a:r>
                      <a:r>
                        <a:rPr lang="zh-CN" altLang="en-US" sz="13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借助</a:t>
                      </a:r>
                      <a:r>
                        <a:rPr lang="en-US" altLang="zh-CN" sz="13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SAP</a:t>
                      </a:r>
                      <a:r>
                        <a:rPr lang="zh-CN" altLang="en-US" sz="13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系统和奥维奥的方案</a:t>
                      </a:r>
                      <a:r>
                        <a:rPr lang="zh-CN" altLang="en-US" sz="13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支持管理企业，提高业务效率，保证</a:t>
                      </a:r>
                      <a:r>
                        <a:rPr lang="zh-CN" altLang="en-US" sz="1300" b="0" kern="1200" dirty="0" smtClean="0">
                          <a:solidFill>
                            <a:schemeClr val="tx1"/>
                          </a:solidFill>
                          <a:latin typeface="微软雅黑" charset="0"/>
                          <a:ea typeface="微软雅黑" charset="0"/>
                          <a:cs typeface="+mn-cs"/>
                        </a:rPr>
                        <a:t>客户的最佳体验。</a:t>
                      </a:r>
                      <a:endParaRPr lang="en-US" sz="1300" b="0" kern="1200" dirty="0" smtClean="0">
                        <a:solidFill>
                          <a:schemeClr val="tx1"/>
                        </a:solidFill>
                        <a:latin typeface="微软雅黑" charset="0"/>
                        <a:ea typeface="微软雅黑" charset="0"/>
                        <a:cs typeface="+mn-cs"/>
                      </a:endParaRPr>
                    </a:p>
                  </a:txBody>
                  <a:tcPr marL="0" marR="36709" marT="0" marB="7341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5" name="图片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152" y="5792480"/>
            <a:ext cx="1110615" cy="738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627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P_Customer_Reference_Slide_Template_16x9_EN">
  <a:themeElements>
    <a:clrScheme name="SAP_Colors2011_1.1">
      <a:dk1>
        <a:srgbClr val="000000"/>
      </a:dk1>
      <a:lt1>
        <a:srgbClr val="FFFFFF"/>
      </a:lt1>
      <a:dk2>
        <a:srgbClr val="0076CB"/>
      </a:dk2>
      <a:lt2>
        <a:srgbClr val="CCCCCC"/>
      </a:lt2>
      <a:accent1>
        <a:srgbClr val="F0AB00"/>
      </a:accent1>
      <a:accent2>
        <a:srgbClr val="666666"/>
      </a:accent2>
      <a:accent3>
        <a:srgbClr val="0076CB"/>
      </a:accent3>
      <a:accent4>
        <a:srgbClr val="4FB81C"/>
      </a:accent4>
      <a:accent5>
        <a:srgbClr val="E35500"/>
      </a:accent5>
      <a:accent6>
        <a:srgbClr val="760A85"/>
      </a:accent6>
      <a:hlink>
        <a:srgbClr val="666666"/>
      </a:hlink>
      <a:folHlink>
        <a:srgbClr val="CCCCCC"/>
      </a:folHlink>
    </a:clrScheme>
    <a:fontScheme name="SAP_Fonts20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1"/>
        </a:solidFill>
        <a:ln w="6350" algn="ctr">
          <a:noFill/>
          <a:miter lim="800000"/>
        </a:ln>
      </a:spPr>
      <a:bodyPr lIns="90000" tIns="72000" rIns="90000" bIns="72000" rtlCol="0" anchor="ctr"/>
      <a:lstStyle>
        <a:defPPr marR="0" algn="ctr" defTabSz="91440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>
            <a:srgbClr val="F0AB00"/>
          </a:buClr>
          <a:buSzPct val="80000"/>
          <a:defRPr kumimoji="0" sz="2000" b="0" i="0" u="none" strike="noStrike" kern="0" cap="none" spc="0" normalizeH="0" baseline="0" noProof="0" dirty="0" err="1" smtClean="0">
            <a:ln>
              <a:noFill/>
            </a:ln>
            <a:effectLst/>
            <a:uLnTx/>
            <a:uFillTx/>
            <a:ea typeface="Arial Unicode MS" pitchFamily="34" charset="-128"/>
            <a:cs typeface="Arial Unicode MS" pitchFamily="34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 fontAlgn="base">
          <a:spcBef>
            <a:spcPts val="600"/>
          </a:spcBef>
          <a:spcAft>
            <a:spcPct val="0"/>
          </a:spcAft>
          <a:buClr>
            <a:srgbClr val="F0AB00"/>
          </a:buClr>
          <a:buSzPct val="80000"/>
          <a:defRPr sz="1800" kern="0" dirty="0" err="1" smtClean="0">
            <a:ea typeface="Arial Unicode MS" pitchFamily="34" charset="-128"/>
            <a:cs typeface="Arial Unicode MS" pitchFamily="34" charset="-128"/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2826</TotalTime>
  <Words>800</Words>
  <Application>Microsoft Office PowerPoint</Application>
  <PresentationFormat>自定义</PresentationFormat>
  <Paragraphs>111</Paragraphs>
  <Slides>2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SAP_Customer_Reference_Slide_Template_16x9_EN</vt:lpstr>
      <vt:lpstr>玉兰油官方旗舰店：让肌肤更加年轻动人 奥维奥和SAP Business One®助其提升电商业务的客户体验 </vt:lpstr>
      <vt:lpstr>吉列天猫旗舰店：属于男人的清洁用品 奥维奥和SAP Business One®助其提升电商业务的客户体验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baktan zhou</dc:creator>
  <cp:lastModifiedBy>admin</cp:lastModifiedBy>
  <cp:revision>113</cp:revision>
  <cp:lastPrinted>2016-10-31T03:00:27Z</cp:lastPrinted>
  <dcterms:created xsi:type="dcterms:W3CDTF">2016-06-20T05:14:40Z</dcterms:created>
  <dcterms:modified xsi:type="dcterms:W3CDTF">2017-12-20T03:20:06Z</dcterms:modified>
</cp:coreProperties>
</file>