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ags/tag1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1" r:id="rId2"/>
    <p:sldId id="260" r:id="rId3"/>
    <p:sldId id="263" r:id="rId4"/>
    <p:sldId id="281" r:id="rId5"/>
    <p:sldId id="259" r:id="rId6"/>
    <p:sldId id="271" r:id="rId7"/>
    <p:sldId id="289" r:id="rId8"/>
    <p:sldId id="272" r:id="rId9"/>
    <p:sldId id="291" r:id="rId10"/>
    <p:sldId id="277" r:id="rId11"/>
    <p:sldId id="276" r:id="rId12"/>
    <p:sldId id="278" r:id="rId13"/>
    <p:sldId id="279" r:id="rId14"/>
    <p:sldId id="267" r:id="rId15"/>
    <p:sldId id="265" r:id="rId16"/>
    <p:sldId id="266" r:id="rId17"/>
    <p:sldId id="268" r:id="rId18"/>
    <p:sldId id="270" r:id="rId19"/>
    <p:sldId id="273" r:id="rId20"/>
    <p:sldId id="283" r:id="rId21"/>
    <p:sldId id="274" r:id="rId22"/>
    <p:sldId id="284" r:id="rId23"/>
    <p:sldId id="285" r:id="rId24"/>
    <p:sldId id="286" r:id="rId25"/>
    <p:sldId id="292" r:id="rId26"/>
    <p:sldId id="287" r:id="rId27"/>
    <p:sldId id="288" r:id="rId2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5380" autoAdjust="0"/>
  </p:normalViewPr>
  <p:slideViewPr>
    <p:cSldViewPr>
      <p:cViewPr varScale="1">
        <p:scale>
          <a:sx n="82" d="100"/>
          <a:sy n="82" d="100"/>
        </p:scale>
        <p:origin x="-161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lenovo\Desktop\&#20013;&#22269;&#29983;&#27963;&#22403;&#22334;&#22788;&#29702;&#29616;&#2936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0.15488596295147941"/>
          <c:y val="7.6256321761350165E-2"/>
          <c:w val="0.70467487002732865"/>
          <c:h val="0.8326195683872849"/>
        </c:manualLayout>
      </c:layout>
      <c:barChart>
        <c:barDir val="col"/>
        <c:grouping val="stacked"/>
        <c:ser>
          <c:idx val="0"/>
          <c:order val="0"/>
          <c:tx>
            <c:strRef>
              <c:f>Sheet1!$C$1</c:f>
              <c:strCache>
                <c:ptCount val="1"/>
                <c:pt idx="0">
                  <c:v>卫生填埋</c:v>
                </c:pt>
              </c:strCache>
            </c:strRef>
          </c:tx>
          <c:spPr>
            <a:solidFill>
              <a:srgbClr val="00B0F0"/>
            </a:solidFill>
          </c:spPr>
          <c:cat>
            <c:numRef>
              <c:f>Sheet1!$A$2:$A$10</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Sheet1!$C$2:$C$10</c:f>
              <c:numCache>
                <c:formatCode>General</c:formatCode>
                <c:ptCount val="9"/>
                <c:pt idx="0">
                  <c:v>6408.2</c:v>
                </c:pt>
                <c:pt idx="1">
                  <c:v>7632.7</c:v>
                </c:pt>
                <c:pt idx="2">
                  <c:v>8424</c:v>
                </c:pt>
                <c:pt idx="3">
                  <c:v>8898.6</c:v>
                </c:pt>
                <c:pt idx="4">
                  <c:v>9598.2999999999811</c:v>
                </c:pt>
                <c:pt idx="5">
                  <c:v>10063.700000000004</c:v>
                </c:pt>
                <c:pt idx="6">
                  <c:v>10512.5</c:v>
                </c:pt>
                <c:pt idx="7">
                  <c:v>10492.7</c:v>
                </c:pt>
                <c:pt idx="8">
                  <c:v>10744.3</c:v>
                </c:pt>
              </c:numCache>
            </c:numRef>
          </c:val>
        </c:ser>
        <c:ser>
          <c:idx val="1"/>
          <c:order val="1"/>
          <c:tx>
            <c:strRef>
              <c:f>Sheet1!$D$1</c:f>
              <c:strCache>
                <c:ptCount val="1"/>
                <c:pt idx="0">
                  <c:v>焚烧</c:v>
                </c:pt>
              </c:strCache>
            </c:strRef>
          </c:tx>
          <c:spPr>
            <a:solidFill>
              <a:schemeClr val="accent6">
                <a:lumMod val="75000"/>
              </a:schemeClr>
            </a:solidFill>
          </c:spPr>
          <c:cat>
            <c:numRef>
              <c:f>Sheet1!$A$2:$A$10</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Sheet1!$D$2:$D$10</c:f>
              <c:numCache>
                <c:formatCode>General</c:formatCode>
                <c:ptCount val="9"/>
                <c:pt idx="0">
                  <c:v>1137.5999999999999</c:v>
                </c:pt>
                <c:pt idx="1">
                  <c:v>1435.1</c:v>
                </c:pt>
                <c:pt idx="2">
                  <c:v>1569.7</c:v>
                </c:pt>
                <c:pt idx="3">
                  <c:v>2022</c:v>
                </c:pt>
                <c:pt idx="4">
                  <c:v>1316.7</c:v>
                </c:pt>
                <c:pt idx="5">
                  <c:v>2599.3000000000002</c:v>
                </c:pt>
                <c:pt idx="6">
                  <c:v>3584.1</c:v>
                </c:pt>
                <c:pt idx="7">
                  <c:v>4633.7</c:v>
                </c:pt>
                <c:pt idx="8">
                  <c:v>5329.9</c:v>
                </c:pt>
              </c:numCache>
            </c:numRef>
          </c:val>
        </c:ser>
        <c:ser>
          <c:idx val="2"/>
          <c:order val="2"/>
          <c:tx>
            <c:strRef>
              <c:f>Sheet1!$E$1</c:f>
              <c:strCache>
                <c:ptCount val="1"/>
                <c:pt idx="0">
                  <c:v>其他</c:v>
                </c:pt>
              </c:strCache>
            </c:strRef>
          </c:tx>
          <c:cat>
            <c:numRef>
              <c:f>Sheet1!$A$2:$A$10</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Sheet1!$E$2:$E$10</c:f>
              <c:numCache>
                <c:formatCode>General</c:formatCode>
                <c:ptCount val="9"/>
                <c:pt idx="0">
                  <c:v>288.2</c:v>
                </c:pt>
                <c:pt idx="1">
                  <c:v>250</c:v>
                </c:pt>
                <c:pt idx="2">
                  <c:v>174</c:v>
                </c:pt>
                <c:pt idx="3">
                  <c:v>178.8</c:v>
                </c:pt>
                <c:pt idx="4">
                  <c:v>180.8</c:v>
                </c:pt>
                <c:pt idx="5">
                  <c:v>426.6</c:v>
                </c:pt>
                <c:pt idx="6">
                  <c:v>393</c:v>
                </c:pt>
                <c:pt idx="7">
                  <c:v>267.60000000000002</c:v>
                </c:pt>
                <c:pt idx="8">
                  <c:v>319.60000000000002</c:v>
                </c:pt>
              </c:numCache>
            </c:numRef>
          </c:val>
        </c:ser>
        <c:overlap val="100"/>
        <c:axId val="65702528"/>
        <c:axId val="65724800"/>
      </c:barChart>
      <c:catAx>
        <c:axId val="65702528"/>
        <c:scaling>
          <c:orientation val="minMax"/>
        </c:scaling>
        <c:axPos val="b"/>
        <c:numFmt formatCode="General" sourceLinked="1"/>
        <c:tickLblPos val="nextTo"/>
        <c:txPr>
          <a:bodyPr/>
          <a:lstStyle/>
          <a:p>
            <a:pPr>
              <a:defRPr sz="1200"/>
            </a:pPr>
            <a:endParaRPr lang="zh-CN"/>
          </a:p>
        </c:txPr>
        <c:crossAx val="65724800"/>
        <c:crosses val="autoZero"/>
        <c:auto val="1"/>
        <c:lblAlgn val="ctr"/>
        <c:lblOffset val="100"/>
      </c:catAx>
      <c:valAx>
        <c:axId val="65724800"/>
        <c:scaling>
          <c:orientation val="minMax"/>
        </c:scaling>
        <c:axPos val="l"/>
        <c:numFmt formatCode="General" sourceLinked="1"/>
        <c:tickLblPos val="nextTo"/>
        <c:txPr>
          <a:bodyPr/>
          <a:lstStyle/>
          <a:p>
            <a:pPr>
              <a:defRPr sz="1200"/>
            </a:pPr>
            <a:endParaRPr lang="zh-CN"/>
          </a:p>
        </c:txPr>
        <c:crossAx val="65702528"/>
        <c:crosses val="autoZero"/>
        <c:crossBetween val="between"/>
      </c:valAx>
    </c:plotArea>
    <c:legend>
      <c:legendPos val="r"/>
      <c:layout>
        <c:manualLayout>
          <c:xMode val="edge"/>
          <c:yMode val="edge"/>
          <c:x val="0.8667035995500566"/>
          <c:y val="0.35127588218139399"/>
          <c:w val="0.12853449568803899"/>
          <c:h val="0.25115157480314959"/>
        </c:manualLayout>
      </c:layout>
    </c:legend>
    <c:plotVisOnly val="1"/>
  </c:chart>
  <c:spPr>
    <a:ln>
      <a:noFill/>
    </a:ln>
  </c:spPr>
  <c:externalData r:id="rId1"/>
  <c:userShapes r:id="rId2"/>
</c:chartSpace>
</file>

<file path=ppt/drawings/drawing1.xml><?xml version="1.0" encoding="utf-8"?>
<c:userShapes xmlns:c="http://schemas.openxmlformats.org/drawingml/2006/chart">
  <cdr:relSizeAnchor xmlns:cdr="http://schemas.openxmlformats.org/drawingml/2006/chartDrawing">
    <cdr:from>
      <cdr:x>0</cdr:x>
      <cdr:y>0.333</cdr:y>
    </cdr:from>
    <cdr:to>
      <cdr:x>0.0595</cdr:x>
      <cdr:y>0.54113</cdr:y>
    </cdr:to>
    <cdr:sp macro="" textlink="">
      <cdr:nvSpPr>
        <cdr:cNvPr id="2" name="TextBox 1"/>
        <cdr:cNvSpPr txBox="1"/>
      </cdr:nvSpPr>
      <cdr:spPr>
        <a:xfrm xmlns:a="http://schemas.openxmlformats.org/drawingml/2006/main">
          <a:off x="0" y="1152128"/>
          <a:ext cx="360040"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CN" altLang="en-US" sz="1400" dirty="0" smtClean="0"/>
            <a:t>万吨</a:t>
          </a:r>
          <a:endParaRPr lang="zh-CN" alt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04B2CE-A2BA-4F6E-8FD1-6539D01D992C}" type="datetimeFigureOut">
              <a:rPr lang="zh-CN" altLang="en-US" smtClean="0"/>
              <a:pPr/>
              <a:t>2016/5/16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4CB28E-41BB-4D1C-8A54-D9A5CEEBEB8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821F136-8DAF-4E50-857A-45CF7F3589A7}" type="slidenum">
              <a:rPr lang="en-US" altLang="ja-JP"/>
              <a:pPr/>
              <a:t>18</a:t>
            </a:fld>
            <a:endParaRPr lang="en-US" altLang="ja-JP"/>
          </a:p>
        </p:txBody>
      </p:sp>
      <p:sp>
        <p:nvSpPr>
          <p:cNvPr id="99331" name="Rectangle 2"/>
          <p:cNvSpPr>
            <a:spLocks noGrp="1" noRot="1" noChangeAspect="1" noChangeArrowheads="1" noTextEdit="1"/>
          </p:cNvSpPr>
          <p:nvPr>
            <p:ph type="sldImg"/>
          </p:nvPr>
        </p:nvSpPr>
        <p:spPr>
          <a:xfrm>
            <a:off x="1146175" y="687388"/>
            <a:ext cx="4570413" cy="3427412"/>
          </a:xfrm>
          <a:ln/>
        </p:spPr>
      </p:sp>
      <p:sp>
        <p:nvSpPr>
          <p:cNvPr id="99332" name="Rectangle 3"/>
          <p:cNvSpPr>
            <a:spLocks noGrp="1" noChangeArrowheads="1"/>
          </p:cNvSpPr>
          <p:nvPr>
            <p:ph type="body" idx="1"/>
          </p:nvPr>
        </p:nvSpPr>
        <p:spPr>
          <a:xfrm>
            <a:off x="686281" y="4341976"/>
            <a:ext cx="5485439" cy="4539139"/>
          </a:xfrm>
          <a:noFill/>
          <a:ln/>
        </p:spPr>
        <p:txBody>
          <a:bodyPr/>
          <a:lstStyle/>
          <a:p>
            <a:pPr eaLnBrk="1" hangingPunct="1"/>
            <a:r>
              <a:rPr lang="ja-JP" altLang="en-US" sz="2400" dirty="0" smtClean="0">
                <a:latin typeface="Arial" pitchFamily="34" charset="0"/>
              </a:rPr>
              <a:t>減温塔入り口ガス温度　　２８０℃</a:t>
            </a:r>
          </a:p>
          <a:p>
            <a:pPr eaLnBrk="1" hangingPunct="1"/>
            <a:r>
              <a:rPr lang="ja-JP" altLang="en-US" sz="2400" dirty="0" smtClean="0">
                <a:latin typeface="Arial" pitchFamily="34" charset="0"/>
              </a:rPr>
              <a:t>減温塔　出口ガス温度　　２１０℃</a:t>
            </a:r>
          </a:p>
          <a:p>
            <a:pPr eaLnBrk="1" hangingPunct="1"/>
            <a:endParaRPr lang="ja-JP" altLang="en-US" sz="2400" dirty="0" smtClean="0">
              <a:latin typeface="Arial" pitchFamily="34" charset="0"/>
            </a:endParaRPr>
          </a:p>
          <a:p>
            <a:pPr eaLnBrk="1" hangingPunct="1"/>
            <a:r>
              <a:rPr lang="ja-JP" altLang="en-US" sz="2400" dirty="0" smtClean="0">
                <a:latin typeface="Arial" pitchFamily="34" charset="0"/>
              </a:rPr>
              <a:t>バグフィルター入り口で消石灰　</a:t>
            </a:r>
            <a:r>
              <a:rPr lang="en-US" altLang="ja-JP" sz="2400" dirty="0" smtClean="0">
                <a:latin typeface="Arial" pitchFamily="34" charset="0"/>
              </a:rPr>
              <a:t>0.5</a:t>
            </a:r>
            <a:r>
              <a:rPr lang="ja-JP" altLang="en-US" sz="2400" dirty="0" smtClean="0">
                <a:latin typeface="Arial" pitchFamily="34" charset="0"/>
              </a:rPr>
              <a:t>当量</a:t>
            </a:r>
          </a:p>
          <a:p>
            <a:pPr eaLnBrk="1" hangingPunct="1"/>
            <a:r>
              <a:rPr lang="ja-JP" altLang="en-US" sz="2400" dirty="0" smtClean="0">
                <a:latin typeface="Arial" pitchFamily="34" charset="0"/>
              </a:rPr>
              <a:t>塩化水素、硫黄酸化物　低温腐食対策</a:t>
            </a:r>
          </a:p>
          <a:p>
            <a:pPr eaLnBrk="1" hangingPunct="1"/>
            <a:r>
              <a:rPr lang="ja-JP" altLang="en-US" sz="2400" dirty="0" smtClean="0">
                <a:latin typeface="Arial" pitchFamily="34" charset="0"/>
              </a:rPr>
              <a:t>停止時は１００℃キープ　ＣａＣｌ</a:t>
            </a:r>
            <a:r>
              <a:rPr lang="ja-JP" altLang="en-US" sz="1600" dirty="0" smtClean="0">
                <a:latin typeface="Arial" pitchFamily="34" charset="0"/>
              </a:rPr>
              <a:t>２</a:t>
            </a:r>
            <a:r>
              <a:rPr lang="ja-JP" altLang="en-US" sz="2400" dirty="0" smtClean="0">
                <a:latin typeface="Arial" pitchFamily="34" charset="0"/>
              </a:rPr>
              <a:t>の潮界性で目詰まり　通風できない</a:t>
            </a:r>
            <a:endParaRPr lang="ja-JP" altLang="en-US" sz="1600" dirty="0" smtClean="0">
              <a:latin typeface="Arial" pitchFamily="34" charset="0"/>
            </a:endParaRPr>
          </a:p>
          <a:p>
            <a:pPr eaLnBrk="1" hangingPunct="1"/>
            <a:endParaRPr lang="ja-JP" altLang="en-US" sz="2400" dirty="0" smtClean="0">
              <a:latin typeface="Arial" pitchFamily="34" charset="0"/>
            </a:endParaRPr>
          </a:p>
          <a:p>
            <a:pPr eaLnBrk="1" hangingPunct="1"/>
            <a:r>
              <a:rPr lang="ja-JP" altLang="en-US" sz="2400" dirty="0" smtClean="0">
                <a:latin typeface="Arial" pitchFamily="34" charset="0"/>
              </a:rPr>
              <a:t>湿式排ガス洗浄装置</a:t>
            </a:r>
          </a:p>
          <a:p>
            <a:pPr eaLnBrk="1" hangingPunct="1"/>
            <a:r>
              <a:rPr lang="ja-JP" altLang="en-US" sz="2400" dirty="0" smtClean="0">
                <a:latin typeface="Arial" pitchFamily="34" charset="0"/>
              </a:rPr>
              <a:t>塩化水素、硫黄酸化物、重金属</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3FDA6AA-DC75-4AC8-978C-F2F320B86A9C}" type="datetimeFigureOut">
              <a:rPr lang="zh-CN" altLang="en-US" smtClean="0"/>
              <a:pPr/>
              <a:t>2016/5/16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B4BE06-97CB-4C9E-B5BC-AF45667BE4BE}"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3FDA6AA-DC75-4AC8-978C-F2F320B86A9C}" type="datetimeFigureOut">
              <a:rPr lang="zh-CN" altLang="en-US" smtClean="0"/>
              <a:pPr/>
              <a:t>2016/5/16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B4BE06-97CB-4C9E-B5BC-AF45667BE4BE}"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3FDA6AA-DC75-4AC8-978C-F2F320B86A9C}" type="datetimeFigureOut">
              <a:rPr lang="zh-CN" altLang="en-US" smtClean="0"/>
              <a:pPr/>
              <a:t>2016/5/16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B4BE06-97CB-4C9E-B5BC-AF45667BE4BE}"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3FDA6AA-DC75-4AC8-978C-F2F320B86A9C}" type="datetimeFigureOut">
              <a:rPr lang="zh-CN" altLang="en-US" smtClean="0"/>
              <a:pPr/>
              <a:t>2016/5/16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B4BE06-97CB-4C9E-B5BC-AF45667BE4BE}"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3FDA6AA-DC75-4AC8-978C-F2F320B86A9C}" type="datetimeFigureOut">
              <a:rPr lang="zh-CN" altLang="en-US" smtClean="0"/>
              <a:pPr/>
              <a:t>2016/5/16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B4BE06-97CB-4C9E-B5BC-AF45667BE4BE}"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3FDA6AA-DC75-4AC8-978C-F2F320B86A9C}" type="datetimeFigureOut">
              <a:rPr lang="zh-CN" altLang="en-US" smtClean="0"/>
              <a:pPr/>
              <a:t>2016/5/16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B4BE06-97CB-4C9E-B5BC-AF45667BE4BE}"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3FDA6AA-DC75-4AC8-978C-F2F320B86A9C}" type="datetimeFigureOut">
              <a:rPr lang="zh-CN" altLang="en-US" smtClean="0"/>
              <a:pPr/>
              <a:t>2016/5/16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0B4BE06-97CB-4C9E-B5BC-AF45667BE4BE}"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3FDA6AA-DC75-4AC8-978C-F2F320B86A9C}" type="datetimeFigureOut">
              <a:rPr lang="zh-CN" altLang="en-US" smtClean="0"/>
              <a:pPr/>
              <a:t>2016/5/16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0B4BE06-97CB-4C9E-B5BC-AF45667BE4BE}"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3FDA6AA-DC75-4AC8-978C-F2F320B86A9C}" type="datetimeFigureOut">
              <a:rPr lang="zh-CN" altLang="en-US" smtClean="0"/>
              <a:pPr/>
              <a:t>2016/5/16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0B4BE06-97CB-4C9E-B5BC-AF45667BE4BE}"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3FDA6AA-DC75-4AC8-978C-F2F320B86A9C}" type="datetimeFigureOut">
              <a:rPr lang="zh-CN" altLang="en-US" smtClean="0"/>
              <a:pPr/>
              <a:t>2016/5/16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B4BE06-97CB-4C9E-B5BC-AF45667BE4BE}"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3FDA6AA-DC75-4AC8-978C-F2F320B86A9C}" type="datetimeFigureOut">
              <a:rPr lang="zh-CN" altLang="en-US" smtClean="0"/>
              <a:pPr/>
              <a:t>2016/5/16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B4BE06-97CB-4C9E-B5BC-AF45667BE4BE}"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DA6AA-DC75-4AC8-978C-F2F320B86A9C}" type="datetimeFigureOut">
              <a:rPr lang="zh-CN" altLang="en-US" smtClean="0"/>
              <a:pPr/>
              <a:t>2016/5/16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4BE06-97CB-4C9E-B5BC-AF45667BE4B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Rectangle 16"/>
          <p:cNvSpPr>
            <a:spLocks noChangeArrowheads="1"/>
          </p:cNvSpPr>
          <p:nvPr/>
        </p:nvSpPr>
        <p:spPr bwMode="auto">
          <a:xfrm>
            <a:off x="71438" y="0"/>
            <a:ext cx="1763712" cy="360363"/>
          </a:xfrm>
          <a:prstGeom prst="rect">
            <a:avLst/>
          </a:prstGeom>
          <a:solidFill>
            <a:srgbClr val="00AEF7">
              <a:alpha val="89803"/>
            </a:srgbClr>
          </a:solidFill>
          <a:ln w="9525">
            <a:noFill/>
            <a:miter lim="800000"/>
            <a:headEnd/>
            <a:tailEnd/>
          </a:ln>
        </p:spPr>
        <p:txBody>
          <a:bodyPr/>
          <a:lstStyle/>
          <a:p>
            <a:endParaRPr lang="zh-CN" altLang="en-US"/>
          </a:p>
        </p:txBody>
      </p:sp>
      <p:sp>
        <p:nvSpPr>
          <p:cNvPr id="12298" name="Rectangle 17"/>
          <p:cNvSpPr>
            <a:spLocks noChangeArrowheads="1"/>
          </p:cNvSpPr>
          <p:nvPr/>
        </p:nvSpPr>
        <p:spPr bwMode="auto">
          <a:xfrm>
            <a:off x="7272338" y="0"/>
            <a:ext cx="1763712" cy="360363"/>
          </a:xfrm>
          <a:prstGeom prst="rect">
            <a:avLst/>
          </a:prstGeom>
          <a:solidFill>
            <a:srgbClr val="FF8618">
              <a:alpha val="89803"/>
            </a:srgbClr>
          </a:solidFill>
          <a:ln w="9525">
            <a:noFill/>
            <a:miter lim="800000"/>
            <a:headEnd/>
            <a:tailEnd/>
          </a:ln>
        </p:spPr>
        <p:txBody>
          <a:bodyPr/>
          <a:lstStyle/>
          <a:p>
            <a:endParaRPr lang="zh-CN" altLang="en-US"/>
          </a:p>
        </p:txBody>
      </p:sp>
      <p:sp>
        <p:nvSpPr>
          <p:cNvPr id="12299" name="Rectangle 18"/>
          <p:cNvSpPr>
            <a:spLocks noChangeArrowheads="1"/>
          </p:cNvSpPr>
          <p:nvPr/>
        </p:nvSpPr>
        <p:spPr bwMode="auto">
          <a:xfrm>
            <a:off x="1871663" y="0"/>
            <a:ext cx="1763712" cy="360363"/>
          </a:xfrm>
          <a:prstGeom prst="rect">
            <a:avLst/>
          </a:prstGeom>
          <a:solidFill>
            <a:srgbClr val="CEDB29">
              <a:alpha val="89803"/>
            </a:srgbClr>
          </a:solidFill>
          <a:ln w="9525">
            <a:noFill/>
            <a:miter lim="800000"/>
            <a:headEnd/>
            <a:tailEnd/>
          </a:ln>
        </p:spPr>
        <p:txBody>
          <a:bodyPr/>
          <a:lstStyle/>
          <a:p>
            <a:endParaRPr lang="zh-CN" altLang="en-US"/>
          </a:p>
        </p:txBody>
      </p:sp>
      <p:sp>
        <p:nvSpPr>
          <p:cNvPr id="12300" name="Rectangle 19"/>
          <p:cNvSpPr>
            <a:spLocks noChangeArrowheads="1"/>
          </p:cNvSpPr>
          <p:nvPr/>
        </p:nvSpPr>
        <p:spPr bwMode="auto">
          <a:xfrm>
            <a:off x="5472113" y="0"/>
            <a:ext cx="1763712" cy="360363"/>
          </a:xfrm>
          <a:prstGeom prst="rect">
            <a:avLst/>
          </a:prstGeom>
          <a:solidFill>
            <a:srgbClr val="00A652">
              <a:alpha val="89803"/>
            </a:srgbClr>
          </a:solidFill>
          <a:ln w="9525">
            <a:noFill/>
            <a:miter lim="800000"/>
            <a:headEnd/>
            <a:tailEnd/>
          </a:ln>
        </p:spPr>
        <p:txBody>
          <a:bodyPr/>
          <a:lstStyle/>
          <a:p>
            <a:endParaRPr lang="zh-CN" altLang="en-US"/>
          </a:p>
        </p:txBody>
      </p:sp>
      <p:sp>
        <p:nvSpPr>
          <p:cNvPr id="12301" name="Rectangle 20"/>
          <p:cNvSpPr>
            <a:spLocks noChangeArrowheads="1"/>
          </p:cNvSpPr>
          <p:nvPr/>
        </p:nvSpPr>
        <p:spPr bwMode="auto">
          <a:xfrm>
            <a:off x="3671888" y="0"/>
            <a:ext cx="1763712" cy="360363"/>
          </a:xfrm>
          <a:prstGeom prst="rect">
            <a:avLst/>
          </a:prstGeom>
          <a:solidFill>
            <a:srgbClr val="9966FF">
              <a:alpha val="90195"/>
            </a:srgbClr>
          </a:solidFill>
          <a:ln w="9525">
            <a:noFill/>
            <a:miter lim="800000"/>
            <a:headEnd/>
            <a:tailEnd/>
          </a:ln>
        </p:spPr>
        <p:txBody>
          <a:bodyPr/>
          <a:lstStyle/>
          <a:p>
            <a:endParaRPr lang="zh-CN" altLang="en-US"/>
          </a:p>
        </p:txBody>
      </p:sp>
      <p:sp>
        <p:nvSpPr>
          <p:cNvPr id="17" name="标题 1"/>
          <p:cNvSpPr>
            <a:spLocks noGrp="1"/>
          </p:cNvSpPr>
          <p:nvPr>
            <p:ph type="title"/>
          </p:nvPr>
        </p:nvSpPr>
        <p:spPr>
          <a:xfrm>
            <a:off x="1187624" y="2071678"/>
            <a:ext cx="7056784" cy="1143000"/>
          </a:xfrm>
        </p:spPr>
        <p:txBody>
          <a:bodyPr>
            <a:normAutofit fontScale="90000"/>
          </a:bodyPr>
          <a:lstStyle/>
          <a:p>
            <a:r>
              <a:rPr lang="zh-CN" altLang="en-US" b="1" dirty="0" smtClean="0">
                <a:latin typeface="黑体" pitchFamily="49" charset="-122"/>
                <a:ea typeface="黑体" pitchFamily="49" charset="-122"/>
              </a:rPr>
              <a:t>国内外的“垃圾”都去哪儿了？</a:t>
            </a:r>
            <a:endParaRPr lang="zh-CN" altLang="en-US" b="1" dirty="0">
              <a:latin typeface="黑体" pitchFamily="49" charset="-122"/>
              <a:ea typeface="黑体" pitchFamily="49" charset="-122"/>
            </a:endParaRPr>
          </a:p>
        </p:txBody>
      </p:sp>
      <p:sp>
        <p:nvSpPr>
          <p:cNvPr id="18" name="TextBox 17"/>
          <p:cNvSpPr txBox="1"/>
          <p:nvPr/>
        </p:nvSpPr>
        <p:spPr>
          <a:xfrm>
            <a:off x="4429124" y="4214818"/>
            <a:ext cx="2259640" cy="1200329"/>
          </a:xfrm>
          <a:prstGeom prst="rect">
            <a:avLst/>
          </a:prstGeom>
          <a:noFill/>
        </p:spPr>
        <p:txBody>
          <a:bodyPr wrap="square" rtlCol="0">
            <a:spAutoFit/>
          </a:bodyPr>
          <a:lstStyle/>
          <a:p>
            <a:r>
              <a:rPr lang="zh-CN" altLang="en-US" sz="2400" dirty="0" smtClean="0">
                <a:latin typeface="华文中宋" pitchFamily="2" charset="-122"/>
                <a:ea typeface="华文中宋" pitchFamily="2" charset="-122"/>
              </a:rPr>
              <a:t>      </a:t>
            </a:r>
            <a:endParaRPr lang="en-US" altLang="zh-CN" sz="2400" dirty="0" smtClean="0">
              <a:latin typeface="华文中宋" pitchFamily="2" charset="-122"/>
              <a:ea typeface="华文中宋" pitchFamily="2" charset="-122"/>
            </a:endParaRPr>
          </a:p>
          <a:p>
            <a:r>
              <a:rPr lang="en-US" altLang="zh-CN" sz="2400" dirty="0" smtClean="0">
                <a:latin typeface="华文中宋" pitchFamily="2" charset="-122"/>
                <a:ea typeface="华文中宋" pitchFamily="2" charset="-122"/>
              </a:rPr>
              <a:t>      </a:t>
            </a:r>
            <a:r>
              <a:rPr lang="zh-CN" altLang="en-US" sz="2400" dirty="0" smtClean="0">
                <a:latin typeface="华文中宋" pitchFamily="2" charset="-122"/>
                <a:ea typeface="华文中宋" pitchFamily="2" charset="-122"/>
              </a:rPr>
              <a:t>张晨凯</a:t>
            </a:r>
            <a:endParaRPr lang="en-US" altLang="zh-CN" sz="2400" dirty="0" smtClean="0">
              <a:latin typeface="华文中宋" pitchFamily="2" charset="-122"/>
              <a:ea typeface="华文中宋" pitchFamily="2" charset="-122"/>
            </a:endParaRPr>
          </a:p>
          <a:p>
            <a:endParaRPr lang="en-US" altLang="zh-CN" sz="2400" dirty="0" smtClean="0">
              <a:latin typeface="Times New Roman" pitchFamily="18" charset="0"/>
              <a:ea typeface="华文中宋" pitchFamily="2" charset="-122"/>
              <a:cs typeface="Times New Roman" pitchFamily="18" charset="0"/>
            </a:endParaRPr>
          </a:p>
        </p:txBody>
      </p:sp>
      <p:sp>
        <p:nvSpPr>
          <p:cNvPr id="20" name="矩形 19"/>
          <p:cNvSpPr/>
          <p:nvPr/>
        </p:nvSpPr>
        <p:spPr>
          <a:xfrm>
            <a:off x="4782783" y="5310672"/>
            <a:ext cx="1646605" cy="461665"/>
          </a:xfrm>
          <a:prstGeom prst="rect">
            <a:avLst/>
          </a:prstGeom>
        </p:spPr>
        <p:txBody>
          <a:bodyPr wrap="none">
            <a:spAutoFit/>
          </a:bodyPr>
          <a:lstStyle/>
          <a:p>
            <a:r>
              <a:rPr lang="en-US" altLang="zh-CN" sz="2400" dirty="0" smtClean="0">
                <a:latin typeface="Times New Roman" pitchFamily="18" charset="0"/>
                <a:ea typeface="华文中宋" pitchFamily="2" charset="-122"/>
                <a:cs typeface="Times New Roman" pitchFamily="18" charset="0"/>
              </a:rPr>
              <a:t> </a:t>
            </a:r>
            <a:r>
              <a:rPr lang="en-US" altLang="zh-CN" sz="2400" dirty="0" smtClean="0">
                <a:latin typeface="Times New Roman" pitchFamily="18" charset="0"/>
                <a:ea typeface="黑体" pitchFamily="49" charset="-122"/>
                <a:cs typeface="Times New Roman" pitchFamily="18" charset="0"/>
              </a:rPr>
              <a:t>2016</a:t>
            </a:r>
            <a:r>
              <a:rPr lang="zh-CN" altLang="en-US" sz="2400" dirty="0" smtClean="0">
                <a:latin typeface="Times New Roman" pitchFamily="18" charset="0"/>
                <a:ea typeface="黑体" pitchFamily="49" charset="-122"/>
                <a:cs typeface="Times New Roman" pitchFamily="18" charset="0"/>
              </a:rPr>
              <a:t>年</a:t>
            </a:r>
            <a:r>
              <a:rPr lang="en-US" altLang="zh-CN" sz="2400" dirty="0" smtClean="0">
                <a:latin typeface="Times New Roman" pitchFamily="18" charset="0"/>
                <a:ea typeface="黑体" pitchFamily="49" charset="-122"/>
                <a:cs typeface="Times New Roman" pitchFamily="18" charset="0"/>
              </a:rPr>
              <a:t>4</a:t>
            </a:r>
            <a:r>
              <a:rPr lang="zh-CN" altLang="en-US" sz="2400" dirty="0" smtClean="0">
                <a:latin typeface="Times New Roman" pitchFamily="18" charset="0"/>
                <a:ea typeface="黑体" pitchFamily="49" charset="-122"/>
                <a:cs typeface="Times New Roman" pitchFamily="18" charset="0"/>
              </a:rPr>
              <a:t>月</a:t>
            </a:r>
            <a:endParaRPr lang="zh-CN" altLang="en-US" sz="2400" dirty="0">
              <a:latin typeface="Times New Roman" pitchFamily="18" charset="0"/>
              <a:ea typeface="黑体" pitchFamily="49" charset="-122"/>
              <a:cs typeface="Times New Roman" pitchFamily="18" charset="0"/>
            </a:endParaRPr>
          </a:p>
        </p:txBody>
      </p:sp>
      <p:pic>
        <p:nvPicPr>
          <p:cNvPr id="10" name="图片 9" descr="浦发环保Logo中英简.png"/>
          <p:cNvPicPr>
            <a:picLocks noChangeAspect="1"/>
          </p:cNvPicPr>
          <p:nvPr/>
        </p:nvPicPr>
        <p:blipFill>
          <a:blip r:embed="rId2" cstate="print"/>
          <a:stretch>
            <a:fillRect/>
          </a:stretch>
        </p:blipFill>
        <p:spPr>
          <a:xfrm>
            <a:off x="1785917" y="4143380"/>
            <a:ext cx="2422331" cy="1752984"/>
          </a:xfrm>
          <a:prstGeom prst="rect">
            <a:avLst/>
          </a:prstGeom>
        </p:spPr>
      </p:pic>
    </p:spTree>
  </p:cSld>
  <p:clrMapOvr>
    <a:masterClrMapping/>
  </p:clrMapOvr>
  <p:transition advTm="2655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28" y="303620"/>
            <a:ext cx="4572000" cy="677108"/>
          </a:xfrm>
          <a:prstGeom prst="rect">
            <a:avLst/>
          </a:prstGeom>
        </p:spPr>
        <p:txBody>
          <a:bodyPr>
            <a:spAutoFit/>
          </a:bodyPr>
          <a:lstStyle/>
          <a:p>
            <a:endParaRPr lang="en-US" altLang="zh-CN" dirty="0" smtClean="0">
              <a:latin typeface="黑体" pitchFamily="49" charset="-122"/>
              <a:ea typeface="黑体" pitchFamily="49" charset="-122"/>
            </a:endParaRPr>
          </a:p>
          <a:p>
            <a:r>
              <a:rPr lang="en-US" altLang="zh-CN" sz="2000" b="1" dirty="0" smtClean="0">
                <a:latin typeface="黑体" pitchFamily="49" charset="-122"/>
                <a:ea typeface="黑体" pitchFamily="49" charset="-122"/>
              </a:rPr>
              <a:t>3</a:t>
            </a:r>
            <a:r>
              <a:rPr lang="zh-CN" altLang="en-US" sz="2000" b="1" dirty="0" smtClean="0">
                <a:latin typeface="黑体" pitchFamily="49" charset="-122"/>
                <a:ea typeface="黑体" pitchFamily="49" charset="-122"/>
              </a:rPr>
              <a:t>、固废末端处置</a:t>
            </a:r>
            <a:endParaRPr lang="en-US" altLang="zh-CN" sz="2000" b="1" dirty="0" smtClean="0">
              <a:latin typeface="黑体" pitchFamily="49" charset="-122"/>
              <a:ea typeface="黑体" pitchFamily="49" charset="-122"/>
            </a:endParaRPr>
          </a:p>
        </p:txBody>
      </p:sp>
      <p:pic>
        <p:nvPicPr>
          <p:cNvPr id="6" name="Picture 2"/>
          <p:cNvPicPr>
            <a:picLocks noChangeAspect="1" noChangeArrowheads="1"/>
          </p:cNvPicPr>
          <p:nvPr/>
        </p:nvPicPr>
        <p:blipFill>
          <a:blip r:embed="rId3" cstate="print"/>
          <a:srcRect/>
          <a:stretch>
            <a:fillRect/>
          </a:stretch>
        </p:blipFill>
        <p:spPr bwMode="auto">
          <a:xfrm>
            <a:off x="1115616" y="2924944"/>
            <a:ext cx="5400600" cy="3191226"/>
          </a:xfrm>
          <a:prstGeom prst="rect">
            <a:avLst/>
          </a:prstGeom>
          <a:noFill/>
          <a:ln w="9525">
            <a:noFill/>
            <a:miter lim="800000"/>
            <a:headEnd/>
            <a:tailEnd/>
          </a:ln>
        </p:spPr>
      </p:pic>
      <p:sp>
        <p:nvSpPr>
          <p:cNvPr id="7" name="TextBox 6"/>
          <p:cNvSpPr txBox="1"/>
          <p:nvPr/>
        </p:nvSpPr>
        <p:spPr>
          <a:xfrm>
            <a:off x="467544" y="1844824"/>
            <a:ext cx="7416824" cy="1200329"/>
          </a:xfrm>
          <a:prstGeom prst="rect">
            <a:avLst/>
          </a:prstGeom>
          <a:noFill/>
        </p:spPr>
        <p:txBody>
          <a:bodyPr wrap="square" rtlCol="0">
            <a:spAutoFit/>
          </a:bodyPr>
          <a:lstStyle/>
          <a:p>
            <a:r>
              <a:rPr lang="zh-CN" altLang="en-US" sz="1100" dirty="0" smtClean="0">
                <a:latin typeface="黑体" pitchFamily="49" charset="-122"/>
                <a:ea typeface="黑体" pitchFamily="49" charset="-122"/>
              </a:rPr>
              <a:t>● </a:t>
            </a:r>
            <a:r>
              <a:rPr lang="zh-CN" altLang="en-US" sz="1200" dirty="0" smtClean="0">
                <a:latin typeface="黑体" pitchFamily="49" charset="-122"/>
                <a:ea typeface="黑体" pitchFamily="49" charset="-122"/>
              </a:rPr>
              <a:t> </a:t>
            </a:r>
            <a:r>
              <a:rPr lang="zh-CN" altLang="en-US" dirty="0" smtClean="0">
                <a:latin typeface="黑体" pitchFamily="49" charset="-122"/>
                <a:ea typeface="黑体" pitchFamily="49" charset="-122"/>
              </a:rPr>
              <a:t> </a:t>
            </a:r>
            <a:r>
              <a:rPr lang="en-US" altLang="zh-CN" dirty="0" smtClean="0">
                <a:latin typeface="黑体" pitchFamily="49" charset="-122"/>
                <a:ea typeface="黑体" pitchFamily="49" charset="-122"/>
              </a:rPr>
              <a:t>2006</a:t>
            </a:r>
            <a:r>
              <a:rPr lang="zh-CN" altLang="en-US" dirty="0" smtClean="0">
                <a:latin typeface="黑体" pitchFamily="49" charset="-122"/>
                <a:ea typeface="黑体" pitchFamily="49" charset="-122"/>
              </a:rPr>
              <a:t>年起实现无垃圾直接填埋（通过行政手段限制有机废物进入填埋场。从</a:t>
            </a:r>
            <a:r>
              <a:rPr lang="en-US" altLang="zh-CN" dirty="0" smtClean="0">
                <a:latin typeface="黑体" pitchFamily="49" charset="-122"/>
                <a:ea typeface="黑体" pitchFamily="49" charset="-122"/>
              </a:rPr>
              <a:t>1993</a:t>
            </a:r>
            <a:r>
              <a:rPr lang="zh-CN" altLang="en-US" dirty="0" smtClean="0">
                <a:latin typeface="黑体" pitchFamily="49" charset="-122"/>
                <a:ea typeface="黑体" pitchFamily="49" charset="-122"/>
              </a:rPr>
              <a:t>年开始进入填埋场的废物可降解有机物含量小于</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endParaRPr lang="en-US" altLang="zh-CN" dirty="0" smtClean="0">
              <a:latin typeface="黑体" pitchFamily="49" charset="-122"/>
              <a:ea typeface="黑体" pitchFamily="49" charset="-122"/>
            </a:endParaRPr>
          </a:p>
          <a:p>
            <a:endParaRPr lang="en-US" altLang="zh-CN" dirty="0" smtClean="0">
              <a:latin typeface="黑体" pitchFamily="49" charset="-122"/>
              <a:ea typeface="黑体" pitchFamily="49" charset="-122"/>
            </a:endParaRPr>
          </a:p>
        </p:txBody>
      </p:sp>
      <p:sp>
        <p:nvSpPr>
          <p:cNvPr id="8" name="椭圆 7"/>
          <p:cNvSpPr/>
          <p:nvPr/>
        </p:nvSpPr>
        <p:spPr>
          <a:xfrm>
            <a:off x="2843808" y="5157192"/>
            <a:ext cx="144016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67544" y="1196752"/>
            <a:ext cx="4115229" cy="369332"/>
          </a:xfrm>
          <a:prstGeom prst="rect">
            <a:avLst/>
          </a:prstGeom>
        </p:spPr>
        <p:txBody>
          <a:bodyPr wrap="none">
            <a:spAutoFit/>
          </a:bodyPr>
          <a:lstStyle/>
          <a:p>
            <a:r>
              <a:rPr lang="zh-CN" altLang="en-US" sz="1100" dirty="0" smtClean="0">
                <a:latin typeface="黑体" pitchFamily="49" charset="-122"/>
                <a:ea typeface="黑体" pitchFamily="49" charset="-122"/>
              </a:rPr>
              <a:t>●   </a:t>
            </a:r>
            <a:r>
              <a:rPr lang="zh-CN" altLang="en-US" dirty="0" smtClean="0">
                <a:latin typeface="黑体" pitchFamily="49" charset="-122"/>
                <a:ea typeface="黑体" pitchFamily="49" charset="-122"/>
              </a:rPr>
              <a:t>形成焚烧</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生物处理的末端处置模式</a:t>
            </a:r>
            <a:endParaRPr lang="en-US" altLang="zh-CN" dirty="0" smtClean="0">
              <a:latin typeface="黑体" pitchFamily="49" charset="-122"/>
              <a:ea typeface="黑体" pitchFamily="49" charset="-122"/>
            </a:endParaRPr>
          </a:p>
        </p:txBody>
      </p:sp>
      <p:sp>
        <p:nvSpPr>
          <p:cNvPr id="10" name="Rectangle 16"/>
          <p:cNvSpPr>
            <a:spLocks noChangeArrowheads="1"/>
          </p:cNvSpPr>
          <p:nvPr/>
        </p:nvSpPr>
        <p:spPr bwMode="auto">
          <a:xfrm>
            <a:off x="71438" y="0"/>
            <a:ext cx="1763712" cy="360363"/>
          </a:xfrm>
          <a:prstGeom prst="rect">
            <a:avLst/>
          </a:prstGeom>
          <a:solidFill>
            <a:srgbClr val="00AEF7">
              <a:alpha val="89803"/>
            </a:srgbClr>
          </a:solidFill>
          <a:ln w="9525">
            <a:noFill/>
            <a:miter lim="800000"/>
            <a:headEnd/>
            <a:tailEnd/>
          </a:ln>
        </p:spPr>
        <p:txBody>
          <a:bodyPr/>
          <a:lstStyle/>
          <a:p>
            <a:endParaRPr lang="zh-CN" altLang="en-US"/>
          </a:p>
        </p:txBody>
      </p:sp>
      <p:sp>
        <p:nvSpPr>
          <p:cNvPr id="11" name="Rectangle 17"/>
          <p:cNvSpPr>
            <a:spLocks noChangeArrowheads="1"/>
          </p:cNvSpPr>
          <p:nvPr/>
        </p:nvSpPr>
        <p:spPr bwMode="auto">
          <a:xfrm>
            <a:off x="7272338" y="0"/>
            <a:ext cx="1763712" cy="360363"/>
          </a:xfrm>
          <a:prstGeom prst="rect">
            <a:avLst/>
          </a:prstGeom>
          <a:solidFill>
            <a:srgbClr val="FF8618">
              <a:alpha val="89803"/>
            </a:srgbClr>
          </a:solidFill>
          <a:ln w="9525">
            <a:noFill/>
            <a:miter lim="800000"/>
            <a:headEnd/>
            <a:tailEnd/>
          </a:ln>
        </p:spPr>
        <p:txBody>
          <a:bodyPr/>
          <a:lstStyle/>
          <a:p>
            <a:endParaRPr lang="zh-CN" altLang="en-US"/>
          </a:p>
        </p:txBody>
      </p:sp>
      <p:sp>
        <p:nvSpPr>
          <p:cNvPr id="12" name="Rectangle 18"/>
          <p:cNvSpPr>
            <a:spLocks noChangeArrowheads="1"/>
          </p:cNvSpPr>
          <p:nvPr/>
        </p:nvSpPr>
        <p:spPr bwMode="auto">
          <a:xfrm>
            <a:off x="1871663" y="0"/>
            <a:ext cx="1763712" cy="360363"/>
          </a:xfrm>
          <a:prstGeom prst="rect">
            <a:avLst/>
          </a:prstGeom>
          <a:solidFill>
            <a:srgbClr val="CEDB29">
              <a:alpha val="89803"/>
            </a:srgbClr>
          </a:solidFill>
          <a:ln w="9525">
            <a:noFill/>
            <a:miter lim="800000"/>
            <a:headEnd/>
            <a:tailEnd/>
          </a:ln>
        </p:spPr>
        <p:txBody>
          <a:bodyPr/>
          <a:lstStyle/>
          <a:p>
            <a:endParaRPr lang="zh-CN" altLang="en-US"/>
          </a:p>
        </p:txBody>
      </p:sp>
      <p:sp>
        <p:nvSpPr>
          <p:cNvPr id="13" name="Rectangle 19"/>
          <p:cNvSpPr>
            <a:spLocks noChangeArrowheads="1"/>
          </p:cNvSpPr>
          <p:nvPr/>
        </p:nvSpPr>
        <p:spPr bwMode="auto">
          <a:xfrm>
            <a:off x="5472113" y="0"/>
            <a:ext cx="1763712" cy="360363"/>
          </a:xfrm>
          <a:prstGeom prst="rect">
            <a:avLst/>
          </a:prstGeom>
          <a:solidFill>
            <a:srgbClr val="00A652">
              <a:alpha val="89803"/>
            </a:srgbClr>
          </a:solidFill>
          <a:ln w="9525">
            <a:noFill/>
            <a:miter lim="800000"/>
            <a:headEnd/>
            <a:tailEnd/>
          </a:ln>
        </p:spPr>
        <p:txBody>
          <a:bodyPr/>
          <a:lstStyle/>
          <a:p>
            <a:endParaRPr lang="zh-CN" altLang="en-US"/>
          </a:p>
        </p:txBody>
      </p:sp>
      <p:sp>
        <p:nvSpPr>
          <p:cNvPr id="14" name="Rectangle 20"/>
          <p:cNvSpPr>
            <a:spLocks noChangeArrowheads="1"/>
          </p:cNvSpPr>
          <p:nvPr/>
        </p:nvSpPr>
        <p:spPr bwMode="auto">
          <a:xfrm>
            <a:off x="3671888" y="0"/>
            <a:ext cx="1763712" cy="360363"/>
          </a:xfrm>
          <a:prstGeom prst="rect">
            <a:avLst/>
          </a:prstGeom>
          <a:solidFill>
            <a:srgbClr val="9966FF">
              <a:alpha val="90195"/>
            </a:srgbClr>
          </a:solidFill>
          <a:ln w="9525">
            <a:noFill/>
            <a:miter lim="800000"/>
            <a:headEnd/>
            <a:tailEnd/>
          </a:ln>
        </p:spPr>
        <p:txBody>
          <a:bodyPr/>
          <a:lstStyle/>
          <a:p>
            <a:endParaRPr lang="zh-CN" altLang="en-US"/>
          </a:p>
        </p:txBody>
      </p:sp>
      <p:sp>
        <p:nvSpPr>
          <p:cNvPr id="15" name="TextBox 14"/>
          <p:cNvSpPr txBox="1"/>
          <p:nvPr/>
        </p:nvSpPr>
        <p:spPr>
          <a:xfrm>
            <a:off x="6156176" y="3717032"/>
            <a:ext cx="1296144" cy="307777"/>
          </a:xfrm>
          <a:prstGeom prst="rect">
            <a:avLst/>
          </a:prstGeom>
          <a:noFill/>
        </p:spPr>
        <p:txBody>
          <a:bodyPr wrap="square" rtlCol="0">
            <a:spAutoFit/>
          </a:bodyPr>
          <a:lstStyle/>
          <a:p>
            <a:r>
              <a:rPr lang="zh-CN" altLang="en-US" sz="1400" dirty="0" smtClean="0">
                <a:latin typeface="黑体" pitchFamily="49" charset="-122"/>
                <a:ea typeface="黑体" pitchFamily="49" charset="-122"/>
              </a:rPr>
              <a:t>产生</a:t>
            </a:r>
            <a:endParaRPr lang="zh-CN" altLang="en-US" sz="1400" dirty="0">
              <a:latin typeface="黑体" pitchFamily="49" charset="-122"/>
              <a:ea typeface="黑体" pitchFamily="49" charset="-122"/>
            </a:endParaRPr>
          </a:p>
        </p:txBody>
      </p:sp>
      <p:sp>
        <p:nvSpPr>
          <p:cNvPr id="16" name="TextBox 15"/>
          <p:cNvSpPr txBox="1"/>
          <p:nvPr/>
        </p:nvSpPr>
        <p:spPr>
          <a:xfrm>
            <a:off x="6156176" y="3933056"/>
            <a:ext cx="1296144" cy="307777"/>
          </a:xfrm>
          <a:prstGeom prst="rect">
            <a:avLst/>
          </a:prstGeom>
          <a:noFill/>
        </p:spPr>
        <p:txBody>
          <a:bodyPr wrap="square" rtlCol="0">
            <a:spAutoFit/>
          </a:bodyPr>
          <a:lstStyle/>
          <a:p>
            <a:r>
              <a:rPr lang="zh-CN" altLang="en-US" sz="1400" dirty="0" smtClean="0">
                <a:latin typeface="黑体" pitchFamily="49" charset="-122"/>
                <a:ea typeface="黑体" pitchFamily="49" charset="-122"/>
              </a:rPr>
              <a:t>填埋</a:t>
            </a:r>
            <a:endParaRPr lang="zh-CN" altLang="en-US" sz="1400" dirty="0">
              <a:latin typeface="黑体" pitchFamily="49" charset="-122"/>
              <a:ea typeface="黑体" pitchFamily="49" charset="-122"/>
            </a:endParaRPr>
          </a:p>
        </p:txBody>
      </p:sp>
      <p:sp>
        <p:nvSpPr>
          <p:cNvPr id="17" name="TextBox 16"/>
          <p:cNvSpPr txBox="1"/>
          <p:nvPr/>
        </p:nvSpPr>
        <p:spPr>
          <a:xfrm>
            <a:off x="6156176" y="4149080"/>
            <a:ext cx="1296144" cy="307777"/>
          </a:xfrm>
          <a:prstGeom prst="rect">
            <a:avLst/>
          </a:prstGeom>
          <a:noFill/>
        </p:spPr>
        <p:txBody>
          <a:bodyPr wrap="square" rtlCol="0">
            <a:spAutoFit/>
          </a:bodyPr>
          <a:lstStyle/>
          <a:p>
            <a:r>
              <a:rPr lang="zh-CN" altLang="en-US" sz="1400" dirty="0" smtClean="0">
                <a:latin typeface="黑体" pitchFamily="49" charset="-122"/>
                <a:ea typeface="黑体" pitchFamily="49" charset="-122"/>
              </a:rPr>
              <a:t>焚烧</a:t>
            </a:r>
            <a:endParaRPr lang="zh-CN" altLang="en-US" sz="1400" dirty="0">
              <a:latin typeface="黑体" pitchFamily="49" charset="-122"/>
              <a:ea typeface="黑体" pitchFamily="49" charset="-122"/>
            </a:endParaRPr>
          </a:p>
        </p:txBody>
      </p:sp>
      <p:sp>
        <p:nvSpPr>
          <p:cNvPr id="18" name="TextBox 17"/>
          <p:cNvSpPr txBox="1"/>
          <p:nvPr/>
        </p:nvSpPr>
        <p:spPr>
          <a:xfrm>
            <a:off x="6156176" y="4581128"/>
            <a:ext cx="1296144" cy="307777"/>
          </a:xfrm>
          <a:prstGeom prst="rect">
            <a:avLst/>
          </a:prstGeom>
          <a:noFill/>
        </p:spPr>
        <p:txBody>
          <a:bodyPr wrap="square" rtlCol="0">
            <a:spAutoFit/>
          </a:bodyPr>
          <a:lstStyle/>
          <a:p>
            <a:r>
              <a:rPr lang="zh-CN" altLang="en-US" sz="1400" dirty="0" smtClean="0">
                <a:latin typeface="黑体" pitchFamily="49" charset="-122"/>
                <a:ea typeface="黑体" pitchFamily="49" charset="-122"/>
              </a:rPr>
              <a:t>回收</a:t>
            </a:r>
            <a:endParaRPr lang="zh-CN" altLang="en-US" sz="1400" dirty="0">
              <a:latin typeface="黑体" pitchFamily="49" charset="-122"/>
              <a:ea typeface="黑体" pitchFamily="49"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par>
                                <p:cTn id="17" presetID="3"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csm_FRANKFURT_NORDWESTSTADT_Anlage_42f5456895.jpg"/>
          <p:cNvPicPr>
            <a:picLocks noChangeAspect="1"/>
          </p:cNvPicPr>
          <p:nvPr/>
        </p:nvPicPr>
        <p:blipFill>
          <a:blip r:embed="rId2" cstate="print"/>
          <a:stretch>
            <a:fillRect/>
          </a:stretch>
        </p:blipFill>
        <p:spPr>
          <a:xfrm>
            <a:off x="323528" y="764704"/>
            <a:ext cx="3515882" cy="2636912"/>
          </a:xfrm>
          <a:prstGeom prst="rect">
            <a:avLst/>
          </a:prstGeom>
        </p:spPr>
      </p:pic>
      <p:sp>
        <p:nvSpPr>
          <p:cNvPr id="4" name="矩形 3"/>
          <p:cNvSpPr/>
          <p:nvPr/>
        </p:nvSpPr>
        <p:spPr>
          <a:xfrm>
            <a:off x="395536" y="188640"/>
            <a:ext cx="2236510" cy="400110"/>
          </a:xfrm>
          <a:prstGeom prst="rect">
            <a:avLst/>
          </a:prstGeom>
        </p:spPr>
        <p:txBody>
          <a:bodyPr wrap="none">
            <a:spAutoFit/>
          </a:bodyPr>
          <a:lstStyle/>
          <a:p>
            <a:r>
              <a:rPr lang="en-US" altLang="zh-CN" sz="2000" cap="all" dirty="0" smtClean="0">
                <a:latin typeface="黑体" pitchFamily="49" charset="-122"/>
                <a:ea typeface="黑体" pitchFamily="49" charset="-122"/>
              </a:rPr>
              <a:t>FRANKFURT</a:t>
            </a:r>
            <a:r>
              <a:rPr lang="zh-CN" altLang="en-US" sz="2000" cap="all" dirty="0" smtClean="0">
                <a:latin typeface="黑体" pitchFamily="49" charset="-122"/>
                <a:ea typeface="黑体" pitchFamily="49" charset="-122"/>
              </a:rPr>
              <a:t>焚烧厂</a:t>
            </a:r>
            <a:r>
              <a:rPr lang="en-US" altLang="zh-CN" sz="2000" cap="all" dirty="0" smtClean="0">
                <a:latin typeface="黑体" pitchFamily="49" charset="-122"/>
                <a:ea typeface="黑体" pitchFamily="49" charset="-122"/>
              </a:rPr>
              <a:t> </a:t>
            </a:r>
            <a:endParaRPr lang="en-US" altLang="zh-CN" sz="2000" cap="all" dirty="0">
              <a:latin typeface="黑体" pitchFamily="49" charset="-122"/>
              <a:ea typeface="黑体" pitchFamily="49" charset="-122"/>
            </a:endParaRPr>
          </a:p>
        </p:txBody>
      </p:sp>
      <p:pic>
        <p:nvPicPr>
          <p:cNvPr id="3074" name="Picture 2"/>
          <p:cNvPicPr>
            <a:picLocks noChangeAspect="1" noChangeArrowheads="1"/>
          </p:cNvPicPr>
          <p:nvPr/>
        </p:nvPicPr>
        <p:blipFill>
          <a:blip r:embed="rId3" cstate="print"/>
          <a:srcRect/>
          <a:stretch>
            <a:fillRect/>
          </a:stretch>
        </p:blipFill>
        <p:spPr bwMode="auto">
          <a:xfrm>
            <a:off x="4932040" y="404664"/>
            <a:ext cx="2880320" cy="3096344"/>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251520" y="3820666"/>
            <a:ext cx="8486775" cy="2992710"/>
          </a:xfrm>
          <a:prstGeom prst="rect">
            <a:avLst/>
          </a:prstGeom>
          <a:noFill/>
          <a:ln w="9525">
            <a:noFill/>
            <a:miter lim="800000"/>
            <a:headEnd/>
            <a:tailEnd/>
          </a:ln>
        </p:spPr>
      </p:pic>
      <p:sp>
        <p:nvSpPr>
          <p:cNvPr id="6" name="TextBox 5"/>
          <p:cNvSpPr txBox="1"/>
          <p:nvPr/>
        </p:nvSpPr>
        <p:spPr>
          <a:xfrm>
            <a:off x="2987824" y="3501008"/>
            <a:ext cx="2232248" cy="369332"/>
          </a:xfrm>
          <a:prstGeom prst="rect">
            <a:avLst/>
          </a:prstGeom>
          <a:noFill/>
        </p:spPr>
        <p:txBody>
          <a:bodyPr wrap="square" rtlCol="0">
            <a:spAutoFit/>
          </a:bodyPr>
          <a:lstStyle/>
          <a:p>
            <a:r>
              <a:rPr lang="zh-CN" altLang="en-US" dirty="0" smtClean="0"/>
              <a:t>欧盟</a:t>
            </a:r>
            <a:r>
              <a:rPr lang="en-US" altLang="zh-CN" dirty="0" smtClean="0"/>
              <a:t>2000</a:t>
            </a:r>
            <a:r>
              <a:rPr lang="zh-CN" altLang="en-US" dirty="0" smtClean="0"/>
              <a:t>标准</a:t>
            </a:r>
            <a:endParaRPr lang="zh-CN" altLang="en-US" dirty="0"/>
          </a:p>
        </p:txBody>
      </p:sp>
      <p:sp>
        <p:nvSpPr>
          <p:cNvPr id="7" name="TextBox 6"/>
          <p:cNvSpPr txBox="1"/>
          <p:nvPr/>
        </p:nvSpPr>
        <p:spPr>
          <a:xfrm>
            <a:off x="6948264" y="3501008"/>
            <a:ext cx="2232248" cy="369332"/>
          </a:xfrm>
          <a:prstGeom prst="rect">
            <a:avLst/>
          </a:prstGeom>
          <a:noFill/>
        </p:spPr>
        <p:txBody>
          <a:bodyPr wrap="square" rtlCol="0">
            <a:spAutoFit/>
          </a:bodyPr>
          <a:lstStyle/>
          <a:p>
            <a:r>
              <a:rPr lang="zh-CN" altLang="en-US" dirty="0" smtClean="0"/>
              <a:t>德国标准</a:t>
            </a:r>
            <a:endParaRPr lang="zh-CN" altLang="en-US" dirty="0"/>
          </a:p>
        </p:txBody>
      </p:sp>
      <p:sp>
        <p:nvSpPr>
          <p:cNvPr id="8" name="TextBox 7"/>
          <p:cNvSpPr txBox="1"/>
          <p:nvPr/>
        </p:nvSpPr>
        <p:spPr>
          <a:xfrm>
            <a:off x="4211960" y="692696"/>
            <a:ext cx="1080120" cy="1107996"/>
          </a:xfrm>
          <a:prstGeom prst="rect">
            <a:avLst/>
          </a:prstGeom>
          <a:noFill/>
        </p:spPr>
        <p:txBody>
          <a:bodyPr wrap="square" rtlCol="0">
            <a:spAutoFit/>
          </a:bodyPr>
          <a:lstStyle/>
          <a:p>
            <a:endParaRPr lang="en-US" altLang="zh-CN" sz="1600" dirty="0" smtClean="0"/>
          </a:p>
          <a:p>
            <a:r>
              <a:rPr lang="zh-CN" altLang="en-US" sz="1600" dirty="0" smtClean="0"/>
              <a:t>热值</a:t>
            </a:r>
            <a:endParaRPr lang="en-US" altLang="zh-CN" sz="1600" dirty="0" smtClean="0"/>
          </a:p>
          <a:p>
            <a:endParaRPr lang="en-US" altLang="zh-CN" sz="1600" dirty="0" smtClean="0"/>
          </a:p>
          <a:p>
            <a:endParaRPr lang="zh-CN" altLang="en-US" dirty="0"/>
          </a:p>
        </p:txBody>
      </p:sp>
      <p:sp>
        <p:nvSpPr>
          <p:cNvPr id="9" name="矩形 8"/>
          <p:cNvSpPr/>
          <p:nvPr/>
        </p:nvSpPr>
        <p:spPr>
          <a:xfrm>
            <a:off x="4211960" y="908720"/>
            <a:ext cx="352839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211960" y="1988840"/>
            <a:ext cx="3528392"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4211960" y="1700808"/>
            <a:ext cx="1296144" cy="1107996"/>
          </a:xfrm>
          <a:prstGeom prst="rect">
            <a:avLst/>
          </a:prstGeom>
          <a:noFill/>
        </p:spPr>
        <p:txBody>
          <a:bodyPr wrap="square" rtlCol="0">
            <a:spAutoFit/>
          </a:bodyPr>
          <a:lstStyle/>
          <a:p>
            <a:endParaRPr lang="en-US" altLang="zh-CN" sz="1600" dirty="0" smtClean="0"/>
          </a:p>
          <a:p>
            <a:r>
              <a:rPr lang="zh-CN" altLang="en-US" sz="1600" dirty="0" smtClean="0"/>
              <a:t>次高温</a:t>
            </a:r>
            <a:endParaRPr lang="en-US" altLang="zh-CN" sz="1600" dirty="0" smtClean="0"/>
          </a:p>
          <a:p>
            <a:r>
              <a:rPr lang="zh-CN" altLang="en-US" sz="1600" dirty="0" smtClean="0"/>
              <a:t>次高压</a:t>
            </a:r>
            <a:endParaRPr lang="en-US" altLang="zh-CN" sz="1600" dirty="0" smtClean="0"/>
          </a:p>
          <a:p>
            <a:endParaRPr lang="zh-CN" altLang="en-US" dirty="0"/>
          </a:p>
        </p:txBody>
      </p:sp>
      <p:sp>
        <p:nvSpPr>
          <p:cNvPr id="14" name="TextBox 13"/>
          <p:cNvSpPr txBox="1"/>
          <p:nvPr/>
        </p:nvSpPr>
        <p:spPr>
          <a:xfrm>
            <a:off x="323528" y="3491716"/>
            <a:ext cx="2232248" cy="369332"/>
          </a:xfrm>
          <a:prstGeom prst="rect">
            <a:avLst/>
          </a:prstGeom>
          <a:noFill/>
        </p:spPr>
        <p:txBody>
          <a:bodyPr wrap="square" rtlCol="0">
            <a:spAutoFit/>
          </a:bodyPr>
          <a:lstStyle/>
          <a:p>
            <a:r>
              <a:rPr lang="zh-CN" altLang="en-US" b="1" dirty="0" smtClean="0"/>
              <a:t>排放标准</a:t>
            </a:r>
            <a:endParaRPr lang="zh-CN" altLang="en-US" b="1" dirty="0"/>
          </a:p>
        </p:txBody>
      </p:sp>
      <p:sp>
        <p:nvSpPr>
          <p:cNvPr id="15" name="矩形 14"/>
          <p:cNvSpPr/>
          <p:nvPr/>
        </p:nvSpPr>
        <p:spPr>
          <a:xfrm>
            <a:off x="2987824" y="4293096"/>
            <a:ext cx="475252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450538"/>
            <a:ext cx="7632848" cy="1754326"/>
          </a:xfrm>
          <a:prstGeom prst="rect">
            <a:avLst/>
          </a:prstGeom>
          <a:noFill/>
        </p:spPr>
        <p:txBody>
          <a:bodyPr wrap="square" rtlCol="0">
            <a:spAutoFit/>
          </a:bodyPr>
          <a:lstStyle/>
          <a:p>
            <a:r>
              <a:rPr lang="zh-CN" altLang="en-US" sz="2800" dirty="0" smtClean="0">
                <a:latin typeface="黑体" pitchFamily="49" charset="-122"/>
                <a:ea typeface="黑体" pitchFamily="49" charset="-122"/>
              </a:rPr>
              <a:t>生物处理</a:t>
            </a:r>
            <a:endParaRPr lang="en-US" altLang="zh-CN" sz="2800" dirty="0" smtClean="0">
              <a:latin typeface="黑体" pitchFamily="49" charset="-122"/>
              <a:ea typeface="黑体" pitchFamily="49" charset="-122"/>
            </a:endParaRPr>
          </a:p>
          <a:p>
            <a:endParaRPr lang="en-US" altLang="zh-CN" sz="2000" dirty="0" smtClean="0">
              <a:latin typeface="黑体" pitchFamily="49" charset="-122"/>
              <a:ea typeface="黑体" pitchFamily="49" charset="-122"/>
            </a:endParaRPr>
          </a:p>
          <a:p>
            <a:r>
              <a:rPr lang="zh-CN" altLang="en-US" sz="2000" dirty="0" smtClean="0">
                <a:latin typeface="黑体" pitchFamily="49" charset="-122"/>
                <a:ea typeface="黑体" pitchFamily="49" charset="-122"/>
              </a:rPr>
              <a:t>包括餐厨和厨余废物、农林废弃物、动物废弃物的处置</a:t>
            </a:r>
            <a:endParaRPr lang="en-US" altLang="zh-CN" sz="2000" dirty="0" smtClean="0">
              <a:latin typeface="黑体" pitchFamily="49" charset="-122"/>
              <a:ea typeface="黑体" pitchFamily="49" charset="-122"/>
            </a:endParaRPr>
          </a:p>
          <a:p>
            <a:endParaRPr lang="en-US" altLang="zh-CN" sz="2000" dirty="0" smtClean="0">
              <a:latin typeface="黑体" pitchFamily="49" charset="-122"/>
              <a:ea typeface="黑体" pitchFamily="49" charset="-122"/>
            </a:endParaRPr>
          </a:p>
          <a:p>
            <a:r>
              <a:rPr lang="zh-CN" altLang="en-US" sz="2000" dirty="0" smtClean="0">
                <a:latin typeface="黑体" pitchFamily="49" charset="-122"/>
                <a:ea typeface="黑体" pitchFamily="49" charset="-122"/>
              </a:rPr>
              <a:t>厌氧消化产沼气（中温、高温；单一消化和共消化）</a:t>
            </a:r>
            <a:endParaRPr lang="zh-CN" altLang="en-US" sz="2000" dirty="0">
              <a:latin typeface="黑体" pitchFamily="49" charset="-122"/>
              <a:ea typeface="黑体" pitchFamily="49" charset="-122"/>
            </a:endParaRPr>
          </a:p>
        </p:txBody>
      </p:sp>
      <p:pic>
        <p:nvPicPr>
          <p:cNvPr id="1027" name="Picture 3"/>
          <p:cNvPicPr>
            <a:picLocks noChangeAspect="1" noChangeArrowheads="1"/>
          </p:cNvPicPr>
          <p:nvPr/>
        </p:nvPicPr>
        <p:blipFill>
          <a:blip r:embed="rId3" cstate="print"/>
          <a:srcRect/>
          <a:stretch>
            <a:fillRect/>
          </a:stretch>
        </p:blipFill>
        <p:spPr bwMode="auto">
          <a:xfrm>
            <a:off x="251520" y="2276872"/>
            <a:ext cx="3024336" cy="4032448"/>
          </a:xfrm>
          <a:prstGeom prst="rect">
            <a:avLst/>
          </a:prstGeom>
          <a:noFill/>
          <a:ln w="9525">
            <a:noFill/>
            <a:miter lim="800000"/>
            <a:headEnd/>
            <a:tailEnd/>
          </a:ln>
        </p:spPr>
      </p:pic>
      <p:sp>
        <p:nvSpPr>
          <p:cNvPr id="9" name="矩形 8"/>
          <p:cNvSpPr/>
          <p:nvPr/>
        </p:nvSpPr>
        <p:spPr>
          <a:xfrm>
            <a:off x="1187624" y="5589240"/>
            <a:ext cx="1944216"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16"/>
          <p:cNvSpPr>
            <a:spLocks noChangeArrowheads="1"/>
          </p:cNvSpPr>
          <p:nvPr/>
        </p:nvSpPr>
        <p:spPr bwMode="auto">
          <a:xfrm>
            <a:off x="71438" y="0"/>
            <a:ext cx="1763712" cy="360363"/>
          </a:xfrm>
          <a:prstGeom prst="rect">
            <a:avLst/>
          </a:prstGeom>
          <a:solidFill>
            <a:srgbClr val="00AEF7">
              <a:alpha val="89803"/>
            </a:srgbClr>
          </a:solidFill>
          <a:ln w="9525">
            <a:noFill/>
            <a:miter lim="800000"/>
            <a:headEnd/>
            <a:tailEnd/>
          </a:ln>
        </p:spPr>
        <p:txBody>
          <a:bodyPr/>
          <a:lstStyle/>
          <a:p>
            <a:endParaRPr lang="zh-CN" altLang="en-US"/>
          </a:p>
        </p:txBody>
      </p:sp>
      <p:sp>
        <p:nvSpPr>
          <p:cNvPr id="10" name="Rectangle 17"/>
          <p:cNvSpPr>
            <a:spLocks noChangeArrowheads="1"/>
          </p:cNvSpPr>
          <p:nvPr/>
        </p:nvSpPr>
        <p:spPr bwMode="auto">
          <a:xfrm>
            <a:off x="7272338" y="0"/>
            <a:ext cx="1763712" cy="360363"/>
          </a:xfrm>
          <a:prstGeom prst="rect">
            <a:avLst/>
          </a:prstGeom>
          <a:solidFill>
            <a:srgbClr val="FF8618">
              <a:alpha val="89803"/>
            </a:srgbClr>
          </a:solidFill>
          <a:ln w="9525">
            <a:noFill/>
            <a:miter lim="800000"/>
            <a:headEnd/>
            <a:tailEnd/>
          </a:ln>
        </p:spPr>
        <p:txBody>
          <a:bodyPr/>
          <a:lstStyle/>
          <a:p>
            <a:endParaRPr lang="zh-CN" altLang="en-US"/>
          </a:p>
        </p:txBody>
      </p:sp>
      <p:sp>
        <p:nvSpPr>
          <p:cNvPr id="11" name="Rectangle 18"/>
          <p:cNvSpPr>
            <a:spLocks noChangeArrowheads="1"/>
          </p:cNvSpPr>
          <p:nvPr/>
        </p:nvSpPr>
        <p:spPr bwMode="auto">
          <a:xfrm>
            <a:off x="1871663" y="0"/>
            <a:ext cx="1763712" cy="360363"/>
          </a:xfrm>
          <a:prstGeom prst="rect">
            <a:avLst/>
          </a:prstGeom>
          <a:solidFill>
            <a:srgbClr val="CEDB29">
              <a:alpha val="89803"/>
            </a:srgbClr>
          </a:solidFill>
          <a:ln w="9525">
            <a:noFill/>
            <a:miter lim="800000"/>
            <a:headEnd/>
            <a:tailEnd/>
          </a:ln>
        </p:spPr>
        <p:txBody>
          <a:bodyPr/>
          <a:lstStyle/>
          <a:p>
            <a:endParaRPr lang="zh-CN" altLang="en-US"/>
          </a:p>
        </p:txBody>
      </p:sp>
      <p:sp>
        <p:nvSpPr>
          <p:cNvPr id="12" name="Rectangle 19"/>
          <p:cNvSpPr>
            <a:spLocks noChangeArrowheads="1"/>
          </p:cNvSpPr>
          <p:nvPr/>
        </p:nvSpPr>
        <p:spPr bwMode="auto">
          <a:xfrm>
            <a:off x="5472113" y="0"/>
            <a:ext cx="1763712" cy="360363"/>
          </a:xfrm>
          <a:prstGeom prst="rect">
            <a:avLst/>
          </a:prstGeom>
          <a:solidFill>
            <a:srgbClr val="00A652">
              <a:alpha val="89803"/>
            </a:srgbClr>
          </a:solidFill>
          <a:ln w="9525">
            <a:noFill/>
            <a:miter lim="800000"/>
            <a:headEnd/>
            <a:tailEnd/>
          </a:ln>
        </p:spPr>
        <p:txBody>
          <a:bodyPr/>
          <a:lstStyle/>
          <a:p>
            <a:endParaRPr lang="zh-CN" altLang="en-US"/>
          </a:p>
        </p:txBody>
      </p:sp>
      <p:sp>
        <p:nvSpPr>
          <p:cNvPr id="13" name="Rectangle 20"/>
          <p:cNvSpPr>
            <a:spLocks noChangeArrowheads="1"/>
          </p:cNvSpPr>
          <p:nvPr/>
        </p:nvSpPr>
        <p:spPr bwMode="auto">
          <a:xfrm>
            <a:off x="3671888" y="0"/>
            <a:ext cx="1763712" cy="360363"/>
          </a:xfrm>
          <a:prstGeom prst="rect">
            <a:avLst/>
          </a:prstGeom>
          <a:solidFill>
            <a:srgbClr val="9966FF">
              <a:alpha val="90195"/>
            </a:srgbClr>
          </a:solidFill>
          <a:ln w="9525">
            <a:noFill/>
            <a:miter lim="800000"/>
            <a:headEnd/>
            <a:tailEnd/>
          </a:ln>
        </p:spPr>
        <p:txBody>
          <a:bodyPr/>
          <a:lstStyle/>
          <a:p>
            <a:endParaRPr lang="zh-CN" altLang="en-US"/>
          </a:p>
        </p:txBody>
      </p:sp>
      <p:pic>
        <p:nvPicPr>
          <p:cNvPr id="2" name="Picture 2"/>
          <p:cNvPicPr>
            <a:picLocks noChangeAspect="1" noChangeArrowheads="1"/>
          </p:cNvPicPr>
          <p:nvPr/>
        </p:nvPicPr>
        <p:blipFill>
          <a:blip r:embed="rId4" cstate="print"/>
          <a:srcRect/>
          <a:stretch>
            <a:fillRect/>
          </a:stretch>
        </p:blipFill>
        <p:spPr bwMode="auto">
          <a:xfrm>
            <a:off x="3563888" y="2348880"/>
            <a:ext cx="5259710" cy="4032448"/>
          </a:xfrm>
          <a:prstGeom prst="rect">
            <a:avLst/>
          </a:prstGeom>
          <a:noFill/>
          <a:ln w="9525">
            <a:noFill/>
            <a:miter lim="800000"/>
            <a:headEnd/>
            <a:tailEnd/>
          </a:ln>
        </p:spPr>
      </p:pic>
      <p:sp>
        <p:nvSpPr>
          <p:cNvPr id="14" name="矩形 13"/>
          <p:cNvSpPr/>
          <p:nvPr/>
        </p:nvSpPr>
        <p:spPr>
          <a:xfrm>
            <a:off x="4572000" y="3996680"/>
            <a:ext cx="1944216" cy="2964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755576" y="6381328"/>
            <a:ext cx="2952328" cy="369332"/>
          </a:xfrm>
          <a:prstGeom prst="rect">
            <a:avLst/>
          </a:prstGeom>
          <a:noFill/>
        </p:spPr>
        <p:txBody>
          <a:bodyPr wrap="square" rtlCol="0">
            <a:spAutoFit/>
          </a:bodyPr>
          <a:lstStyle/>
          <a:p>
            <a:r>
              <a:rPr lang="zh-CN" altLang="en-US" dirty="0" smtClean="0">
                <a:latin typeface="黑体" pitchFamily="49" charset="-122"/>
                <a:ea typeface="黑体" pitchFamily="49" charset="-122"/>
              </a:rPr>
              <a:t>德国能源结构图</a:t>
            </a:r>
            <a:endParaRPr lang="zh-CN" altLang="en-US" dirty="0">
              <a:latin typeface="黑体" pitchFamily="49" charset="-122"/>
              <a:ea typeface="黑体" pitchFamily="49" charset="-122"/>
            </a:endParaRPr>
          </a:p>
        </p:txBody>
      </p:sp>
      <p:sp>
        <p:nvSpPr>
          <p:cNvPr id="17" name="TextBox 16"/>
          <p:cNvSpPr txBox="1"/>
          <p:nvPr/>
        </p:nvSpPr>
        <p:spPr>
          <a:xfrm>
            <a:off x="4716016" y="6372036"/>
            <a:ext cx="2952328" cy="369332"/>
          </a:xfrm>
          <a:prstGeom prst="rect">
            <a:avLst/>
          </a:prstGeom>
          <a:noFill/>
        </p:spPr>
        <p:txBody>
          <a:bodyPr wrap="square" rtlCol="0">
            <a:spAutoFit/>
          </a:bodyPr>
          <a:lstStyle/>
          <a:p>
            <a:r>
              <a:rPr lang="zh-CN" altLang="en-US" dirty="0" smtClean="0">
                <a:latin typeface="黑体" pitchFamily="49" charset="-122"/>
                <a:ea typeface="黑体" pitchFamily="49" charset="-122"/>
              </a:rPr>
              <a:t>生物产沼气项目装机容量图</a:t>
            </a:r>
            <a:endParaRPr lang="zh-CN" altLang="en-US" dirty="0">
              <a:latin typeface="黑体" pitchFamily="49" charset="-122"/>
              <a:ea typeface="黑体" pitchFamily="49"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323528" y="908720"/>
            <a:ext cx="7915275" cy="2808312"/>
          </a:xfrm>
          <a:prstGeom prst="rect">
            <a:avLst/>
          </a:prstGeom>
          <a:noFill/>
          <a:ln w="9525">
            <a:noFill/>
            <a:miter lim="800000"/>
            <a:headEnd/>
            <a:tailEnd/>
          </a:ln>
        </p:spPr>
      </p:pic>
      <p:sp>
        <p:nvSpPr>
          <p:cNvPr id="5" name="矩形 4"/>
          <p:cNvSpPr/>
          <p:nvPr/>
        </p:nvSpPr>
        <p:spPr>
          <a:xfrm>
            <a:off x="1403648" y="1700808"/>
            <a:ext cx="4464496"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323528" y="332656"/>
            <a:ext cx="5256584" cy="461665"/>
          </a:xfrm>
          <a:prstGeom prst="rect">
            <a:avLst/>
          </a:prstGeom>
          <a:noFill/>
        </p:spPr>
        <p:txBody>
          <a:bodyPr wrap="square" rtlCol="0">
            <a:spAutoFit/>
          </a:bodyPr>
          <a:lstStyle/>
          <a:p>
            <a:r>
              <a:rPr lang="zh-CN" altLang="en-US" sz="2400" dirty="0" smtClean="0">
                <a:latin typeface="黑体" pitchFamily="49" charset="-122"/>
                <a:ea typeface="黑体" pitchFamily="49" charset="-122"/>
              </a:rPr>
              <a:t>新能源补贴政策（</a:t>
            </a:r>
            <a:r>
              <a:rPr lang="en-US" altLang="zh-CN" sz="2400" dirty="0" smtClean="0">
                <a:latin typeface="黑体" pitchFamily="49" charset="-122"/>
                <a:ea typeface="黑体" pitchFamily="49" charset="-122"/>
              </a:rPr>
              <a:t>Feed-in-tariff</a:t>
            </a:r>
            <a:r>
              <a:rPr lang="zh-CN" altLang="en-US" sz="2400" dirty="0" smtClean="0">
                <a:latin typeface="黑体" pitchFamily="49" charset="-122"/>
                <a:ea typeface="黑体" pitchFamily="49" charset="-122"/>
              </a:rPr>
              <a:t>）</a:t>
            </a:r>
            <a:endParaRPr lang="zh-CN" altLang="en-US" sz="2400" dirty="0">
              <a:latin typeface="黑体" pitchFamily="49" charset="-122"/>
              <a:ea typeface="黑体" pitchFamily="49" charset="-122"/>
            </a:endParaRPr>
          </a:p>
        </p:txBody>
      </p:sp>
      <p:sp>
        <p:nvSpPr>
          <p:cNvPr id="7" name="TextBox 6"/>
          <p:cNvSpPr txBox="1"/>
          <p:nvPr/>
        </p:nvSpPr>
        <p:spPr>
          <a:xfrm>
            <a:off x="1403648" y="1340768"/>
            <a:ext cx="4680520" cy="369332"/>
          </a:xfrm>
          <a:prstGeom prst="rect">
            <a:avLst/>
          </a:prstGeom>
          <a:noFill/>
        </p:spPr>
        <p:txBody>
          <a:bodyPr wrap="square" rtlCol="0">
            <a:spAutoFit/>
          </a:bodyPr>
          <a:lstStyle/>
          <a:p>
            <a:r>
              <a:rPr lang="zh-CN" altLang="en-US" dirty="0" smtClean="0"/>
              <a:t>基本补贴       不同基质补贴       升级补贴  </a:t>
            </a:r>
            <a:endParaRPr lang="zh-CN" altLang="en-US" dirty="0"/>
          </a:p>
        </p:txBody>
      </p:sp>
      <p:pic>
        <p:nvPicPr>
          <p:cNvPr id="9" name="图片 8" descr="GermanElectricityPrice1.png"/>
          <p:cNvPicPr>
            <a:picLocks noChangeAspect="1"/>
          </p:cNvPicPr>
          <p:nvPr/>
        </p:nvPicPr>
        <p:blipFill>
          <a:blip r:embed="rId4" cstate="print"/>
          <a:stretch>
            <a:fillRect/>
          </a:stretch>
        </p:blipFill>
        <p:spPr>
          <a:xfrm>
            <a:off x="1043608" y="2636912"/>
            <a:ext cx="6553768" cy="4021379"/>
          </a:xfrm>
          <a:prstGeom prst="rect">
            <a:avLst/>
          </a:prstGeom>
        </p:spPr>
      </p:pic>
      <p:sp>
        <p:nvSpPr>
          <p:cNvPr id="8" name="TextBox 7"/>
          <p:cNvSpPr txBox="1"/>
          <p:nvPr/>
        </p:nvSpPr>
        <p:spPr>
          <a:xfrm>
            <a:off x="3347864" y="4021502"/>
            <a:ext cx="5256584" cy="461665"/>
          </a:xfrm>
          <a:prstGeom prst="rect">
            <a:avLst/>
          </a:prstGeom>
          <a:noFill/>
        </p:spPr>
        <p:txBody>
          <a:bodyPr wrap="square" rtlCol="0">
            <a:spAutoFit/>
          </a:bodyPr>
          <a:lstStyle/>
          <a:p>
            <a:r>
              <a:rPr lang="zh-CN" altLang="en-US" sz="2400" dirty="0" smtClean="0">
                <a:latin typeface="黑体" pitchFamily="49" charset="-122"/>
                <a:ea typeface="黑体" pitchFamily="49" charset="-122"/>
              </a:rPr>
              <a:t>政策负面影响</a:t>
            </a:r>
            <a:r>
              <a:rPr lang="en-US" altLang="zh-CN" sz="2400" dirty="0" smtClean="0">
                <a:latin typeface="黑体" pitchFamily="49" charset="-122"/>
                <a:ea typeface="黑体" pitchFamily="49" charset="-122"/>
              </a:rPr>
              <a:t>——</a:t>
            </a:r>
            <a:r>
              <a:rPr lang="zh-CN" altLang="en-US" sz="2400" dirty="0" smtClean="0">
                <a:latin typeface="黑体" pitchFamily="49" charset="-122"/>
                <a:ea typeface="黑体" pitchFamily="49" charset="-122"/>
              </a:rPr>
              <a:t>电价过高？</a:t>
            </a:r>
            <a:endParaRPr lang="zh-CN" altLang="en-US" sz="2400" dirty="0">
              <a:latin typeface="黑体" pitchFamily="49" charset="-122"/>
              <a:ea typeface="黑体" pitchFamily="49" charset="-122"/>
            </a:endParaRPr>
          </a:p>
        </p:txBody>
      </p:sp>
      <p:cxnSp>
        <p:nvCxnSpPr>
          <p:cNvPr id="11" name="直接箭头连接符 10"/>
          <p:cNvCxnSpPr/>
          <p:nvPr/>
        </p:nvCxnSpPr>
        <p:spPr>
          <a:xfrm flipV="1">
            <a:off x="7524328" y="4941168"/>
            <a:ext cx="0" cy="432048"/>
          </a:xfrm>
          <a:prstGeom prst="straightConnector1">
            <a:avLst/>
          </a:prstGeom>
          <a:ln w="317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380312" y="4941168"/>
            <a:ext cx="28803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380312" y="5373216"/>
            <a:ext cx="28803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V="1">
            <a:off x="7524328" y="5445224"/>
            <a:ext cx="0" cy="936104"/>
          </a:xfrm>
          <a:prstGeom prst="straightConnector1">
            <a:avLst/>
          </a:prstGeom>
          <a:ln w="317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380312" y="6381328"/>
            <a:ext cx="28803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7524328" y="4437112"/>
            <a:ext cx="0" cy="504056"/>
          </a:xfrm>
          <a:prstGeom prst="straightConnector1">
            <a:avLst/>
          </a:prstGeom>
          <a:ln w="317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380312" y="4437112"/>
            <a:ext cx="28803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740352" y="5733256"/>
            <a:ext cx="1512168" cy="369332"/>
          </a:xfrm>
          <a:prstGeom prst="rect">
            <a:avLst/>
          </a:prstGeom>
          <a:noFill/>
        </p:spPr>
        <p:txBody>
          <a:bodyPr wrap="square" rtlCol="0">
            <a:spAutoFit/>
          </a:bodyPr>
          <a:lstStyle/>
          <a:p>
            <a:r>
              <a:rPr lang="zh-CN" altLang="en-US" dirty="0" smtClean="0">
                <a:latin typeface="黑体" pitchFamily="49" charset="-122"/>
                <a:ea typeface="黑体" pitchFamily="49" charset="-122"/>
              </a:rPr>
              <a:t>生产及输配</a:t>
            </a:r>
            <a:endParaRPr lang="zh-CN" altLang="en-US" dirty="0">
              <a:latin typeface="黑体" pitchFamily="49" charset="-122"/>
              <a:ea typeface="黑体" pitchFamily="49" charset="-122"/>
            </a:endParaRPr>
          </a:p>
        </p:txBody>
      </p:sp>
      <p:sp>
        <p:nvSpPr>
          <p:cNvPr id="26" name="TextBox 25"/>
          <p:cNvSpPr txBox="1"/>
          <p:nvPr/>
        </p:nvSpPr>
        <p:spPr>
          <a:xfrm>
            <a:off x="7740352" y="5013176"/>
            <a:ext cx="1512168" cy="369332"/>
          </a:xfrm>
          <a:prstGeom prst="rect">
            <a:avLst/>
          </a:prstGeom>
          <a:noFill/>
        </p:spPr>
        <p:txBody>
          <a:bodyPr wrap="square" rtlCol="0">
            <a:spAutoFit/>
          </a:bodyPr>
          <a:lstStyle/>
          <a:p>
            <a:r>
              <a:rPr lang="zh-CN" altLang="en-US" dirty="0" smtClean="0">
                <a:latin typeface="黑体" pitchFamily="49" charset="-122"/>
                <a:ea typeface="黑体" pitchFamily="49" charset="-122"/>
              </a:rPr>
              <a:t>新能源补贴</a:t>
            </a:r>
            <a:endParaRPr lang="zh-CN" altLang="en-US" dirty="0">
              <a:latin typeface="黑体" pitchFamily="49" charset="-122"/>
              <a:ea typeface="黑体" pitchFamily="49" charset="-122"/>
            </a:endParaRPr>
          </a:p>
        </p:txBody>
      </p:sp>
      <p:sp>
        <p:nvSpPr>
          <p:cNvPr id="27" name="TextBox 26"/>
          <p:cNvSpPr txBox="1"/>
          <p:nvPr/>
        </p:nvSpPr>
        <p:spPr>
          <a:xfrm>
            <a:off x="7884368" y="4509120"/>
            <a:ext cx="1512168" cy="369332"/>
          </a:xfrm>
          <a:prstGeom prst="rect">
            <a:avLst/>
          </a:prstGeom>
          <a:noFill/>
        </p:spPr>
        <p:txBody>
          <a:bodyPr wrap="square" rtlCol="0">
            <a:spAutoFit/>
          </a:bodyPr>
          <a:lstStyle/>
          <a:p>
            <a:r>
              <a:rPr lang="zh-CN" altLang="en-US" dirty="0" smtClean="0">
                <a:latin typeface="黑体" pitchFamily="49" charset="-122"/>
                <a:ea typeface="黑体" pitchFamily="49" charset="-122"/>
              </a:rPr>
              <a:t>税收</a:t>
            </a:r>
            <a:endParaRPr lang="zh-CN" altLang="en-US" dirty="0">
              <a:latin typeface="黑体" pitchFamily="49" charset="-122"/>
              <a:ea typeface="黑体" pitchFamily="49"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linds(horizontal)">
                                      <p:cBhvr>
                                        <p:cTn id="23" dur="500"/>
                                        <p:tgtEl>
                                          <p:spTgt spid="19"/>
                                        </p:tgtEl>
                                      </p:cBhvr>
                                    </p:animEffect>
                                  </p:childTnLst>
                                </p:cTn>
                              </p:par>
                              <p:par>
                                <p:cTn id="24" presetID="3" presetClass="entr" presetSubtype="1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500"/>
                                        <p:tgtEl>
                                          <p:spTgt spid="16"/>
                                        </p:tgtEl>
                                      </p:cBhvr>
                                    </p:animEffect>
                                  </p:childTnLst>
                                </p:cTn>
                              </p:par>
                              <p:par>
                                <p:cTn id="27" presetID="3" presetClass="entr" presetSubtype="1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par>
                                <p:cTn id="30" presetID="3" presetClass="entr" presetSubtype="1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par>
                                <p:cTn id="33" presetID="3" presetClass="entr" presetSubtype="1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par>
                                <p:cTn id="36" presetID="3" presetClass="entr" presetSubtype="1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linds(horizontal)">
                                      <p:cBhvr>
                                        <p:cTn id="38" dur="500"/>
                                        <p:tgtEl>
                                          <p:spTgt spid="20"/>
                                        </p:tgtEl>
                                      </p:cBhvr>
                                    </p:animEffect>
                                  </p:childTnLst>
                                </p:cTn>
                              </p:par>
                              <p:par>
                                <p:cTn id="39" presetID="3" presetClass="entr" presetSubtype="1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linds(horizontal)">
                                      <p:cBhvr>
                                        <p:cTn id="41" dur="500"/>
                                        <p:tgtEl>
                                          <p:spTgt spid="21"/>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linds(horizontal)">
                                      <p:cBhvr>
                                        <p:cTn id="44" dur="500"/>
                                        <p:tgtEl>
                                          <p:spTgt spid="27"/>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linds(horizontal)">
                                      <p:cBhvr>
                                        <p:cTn id="47" dur="500"/>
                                        <p:tgtEl>
                                          <p:spTgt spid="26"/>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linds(horizontal)">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25"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laji2.jpg"/>
          <p:cNvPicPr>
            <a:picLocks noChangeAspect="1"/>
          </p:cNvPicPr>
          <p:nvPr/>
        </p:nvPicPr>
        <p:blipFill>
          <a:blip r:embed="rId2" cstate="print"/>
          <a:stretch>
            <a:fillRect/>
          </a:stretch>
        </p:blipFill>
        <p:spPr>
          <a:xfrm>
            <a:off x="1403648" y="836712"/>
            <a:ext cx="7740352" cy="6021288"/>
          </a:xfrm>
          <a:prstGeom prst="rect">
            <a:avLst/>
          </a:prstGeom>
        </p:spPr>
      </p:pic>
      <p:sp>
        <p:nvSpPr>
          <p:cNvPr id="3" name="TextBox 2"/>
          <p:cNvSpPr txBox="1"/>
          <p:nvPr/>
        </p:nvSpPr>
        <p:spPr>
          <a:xfrm>
            <a:off x="35496" y="169476"/>
            <a:ext cx="3456384" cy="523220"/>
          </a:xfrm>
          <a:prstGeom prst="rect">
            <a:avLst/>
          </a:prstGeom>
          <a:noFill/>
        </p:spPr>
        <p:txBody>
          <a:bodyPr wrap="square" rtlCol="0">
            <a:spAutoFit/>
          </a:bodyPr>
          <a:lstStyle/>
          <a:p>
            <a:r>
              <a:rPr lang="zh-CN" altLang="en-US" sz="2800" dirty="0" smtClean="0">
                <a:latin typeface="黑体" pitchFamily="49" charset="-122"/>
                <a:ea typeface="黑体" pitchFamily="49" charset="-122"/>
              </a:rPr>
              <a:t>日本垃圾处置模式</a:t>
            </a:r>
            <a:endParaRPr lang="zh-CN" altLang="en-US" sz="2800" dirty="0">
              <a:latin typeface="黑体" pitchFamily="49" charset="-122"/>
              <a:ea typeface="黑体" pitchFamily="49" charset="-122"/>
            </a:endParaRPr>
          </a:p>
        </p:txBody>
      </p:sp>
      <p:sp>
        <p:nvSpPr>
          <p:cNvPr id="5" name="TextBox 4"/>
          <p:cNvSpPr txBox="1"/>
          <p:nvPr/>
        </p:nvSpPr>
        <p:spPr>
          <a:xfrm>
            <a:off x="3851920" y="188640"/>
            <a:ext cx="3600400" cy="461665"/>
          </a:xfrm>
          <a:prstGeom prst="rect">
            <a:avLst/>
          </a:prstGeom>
          <a:noFill/>
        </p:spPr>
        <p:txBody>
          <a:bodyPr wrap="square" rtlCol="0">
            <a:spAutoFit/>
          </a:bodyPr>
          <a:lstStyle/>
          <a:p>
            <a:r>
              <a:rPr lang="zh-CN" altLang="en-US" sz="2400" dirty="0" smtClean="0"/>
              <a:t>前端的分类与减量化</a:t>
            </a:r>
            <a:endParaRPr lang="zh-CN" altLang="en-US" sz="2400" dirty="0"/>
          </a:p>
        </p:txBody>
      </p:sp>
      <p:sp>
        <p:nvSpPr>
          <p:cNvPr id="6" name="TextBox 5"/>
          <p:cNvSpPr txBox="1"/>
          <p:nvPr/>
        </p:nvSpPr>
        <p:spPr>
          <a:xfrm>
            <a:off x="0" y="1412776"/>
            <a:ext cx="3600400" cy="400110"/>
          </a:xfrm>
          <a:prstGeom prst="rect">
            <a:avLst/>
          </a:prstGeom>
          <a:noFill/>
        </p:spPr>
        <p:txBody>
          <a:bodyPr wrap="square" rtlCol="0">
            <a:spAutoFit/>
          </a:bodyPr>
          <a:lstStyle/>
          <a:p>
            <a:r>
              <a:rPr lang="zh-CN" altLang="en-US" sz="2000" dirty="0" smtClean="0">
                <a:latin typeface="黑体" pitchFamily="49" charset="-122"/>
                <a:ea typeface="黑体" pitchFamily="49" charset="-122"/>
              </a:rPr>
              <a:t>可燃垃圾</a:t>
            </a:r>
            <a:endParaRPr lang="zh-CN" altLang="en-US" sz="2000" dirty="0">
              <a:latin typeface="黑体" pitchFamily="49" charset="-122"/>
              <a:ea typeface="黑体" pitchFamily="49" charset="-122"/>
            </a:endParaRPr>
          </a:p>
        </p:txBody>
      </p:sp>
      <p:sp>
        <p:nvSpPr>
          <p:cNvPr id="7" name="TextBox 6"/>
          <p:cNvSpPr txBox="1"/>
          <p:nvPr/>
        </p:nvSpPr>
        <p:spPr>
          <a:xfrm>
            <a:off x="0" y="2708920"/>
            <a:ext cx="3600400" cy="400110"/>
          </a:xfrm>
          <a:prstGeom prst="rect">
            <a:avLst/>
          </a:prstGeom>
          <a:noFill/>
        </p:spPr>
        <p:txBody>
          <a:bodyPr wrap="square" rtlCol="0">
            <a:spAutoFit/>
          </a:bodyPr>
          <a:lstStyle/>
          <a:p>
            <a:r>
              <a:rPr lang="zh-CN" altLang="en-US" sz="2000" dirty="0" smtClean="0">
                <a:latin typeface="黑体" pitchFamily="49" charset="-122"/>
                <a:ea typeface="黑体" pitchFamily="49" charset="-122"/>
              </a:rPr>
              <a:t>资源型垃圾</a:t>
            </a:r>
            <a:endParaRPr lang="zh-CN" altLang="en-US" sz="2000" dirty="0">
              <a:latin typeface="黑体" pitchFamily="49" charset="-122"/>
              <a:ea typeface="黑体" pitchFamily="49" charset="-122"/>
            </a:endParaRPr>
          </a:p>
        </p:txBody>
      </p:sp>
      <p:sp>
        <p:nvSpPr>
          <p:cNvPr id="8" name="TextBox 7"/>
          <p:cNvSpPr txBox="1"/>
          <p:nvPr/>
        </p:nvSpPr>
        <p:spPr>
          <a:xfrm>
            <a:off x="0" y="4293096"/>
            <a:ext cx="3600400" cy="400110"/>
          </a:xfrm>
          <a:prstGeom prst="rect">
            <a:avLst/>
          </a:prstGeom>
          <a:noFill/>
        </p:spPr>
        <p:txBody>
          <a:bodyPr wrap="square" rtlCol="0">
            <a:spAutoFit/>
          </a:bodyPr>
          <a:lstStyle/>
          <a:p>
            <a:r>
              <a:rPr lang="zh-CN" altLang="en-US" sz="2000" dirty="0" smtClean="0">
                <a:latin typeface="黑体" pitchFamily="49" charset="-122"/>
                <a:ea typeface="黑体" pitchFamily="49" charset="-122"/>
              </a:rPr>
              <a:t>不可燃垃圾</a:t>
            </a:r>
            <a:endParaRPr lang="zh-CN" altLang="en-US" sz="2000" dirty="0">
              <a:latin typeface="黑体" pitchFamily="49" charset="-122"/>
              <a:ea typeface="黑体" pitchFamily="49" charset="-122"/>
            </a:endParaRPr>
          </a:p>
        </p:txBody>
      </p:sp>
      <p:sp>
        <p:nvSpPr>
          <p:cNvPr id="9" name="TextBox 8"/>
          <p:cNvSpPr txBox="1"/>
          <p:nvPr/>
        </p:nvSpPr>
        <p:spPr>
          <a:xfrm>
            <a:off x="0" y="4797152"/>
            <a:ext cx="3600400" cy="400110"/>
          </a:xfrm>
          <a:prstGeom prst="rect">
            <a:avLst/>
          </a:prstGeom>
          <a:noFill/>
        </p:spPr>
        <p:txBody>
          <a:bodyPr wrap="square" rtlCol="0">
            <a:spAutoFit/>
          </a:bodyPr>
          <a:lstStyle/>
          <a:p>
            <a:r>
              <a:rPr lang="zh-CN" altLang="en-US" sz="2000" dirty="0" smtClean="0">
                <a:latin typeface="黑体" pitchFamily="49" charset="-122"/>
                <a:ea typeface="黑体" pitchFamily="49" charset="-122"/>
              </a:rPr>
              <a:t>大件垃圾</a:t>
            </a:r>
            <a:endParaRPr lang="zh-CN" altLang="en-US" sz="2000" dirty="0">
              <a:latin typeface="黑体" pitchFamily="49" charset="-122"/>
              <a:ea typeface="黑体" pitchFamily="49" charset="-122"/>
            </a:endParaRPr>
          </a:p>
        </p:txBody>
      </p:sp>
      <p:sp>
        <p:nvSpPr>
          <p:cNvPr id="10" name="TextBox 9"/>
          <p:cNvSpPr txBox="1"/>
          <p:nvPr/>
        </p:nvSpPr>
        <p:spPr>
          <a:xfrm>
            <a:off x="35496" y="5661248"/>
            <a:ext cx="3600400" cy="707886"/>
          </a:xfrm>
          <a:prstGeom prst="rect">
            <a:avLst/>
          </a:prstGeom>
          <a:noFill/>
        </p:spPr>
        <p:txBody>
          <a:bodyPr wrap="square" rtlCol="0">
            <a:spAutoFit/>
          </a:bodyPr>
          <a:lstStyle/>
          <a:p>
            <a:r>
              <a:rPr lang="zh-CN" altLang="en-US" sz="2000" dirty="0" smtClean="0">
                <a:latin typeface="黑体" pitchFamily="49" charset="-122"/>
                <a:ea typeface="黑体" pitchFamily="49" charset="-122"/>
              </a:rPr>
              <a:t>市内无法回</a:t>
            </a:r>
            <a:endParaRPr lang="en-US" altLang="zh-CN" sz="2000" dirty="0" smtClean="0">
              <a:latin typeface="黑体" pitchFamily="49" charset="-122"/>
              <a:ea typeface="黑体" pitchFamily="49" charset="-122"/>
            </a:endParaRPr>
          </a:p>
          <a:p>
            <a:r>
              <a:rPr lang="zh-CN" altLang="en-US" sz="2000" dirty="0" smtClean="0">
                <a:latin typeface="黑体" pitchFamily="49" charset="-122"/>
                <a:ea typeface="黑体" pitchFamily="49" charset="-122"/>
              </a:rPr>
              <a:t>收的垃圾</a:t>
            </a:r>
            <a:endParaRPr lang="zh-CN" altLang="en-US" sz="2000" dirty="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51520" y="1484784"/>
            <a:ext cx="4536504" cy="2736304"/>
          </a:xfrm>
          <a:prstGeom prst="rect">
            <a:avLst/>
          </a:prstGeom>
          <a:noFill/>
          <a:ln w="9525">
            <a:noFill/>
            <a:miter lim="800000"/>
            <a:headEnd/>
            <a:tailEnd/>
          </a:ln>
        </p:spPr>
      </p:pic>
      <p:sp>
        <p:nvSpPr>
          <p:cNvPr id="6" name="TextBox 5"/>
          <p:cNvSpPr txBox="1"/>
          <p:nvPr/>
        </p:nvSpPr>
        <p:spPr>
          <a:xfrm>
            <a:off x="539552" y="5153124"/>
            <a:ext cx="8280920" cy="2308324"/>
          </a:xfrm>
          <a:prstGeom prst="rect">
            <a:avLst/>
          </a:prstGeom>
          <a:noFill/>
        </p:spPr>
        <p:txBody>
          <a:bodyPr wrap="square" rtlCol="0">
            <a:spAutoFit/>
          </a:bodyPr>
          <a:lstStyle/>
          <a:p>
            <a:r>
              <a:rPr lang="zh-CN" altLang="en-US" sz="2400" dirty="0" smtClean="0">
                <a:latin typeface="黑体" pitchFamily="49" charset="-122"/>
                <a:ea typeface="黑体" pitchFamily="49" charset="-122"/>
              </a:rPr>
              <a:t>日本有</a:t>
            </a:r>
            <a:r>
              <a:rPr lang="en-US" altLang="zh-CN" sz="2400" dirty="0" smtClean="0">
                <a:latin typeface="黑体" pitchFamily="49" charset="-122"/>
                <a:ea typeface="黑体" pitchFamily="49" charset="-122"/>
              </a:rPr>
              <a:t>78%</a:t>
            </a:r>
            <a:r>
              <a:rPr lang="zh-CN" altLang="en-US" sz="2400" dirty="0" smtClean="0">
                <a:latin typeface="黑体" pitchFamily="49" charset="-122"/>
                <a:ea typeface="黑体" pitchFamily="49" charset="-122"/>
              </a:rPr>
              <a:t>左右的垃圾被焚烧，</a:t>
            </a:r>
            <a:r>
              <a:rPr lang="en-US" altLang="zh-CN" sz="2400" dirty="0" smtClean="0">
                <a:latin typeface="黑体" pitchFamily="49" charset="-122"/>
                <a:ea typeface="黑体" pitchFamily="49" charset="-122"/>
              </a:rPr>
              <a:t>20%</a:t>
            </a:r>
            <a:r>
              <a:rPr lang="zh-CN" altLang="en-US" sz="2400" dirty="0" smtClean="0">
                <a:latin typeface="黑体" pitchFamily="49" charset="-122"/>
                <a:ea typeface="黑体" pitchFamily="49" charset="-122"/>
              </a:rPr>
              <a:t>被循环利用，</a:t>
            </a:r>
            <a:r>
              <a:rPr lang="en-US" altLang="zh-CN" sz="2400" dirty="0" smtClean="0">
                <a:latin typeface="黑体" pitchFamily="49" charset="-122"/>
                <a:ea typeface="黑体" pitchFamily="49" charset="-122"/>
              </a:rPr>
              <a:t>2%</a:t>
            </a:r>
            <a:r>
              <a:rPr lang="zh-CN" altLang="en-US" sz="2400" dirty="0" smtClean="0">
                <a:latin typeface="黑体" pitchFamily="49" charset="-122"/>
                <a:ea typeface="黑体" pitchFamily="49" charset="-122"/>
              </a:rPr>
              <a:t>被填埋。</a:t>
            </a:r>
            <a:endParaRPr lang="en-US" altLang="zh-CN" sz="2400" dirty="0" smtClean="0">
              <a:latin typeface="黑体" pitchFamily="49" charset="-122"/>
              <a:ea typeface="黑体" pitchFamily="49" charset="-122"/>
            </a:endParaRPr>
          </a:p>
          <a:p>
            <a:endParaRPr lang="en-US" altLang="zh-CN" sz="2400" dirty="0" smtClean="0">
              <a:latin typeface="黑体" pitchFamily="49" charset="-122"/>
              <a:ea typeface="黑体" pitchFamily="49" charset="-122"/>
            </a:endParaRPr>
          </a:p>
          <a:p>
            <a:r>
              <a:rPr lang="zh-CN" altLang="en-US" sz="2400" dirty="0" smtClean="0">
                <a:latin typeface="黑体" pitchFamily="49" charset="-122"/>
                <a:ea typeface="黑体" pitchFamily="49" charset="-122"/>
              </a:rPr>
              <a:t>餐厨垃圾归类为可燃垃圾。</a:t>
            </a:r>
            <a:endParaRPr lang="en-US" altLang="zh-CN" sz="2400" dirty="0" smtClean="0">
              <a:latin typeface="黑体" pitchFamily="49" charset="-122"/>
              <a:ea typeface="黑体" pitchFamily="49" charset="-122"/>
            </a:endParaRPr>
          </a:p>
          <a:p>
            <a:endParaRPr lang="en-US" altLang="zh-CN" dirty="0" smtClean="0"/>
          </a:p>
          <a:p>
            <a:endParaRPr lang="en-US" altLang="zh-CN" dirty="0" smtClean="0"/>
          </a:p>
          <a:p>
            <a:endParaRPr lang="en-US" altLang="zh-CN" dirty="0" smtClean="0"/>
          </a:p>
          <a:p>
            <a:endParaRPr lang="zh-CN" altLang="en-US" dirty="0"/>
          </a:p>
        </p:txBody>
      </p:sp>
      <p:pic>
        <p:nvPicPr>
          <p:cNvPr id="1027" name="Picture 3"/>
          <p:cNvPicPr>
            <a:picLocks noChangeAspect="1" noChangeArrowheads="1"/>
          </p:cNvPicPr>
          <p:nvPr/>
        </p:nvPicPr>
        <p:blipFill>
          <a:blip r:embed="rId4" cstate="print"/>
          <a:srcRect/>
          <a:stretch>
            <a:fillRect/>
          </a:stretch>
        </p:blipFill>
        <p:spPr bwMode="auto">
          <a:xfrm>
            <a:off x="5148064" y="1124744"/>
            <a:ext cx="3995936" cy="3552825"/>
          </a:xfrm>
          <a:prstGeom prst="rect">
            <a:avLst/>
          </a:prstGeom>
          <a:noFill/>
          <a:ln w="9525">
            <a:noFill/>
            <a:miter lim="800000"/>
            <a:headEnd/>
            <a:tailEnd/>
          </a:ln>
        </p:spPr>
      </p:pic>
      <p:sp>
        <p:nvSpPr>
          <p:cNvPr id="7" name="矩形 6"/>
          <p:cNvSpPr/>
          <p:nvPr/>
        </p:nvSpPr>
        <p:spPr>
          <a:xfrm>
            <a:off x="3851920" y="2132856"/>
            <a:ext cx="1008112" cy="1080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51520" y="620688"/>
            <a:ext cx="3456384" cy="523220"/>
          </a:xfrm>
          <a:prstGeom prst="rect">
            <a:avLst/>
          </a:prstGeom>
          <a:noFill/>
        </p:spPr>
        <p:txBody>
          <a:bodyPr wrap="square" rtlCol="0">
            <a:spAutoFit/>
          </a:bodyPr>
          <a:lstStyle/>
          <a:p>
            <a:r>
              <a:rPr lang="zh-CN" altLang="en-US" sz="2800" dirty="0" smtClean="0">
                <a:latin typeface="黑体" pitchFamily="49" charset="-122"/>
                <a:ea typeface="黑体" pitchFamily="49" charset="-122"/>
              </a:rPr>
              <a:t>垃圾的末端处置</a:t>
            </a:r>
            <a:endParaRPr lang="zh-CN" altLang="en-US" sz="2800" dirty="0">
              <a:latin typeface="黑体" pitchFamily="49" charset="-122"/>
              <a:ea typeface="黑体" pitchFamily="49" charset="-122"/>
            </a:endParaRPr>
          </a:p>
        </p:txBody>
      </p:sp>
      <p:sp>
        <p:nvSpPr>
          <p:cNvPr id="9" name="TextBox 8"/>
          <p:cNvSpPr txBox="1"/>
          <p:nvPr/>
        </p:nvSpPr>
        <p:spPr>
          <a:xfrm>
            <a:off x="611560" y="4509120"/>
            <a:ext cx="4608512" cy="369332"/>
          </a:xfrm>
          <a:prstGeom prst="rect">
            <a:avLst/>
          </a:prstGeom>
          <a:noFill/>
        </p:spPr>
        <p:txBody>
          <a:bodyPr wrap="square" rtlCol="0">
            <a:spAutoFit/>
          </a:bodyPr>
          <a:lstStyle/>
          <a:p>
            <a:r>
              <a:rPr lang="zh-CN" altLang="en-US" dirty="0" smtClean="0">
                <a:latin typeface="黑体" pitchFamily="49" charset="-122"/>
                <a:ea typeface="黑体" pitchFamily="49" charset="-122"/>
              </a:rPr>
              <a:t>来源：</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日本垃圾焚烧全报告</a:t>
            </a:r>
            <a:r>
              <a:rPr lang="en-US" altLang="zh-CN" dirty="0" smtClean="0">
                <a:latin typeface="黑体" pitchFamily="49" charset="-122"/>
                <a:ea typeface="黑体" pitchFamily="49" charset="-122"/>
              </a:rPr>
              <a:t>》2013</a:t>
            </a:r>
            <a:r>
              <a:rPr lang="zh-CN" altLang="en-US" dirty="0" smtClean="0">
                <a:latin typeface="黑体" pitchFamily="49" charset="-122"/>
                <a:ea typeface="黑体" pitchFamily="49" charset="-122"/>
              </a:rPr>
              <a:t>年</a:t>
            </a:r>
            <a:endParaRPr lang="zh-CN" altLang="en-US" dirty="0">
              <a:latin typeface="黑体" pitchFamily="49" charset="-122"/>
              <a:ea typeface="黑体" pitchFamily="49" charset="-122"/>
            </a:endParaRPr>
          </a:p>
        </p:txBody>
      </p:sp>
      <p:sp>
        <p:nvSpPr>
          <p:cNvPr id="10" name="Rectangle 16"/>
          <p:cNvSpPr>
            <a:spLocks noChangeArrowheads="1"/>
          </p:cNvSpPr>
          <p:nvPr/>
        </p:nvSpPr>
        <p:spPr bwMode="auto">
          <a:xfrm>
            <a:off x="71438" y="0"/>
            <a:ext cx="1763712" cy="360363"/>
          </a:xfrm>
          <a:prstGeom prst="rect">
            <a:avLst/>
          </a:prstGeom>
          <a:solidFill>
            <a:srgbClr val="00AEF7">
              <a:alpha val="89803"/>
            </a:srgbClr>
          </a:solidFill>
          <a:ln w="9525">
            <a:noFill/>
            <a:miter lim="800000"/>
            <a:headEnd/>
            <a:tailEnd/>
          </a:ln>
        </p:spPr>
        <p:txBody>
          <a:bodyPr/>
          <a:lstStyle/>
          <a:p>
            <a:endParaRPr lang="zh-CN" altLang="en-US"/>
          </a:p>
        </p:txBody>
      </p:sp>
      <p:sp>
        <p:nvSpPr>
          <p:cNvPr id="11" name="Rectangle 17"/>
          <p:cNvSpPr>
            <a:spLocks noChangeArrowheads="1"/>
          </p:cNvSpPr>
          <p:nvPr/>
        </p:nvSpPr>
        <p:spPr bwMode="auto">
          <a:xfrm>
            <a:off x="7272338" y="0"/>
            <a:ext cx="1763712" cy="360363"/>
          </a:xfrm>
          <a:prstGeom prst="rect">
            <a:avLst/>
          </a:prstGeom>
          <a:solidFill>
            <a:srgbClr val="FF8618">
              <a:alpha val="89803"/>
            </a:srgbClr>
          </a:solidFill>
          <a:ln w="9525">
            <a:noFill/>
            <a:miter lim="800000"/>
            <a:headEnd/>
            <a:tailEnd/>
          </a:ln>
        </p:spPr>
        <p:txBody>
          <a:bodyPr/>
          <a:lstStyle/>
          <a:p>
            <a:endParaRPr lang="zh-CN" altLang="en-US"/>
          </a:p>
        </p:txBody>
      </p:sp>
      <p:sp>
        <p:nvSpPr>
          <p:cNvPr id="12" name="Rectangle 18"/>
          <p:cNvSpPr>
            <a:spLocks noChangeArrowheads="1"/>
          </p:cNvSpPr>
          <p:nvPr/>
        </p:nvSpPr>
        <p:spPr bwMode="auto">
          <a:xfrm>
            <a:off x="1871663" y="0"/>
            <a:ext cx="1763712" cy="360363"/>
          </a:xfrm>
          <a:prstGeom prst="rect">
            <a:avLst/>
          </a:prstGeom>
          <a:solidFill>
            <a:srgbClr val="CEDB29">
              <a:alpha val="89803"/>
            </a:srgbClr>
          </a:solidFill>
          <a:ln w="9525">
            <a:noFill/>
            <a:miter lim="800000"/>
            <a:headEnd/>
            <a:tailEnd/>
          </a:ln>
        </p:spPr>
        <p:txBody>
          <a:bodyPr/>
          <a:lstStyle/>
          <a:p>
            <a:endParaRPr lang="zh-CN" altLang="en-US"/>
          </a:p>
        </p:txBody>
      </p:sp>
      <p:sp>
        <p:nvSpPr>
          <p:cNvPr id="13" name="Rectangle 19"/>
          <p:cNvSpPr>
            <a:spLocks noChangeArrowheads="1"/>
          </p:cNvSpPr>
          <p:nvPr/>
        </p:nvSpPr>
        <p:spPr bwMode="auto">
          <a:xfrm>
            <a:off x="5472113" y="0"/>
            <a:ext cx="1763712" cy="360363"/>
          </a:xfrm>
          <a:prstGeom prst="rect">
            <a:avLst/>
          </a:prstGeom>
          <a:solidFill>
            <a:srgbClr val="00A652">
              <a:alpha val="89803"/>
            </a:srgbClr>
          </a:solidFill>
          <a:ln w="9525">
            <a:noFill/>
            <a:miter lim="800000"/>
            <a:headEnd/>
            <a:tailEnd/>
          </a:ln>
        </p:spPr>
        <p:txBody>
          <a:bodyPr/>
          <a:lstStyle/>
          <a:p>
            <a:endParaRPr lang="zh-CN" altLang="en-US"/>
          </a:p>
        </p:txBody>
      </p:sp>
      <p:sp>
        <p:nvSpPr>
          <p:cNvPr id="14" name="Rectangle 20"/>
          <p:cNvSpPr>
            <a:spLocks noChangeArrowheads="1"/>
          </p:cNvSpPr>
          <p:nvPr/>
        </p:nvSpPr>
        <p:spPr bwMode="auto">
          <a:xfrm>
            <a:off x="3671888" y="0"/>
            <a:ext cx="1763712" cy="360363"/>
          </a:xfrm>
          <a:prstGeom prst="rect">
            <a:avLst/>
          </a:prstGeom>
          <a:solidFill>
            <a:srgbClr val="9966FF">
              <a:alpha val="90195"/>
            </a:srgbClr>
          </a:solidFill>
          <a:ln w="9525">
            <a:noFill/>
            <a:miter lim="800000"/>
            <a:headEnd/>
            <a:tailEnd/>
          </a:ln>
        </p:spPr>
        <p:txBody>
          <a:bodyPr/>
          <a:lstStyle/>
          <a:p>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043608" y="980728"/>
            <a:ext cx="6407274" cy="2880320"/>
          </a:xfrm>
          <a:prstGeom prst="rect">
            <a:avLst/>
          </a:prstGeom>
          <a:noFill/>
          <a:ln w="9525">
            <a:noFill/>
            <a:miter lim="800000"/>
            <a:headEnd/>
            <a:tailEnd/>
          </a:ln>
        </p:spPr>
      </p:pic>
      <p:sp>
        <p:nvSpPr>
          <p:cNvPr id="6" name="TextBox 5"/>
          <p:cNvSpPr txBox="1"/>
          <p:nvPr/>
        </p:nvSpPr>
        <p:spPr>
          <a:xfrm>
            <a:off x="539552" y="3995678"/>
            <a:ext cx="8064896" cy="2862322"/>
          </a:xfrm>
          <a:prstGeom prst="rect">
            <a:avLst/>
          </a:prstGeom>
          <a:noFill/>
        </p:spPr>
        <p:txBody>
          <a:bodyPr wrap="square" rtlCol="0">
            <a:spAutoFit/>
          </a:bodyPr>
          <a:lstStyle/>
          <a:p>
            <a:r>
              <a:rPr lang="zh-CN" altLang="en-US" sz="2000" dirty="0" smtClean="0">
                <a:latin typeface="黑体" pitchFamily="49" charset="-122"/>
                <a:ea typeface="黑体" pitchFamily="49" charset="-122"/>
              </a:rPr>
              <a:t>    日本有超过</a:t>
            </a:r>
            <a:r>
              <a:rPr lang="en-US" altLang="zh-CN" sz="2000" dirty="0" smtClean="0">
                <a:latin typeface="黑体" pitchFamily="49" charset="-122"/>
                <a:ea typeface="黑体" pitchFamily="49" charset="-122"/>
              </a:rPr>
              <a:t>1200</a:t>
            </a:r>
            <a:r>
              <a:rPr lang="zh-CN" altLang="en-US" sz="2000" dirty="0" smtClean="0">
                <a:latin typeface="黑体" pitchFamily="49" charset="-122"/>
                <a:ea typeface="黑体" pitchFamily="49" charset="-122"/>
              </a:rPr>
              <a:t>家垃圾焚烧厂，垃圾焚烧厂规模普遍偏小。焚烧厂以处理垃圾为主，只有</a:t>
            </a:r>
            <a:r>
              <a:rPr lang="en-US" altLang="zh-CN" sz="2000" dirty="0" smtClean="0">
                <a:latin typeface="黑体" pitchFamily="49" charset="-122"/>
                <a:ea typeface="黑体" pitchFamily="49" charset="-122"/>
              </a:rPr>
              <a:t>4</a:t>
            </a:r>
            <a:r>
              <a:rPr lang="zh-CN" altLang="en-US" sz="2000" dirty="0" smtClean="0">
                <a:latin typeface="黑体" pitchFamily="49" charset="-122"/>
                <a:ea typeface="黑体" pitchFamily="49" charset="-122"/>
              </a:rPr>
              <a:t>成焚烧厂进行发电。</a:t>
            </a:r>
            <a:endParaRPr lang="en-US" altLang="zh-CN" sz="2000" dirty="0" smtClean="0">
              <a:latin typeface="黑体" pitchFamily="49" charset="-122"/>
              <a:ea typeface="黑体" pitchFamily="49" charset="-122"/>
            </a:endParaRPr>
          </a:p>
          <a:p>
            <a:endParaRPr lang="en-US" altLang="zh-CN" sz="2000" dirty="0" smtClean="0">
              <a:latin typeface="黑体" pitchFamily="49" charset="-122"/>
              <a:ea typeface="黑体" pitchFamily="49" charset="-122"/>
            </a:endParaRPr>
          </a:p>
          <a:p>
            <a:r>
              <a:rPr lang="zh-CN" altLang="en-US" sz="2000" dirty="0" smtClean="0">
                <a:latin typeface="黑体" pitchFamily="49" charset="-122"/>
                <a:ea typeface="黑体" pitchFamily="49" charset="-122"/>
              </a:rPr>
              <a:t>    大量补贴流向垃圾焚烧。补贴分为建设补贴（占成本的</a:t>
            </a:r>
            <a:r>
              <a:rPr lang="en-US" altLang="zh-CN" sz="2000" dirty="0" smtClean="0">
                <a:latin typeface="黑体" pitchFamily="49" charset="-122"/>
                <a:ea typeface="黑体" pitchFamily="49" charset="-122"/>
              </a:rPr>
              <a:t>40%</a:t>
            </a:r>
            <a:r>
              <a:rPr lang="zh-CN" altLang="en-US" sz="2000" dirty="0" smtClean="0">
                <a:latin typeface="黑体" pitchFamily="49" charset="-122"/>
                <a:ea typeface="黑体" pitchFamily="49" charset="-122"/>
              </a:rPr>
              <a:t>以上），运营补贴，上网电价补贴（</a:t>
            </a:r>
            <a:r>
              <a:rPr lang="en-US" altLang="zh-CN" sz="2000" dirty="0" smtClean="0">
                <a:latin typeface="黑体" pitchFamily="49" charset="-122"/>
                <a:ea typeface="黑体" pitchFamily="49" charset="-122"/>
              </a:rPr>
              <a:t>2012</a:t>
            </a:r>
            <a:r>
              <a:rPr lang="zh-CN" altLang="en-US" sz="2000" dirty="0" smtClean="0">
                <a:latin typeface="黑体" pitchFamily="49" charset="-122"/>
                <a:ea typeface="黑体" pitchFamily="49" charset="-122"/>
              </a:rPr>
              <a:t>年引入）。</a:t>
            </a:r>
          </a:p>
          <a:p>
            <a:endParaRPr lang="en-US" altLang="zh-CN" sz="2000" dirty="0" smtClean="0">
              <a:latin typeface="黑体" pitchFamily="49" charset="-122"/>
              <a:ea typeface="黑体" pitchFamily="49" charset="-122"/>
            </a:endParaRPr>
          </a:p>
          <a:p>
            <a:r>
              <a:rPr lang="en-US" altLang="zh-CN" sz="2000" dirty="0" smtClean="0">
                <a:latin typeface="黑体" pitchFamily="49" charset="-122"/>
                <a:ea typeface="黑体" pitchFamily="49" charset="-122"/>
              </a:rPr>
              <a:t>    20</a:t>
            </a:r>
            <a:r>
              <a:rPr lang="zh-CN" altLang="en-US" sz="2000" dirty="0" smtClean="0">
                <a:latin typeface="黑体" pitchFamily="49" charset="-122"/>
                <a:ea typeface="黑体" pitchFamily="49" charset="-122"/>
              </a:rPr>
              <a:t>世纪</a:t>
            </a:r>
            <a:r>
              <a:rPr lang="en-US" altLang="zh-CN" sz="2000" dirty="0" smtClean="0">
                <a:latin typeface="黑体" pitchFamily="49" charset="-122"/>
                <a:ea typeface="黑体" pitchFamily="49" charset="-122"/>
              </a:rPr>
              <a:t>70</a:t>
            </a:r>
            <a:r>
              <a:rPr lang="zh-CN" altLang="en-US" sz="2000" dirty="0" smtClean="0">
                <a:latin typeface="黑体" pitchFamily="49" charset="-122"/>
                <a:ea typeface="黑体" pitchFamily="49" charset="-122"/>
              </a:rPr>
              <a:t>年代，东京跨区域垃圾处置引起民众纠纷，从而逐渐形成了每个市自己处理垃圾的原则。</a:t>
            </a:r>
            <a:endParaRPr lang="en-US" altLang="zh-CN" sz="2000" dirty="0" smtClean="0">
              <a:latin typeface="黑体" pitchFamily="49" charset="-122"/>
              <a:ea typeface="黑体" pitchFamily="49" charset="-122"/>
            </a:endParaRPr>
          </a:p>
          <a:p>
            <a:endParaRPr lang="en-US" altLang="zh-CN" sz="2000" dirty="0" smtClean="0">
              <a:latin typeface="黑体" pitchFamily="49" charset="-122"/>
              <a:ea typeface="黑体" pitchFamily="49" charset="-122"/>
            </a:endParaRPr>
          </a:p>
        </p:txBody>
      </p:sp>
      <p:sp>
        <p:nvSpPr>
          <p:cNvPr id="4" name="TextBox 3"/>
          <p:cNvSpPr txBox="1"/>
          <p:nvPr/>
        </p:nvSpPr>
        <p:spPr>
          <a:xfrm>
            <a:off x="251520" y="188640"/>
            <a:ext cx="4176464" cy="523220"/>
          </a:xfrm>
          <a:prstGeom prst="rect">
            <a:avLst/>
          </a:prstGeom>
          <a:noFill/>
        </p:spPr>
        <p:txBody>
          <a:bodyPr wrap="square" rtlCol="0">
            <a:spAutoFit/>
          </a:bodyPr>
          <a:lstStyle/>
          <a:p>
            <a:r>
              <a:rPr lang="zh-CN" altLang="en-US" sz="2800" dirty="0" smtClean="0">
                <a:latin typeface="黑体" pitchFamily="49" charset="-122"/>
                <a:ea typeface="黑体" pitchFamily="49" charset="-122"/>
              </a:rPr>
              <a:t>日本垃圾焚烧厂的现状</a:t>
            </a:r>
            <a:endParaRPr lang="zh-CN" altLang="en-US" sz="2800" dirty="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539552" y="692696"/>
            <a:ext cx="4320480" cy="5832648"/>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5940152" y="764704"/>
            <a:ext cx="1285875" cy="1162050"/>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7164288" y="764704"/>
            <a:ext cx="1656184" cy="1152525"/>
          </a:xfrm>
          <a:prstGeom prst="rect">
            <a:avLst/>
          </a:prstGeom>
          <a:noFill/>
          <a:ln w="9525">
            <a:noFill/>
            <a:miter lim="800000"/>
            <a:headEnd/>
            <a:tailEnd/>
          </a:ln>
        </p:spPr>
      </p:pic>
      <p:sp>
        <p:nvSpPr>
          <p:cNvPr id="7" name="TextBox 6"/>
          <p:cNvSpPr txBox="1"/>
          <p:nvPr/>
        </p:nvSpPr>
        <p:spPr>
          <a:xfrm>
            <a:off x="539552" y="188640"/>
            <a:ext cx="4392488" cy="461665"/>
          </a:xfrm>
          <a:prstGeom prst="rect">
            <a:avLst/>
          </a:prstGeom>
          <a:noFill/>
        </p:spPr>
        <p:txBody>
          <a:bodyPr wrap="square" rtlCol="0">
            <a:spAutoFit/>
          </a:bodyPr>
          <a:lstStyle/>
          <a:p>
            <a:r>
              <a:rPr lang="zh-CN" altLang="en-US" sz="2400" dirty="0" smtClean="0">
                <a:latin typeface="黑体" pitchFamily="49" charset="-122"/>
                <a:ea typeface="黑体" pitchFamily="49" charset="-122"/>
              </a:rPr>
              <a:t>东京</a:t>
            </a:r>
            <a:r>
              <a:rPr lang="en-US" altLang="zh-CN" sz="2400" dirty="0" smtClean="0">
                <a:latin typeface="黑体" pitchFamily="49" charset="-122"/>
                <a:ea typeface="黑体" pitchFamily="49" charset="-122"/>
              </a:rPr>
              <a:t>20</a:t>
            </a:r>
            <a:r>
              <a:rPr lang="zh-CN" altLang="en-US" sz="2400" dirty="0" smtClean="0">
                <a:latin typeface="黑体" pitchFamily="49" charset="-122"/>
                <a:ea typeface="黑体" pitchFamily="49" charset="-122"/>
              </a:rPr>
              <a:t>座焚烧厂监测数据</a:t>
            </a:r>
            <a:endParaRPr lang="zh-CN" altLang="en-US" sz="2400" dirty="0">
              <a:latin typeface="黑体" pitchFamily="49" charset="-122"/>
              <a:ea typeface="黑体" pitchFamily="49" charset="-122"/>
            </a:endParaRPr>
          </a:p>
        </p:txBody>
      </p:sp>
      <p:pic>
        <p:nvPicPr>
          <p:cNvPr id="8" name="Picture 3"/>
          <p:cNvPicPr>
            <a:picLocks noChangeAspect="1" noChangeArrowheads="1"/>
          </p:cNvPicPr>
          <p:nvPr/>
        </p:nvPicPr>
        <p:blipFill>
          <a:blip r:embed="rId4" cstate="print"/>
          <a:srcRect/>
          <a:stretch>
            <a:fillRect/>
          </a:stretch>
        </p:blipFill>
        <p:spPr bwMode="auto">
          <a:xfrm>
            <a:off x="6012160" y="2276872"/>
            <a:ext cx="1285875" cy="1296144"/>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7202735" y="2276872"/>
            <a:ext cx="1617737" cy="1295400"/>
          </a:xfrm>
          <a:prstGeom prst="rect">
            <a:avLst/>
          </a:prstGeom>
          <a:noFill/>
          <a:ln w="9525">
            <a:noFill/>
            <a:miter lim="800000"/>
            <a:headEnd/>
            <a:tailEnd/>
          </a:ln>
        </p:spPr>
      </p:pic>
      <p:sp>
        <p:nvSpPr>
          <p:cNvPr id="9" name="矩形 8"/>
          <p:cNvSpPr/>
          <p:nvPr/>
        </p:nvSpPr>
        <p:spPr>
          <a:xfrm>
            <a:off x="971600" y="908720"/>
            <a:ext cx="3312368" cy="1080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43608" y="4437112"/>
            <a:ext cx="324036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15616" y="6309320"/>
            <a:ext cx="324036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043608" y="5301208"/>
            <a:ext cx="324036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4427984" y="4509120"/>
            <a:ext cx="7920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427984" y="5373216"/>
            <a:ext cx="7920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148064" y="4797152"/>
            <a:ext cx="3816424" cy="369332"/>
          </a:xfrm>
          <a:prstGeom prst="rect">
            <a:avLst/>
          </a:prstGeom>
          <a:noFill/>
        </p:spPr>
        <p:txBody>
          <a:bodyPr wrap="square" rtlCol="0">
            <a:spAutoFit/>
          </a:bodyPr>
          <a:lstStyle/>
          <a:p>
            <a:r>
              <a:rPr lang="zh-CN" altLang="en-US" dirty="0" smtClean="0"/>
              <a:t>持久性有机污染物（</a:t>
            </a:r>
            <a:r>
              <a:rPr lang="en-US" altLang="zh-CN" dirty="0" smtClean="0"/>
              <a:t>POPs</a:t>
            </a:r>
            <a:r>
              <a:rPr lang="zh-CN" altLang="en-US" dirty="0" smtClean="0"/>
              <a:t>）</a:t>
            </a:r>
            <a:endParaRPr lang="zh-CN" altLang="en-US" dirty="0"/>
          </a:p>
        </p:txBody>
      </p:sp>
      <p:sp>
        <p:nvSpPr>
          <p:cNvPr id="16" name="矩形 15"/>
          <p:cNvSpPr/>
          <p:nvPr/>
        </p:nvSpPr>
        <p:spPr>
          <a:xfrm>
            <a:off x="6156176" y="980728"/>
            <a:ext cx="2376264"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linds(horizontal)">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3" descr="組み合わせ(説明用アレンジの配置）煙突大"/>
          <p:cNvPicPr preferRelativeResize="0">
            <a:picLocks noGrp="1" noChangeAspect="1" noChangeArrowheads="1"/>
          </p:cNvPicPr>
          <p:nvPr>
            <p:ph idx="1"/>
          </p:nvPr>
        </p:nvPicPr>
        <p:blipFill>
          <a:blip r:embed="rId3" cstate="print"/>
          <a:srcRect/>
          <a:stretch>
            <a:fillRect/>
          </a:stretch>
        </p:blipFill>
        <p:spPr>
          <a:xfrm>
            <a:off x="0" y="0"/>
            <a:ext cx="9144000" cy="6858000"/>
          </a:xfrm>
          <a:solidFill>
            <a:schemeClr val="tx1"/>
          </a:solidFill>
        </p:spPr>
      </p:pic>
      <p:sp>
        <p:nvSpPr>
          <p:cNvPr id="90116" name="Text Box 11"/>
          <p:cNvSpPr txBox="1">
            <a:spLocks noChangeArrowheads="1"/>
          </p:cNvSpPr>
          <p:nvPr/>
        </p:nvSpPr>
        <p:spPr bwMode="auto">
          <a:xfrm>
            <a:off x="1463675" y="5902325"/>
            <a:ext cx="1008063" cy="284163"/>
          </a:xfrm>
          <a:prstGeom prst="rect">
            <a:avLst/>
          </a:prstGeom>
          <a:solidFill>
            <a:schemeClr val="accent1">
              <a:lumMod val="20000"/>
              <a:lumOff val="80000"/>
              <a:alpha val="50000"/>
            </a:schemeClr>
          </a:solidFill>
          <a:ln w="9525">
            <a:solidFill>
              <a:srgbClr val="000000"/>
            </a:solidFill>
            <a:miter lim="800000"/>
            <a:headEnd/>
            <a:tailEnd/>
          </a:ln>
        </p:spPr>
        <p:txBody>
          <a:bodyPr>
            <a:spAutoFit/>
          </a:bodyPr>
          <a:lstStyle/>
          <a:p>
            <a:pPr algn="ctr">
              <a:spcBef>
                <a:spcPct val="50000"/>
              </a:spcBef>
            </a:pPr>
            <a:r>
              <a:rPr lang="zh-CN" altLang="en-US" sz="1200" b="1" dirty="0" smtClean="0">
                <a:solidFill>
                  <a:srgbClr val="000000"/>
                </a:solidFill>
                <a:ea typeface="宋体" pitchFamily="2" charset="-122"/>
              </a:rPr>
              <a:t>垃圾坑</a:t>
            </a:r>
            <a:endParaRPr lang="zh-CN" altLang="en-US" sz="1200" b="1" dirty="0">
              <a:solidFill>
                <a:srgbClr val="000000"/>
              </a:solidFill>
              <a:ea typeface="宋体" pitchFamily="2" charset="-122"/>
            </a:endParaRPr>
          </a:p>
        </p:txBody>
      </p:sp>
      <p:sp>
        <p:nvSpPr>
          <p:cNvPr id="90117" name="Text Box 12"/>
          <p:cNvSpPr txBox="1">
            <a:spLocks noChangeArrowheads="1"/>
          </p:cNvSpPr>
          <p:nvPr/>
        </p:nvSpPr>
        <p:spPr bwMode="auto">
          <a:xfrm>
            <a:off x="107950" y="4221163"/>
            <a:ext cx="1008063" cy="284162"/>
          </a:xfrm>
          <a:prstGeom prst="rect">
            <a:avLst/>
          </a:prstGeom>
          <a:solidFill>
            <a:schemeClr val="accent1">
              <a:lumMod val="20000"/>
              <a:lumOff val="80000"/>
              <a:alpha val="50000"/>
            </a:schemeClr>
          </a:solidFill>
          <a:ln w="9525">
            <a:solidFill>
              <a:srgbClr val="000000"/>
            </a:solidFill>
            <a:miter lim="800000"/>
            <a:headEnd/>
            <a:tailEnd/>
          </a:ln>
        </p:spPr>
        <p:txBody>
          <a:bodyPr>
            <a:spAutoFit/>
          </a:bodyPr>
          <a:lstStyle/>
          <a:p>
            <a:pPr algn="ctr">
              <a:spcBef>
                <a:spcPct val="50000"/>
              </a:spcBef>
            </a:pPr>
            <a:r>
              <a:rPr lang="zh-CN" altLang="en-US" sz="1200" b="1" dirty="0" smtClean="0">
                <a:solidFill>
                  <a:srgbClr val="000000"/>
                </a:solidFill>
                <a:ea typeface="宋体" pitchFamily="2" charset="-122"/>
              </a:rPr>
              <a:t>卸料平台</a:t>
            </a:r>
            <a:endParaRPr lang="en-US" altLang="ja-JP" sz="1200" b="1" dirty="0">
              <a:solidFill>
                <a:srgbClr val="000000"/>
              </a:solidFill>
              <a:ea typeface="宋体" pitchFamily="2" charset="-122"/>
            </a:endParaRPr>
          </a:p>
        </p:txBody>
      </p:sp>
      <p:sp>
        <p:nvSpPr>
          <p:cNvPr id="90118" name="Text Box 13"/>
          <p:cNvSpPr txBox="1">
            <a:spLocks noChangeArrowheads="1"/>
          </p:cNvSpPr>
          <p:nvPr/>
        </p:nvSpPr>
        <p:spPr bwMode="auto">
          <a:xfrm>
            <a:off x="827088" y="2276475"/>
            <a:ext cx="1223962" cy="284163"/>
          </a:xfrm>
          <a:prstGeom prst="rect">
            <a:avLst/>
          </a:prstGeom>
          <a:solidFill>
            <a:schemeClr val="accent1">
              <a:lumMod val="20000"/>
              <a:lumOff val="80000"/>
              <a:alpha val="50000"/>
            </a:schemeClr>
          </a:solidFill>
          <a:ln w="9525">
            <a:solidFill>
              <a:srgbClr val="000000"/>
            </a:solidFill>
            <a:miter lim="800000"/>
            <a:headEnd/>
            <a:tailEnd/>
          </a:ln>
        </p:spPr>
        <p:txBody>
          <a:bodyPr>
            <a:spAutoFit/>
          </a:bodyPr>
          <a:lstStyle/>
          <a:p>
            <a:pPr algn="ctr">
              <a:spcBef>
                <a:spcPct val="50000"/>
              </a:spcBef>
            </a:pPr>
            <a:r>
              <a:rPr lang="zh-CN" altLang="en-US" sz="1200" b="1" dirty="0">
                <a:solidFill>
                  <a:srgbClr val="000000"/>
                </a:solidFill>
                <a:ea typeface="宋体" pitchFamily="2" charset="-122"/>
              </a:rPr>
              <a:t>垃圾抓斗</a:t>
            </a:r>
            <a:endParaRPr lang="en-US" altLang="ja-JP" sz="1200" b="1" dirty="0">
              <a:solidFill>
                <a:srgbClr val="000000"/>
              </a:solidFill>
              <a:ea typeface="宋体" pitchFamily="2" charset="-122"/>
            </a:endParaRPr>
          </a:p>
        </p:txBody>
      </p:sp>
      <p:sp>
        <p:nvSpPr>
          <p:cNvPr id="90119" name="Text Box 14"/>
          <p:cNvSpPr txBox="1">
            <a:spLocks noChangeArrowheads="1"/>
          </p:cNvSpPr>
          <p:nvPr/>
        </p:nvSpPr>
        <p:spPr bwMode="auto">
          <a:xfrm>
            <a:off x="2987675" y="4221163"/>
            <a:ext cx="1223963" cy="284162"/>
          </a:xfrm>
          <a:prstGeom prst="rect">
            <a:avLst/>
          </a:prstGeom>
          <a:solidFill>
            <a:schemeClr val="accent1">
              <a:lumMod val="20000"/>
              <a:lumOff val="80000"/>
              <a:alpha val="50000"/>
            </a:schemeClr>
          </a:solidFill>
          <a:ln w="9525">
            <a:solidFill>
              <a:srgbClr val="000000"/>
            </a:solidFill>
            <a:miter lim="800000"/>
            <a:headEnd/>
            <a:tailEnd/>
          </a:ln>
        </p:spPr>
        <p:txBody>
          <a:bodyPr>
            <a:spAutoFit/>
          </a:bodyPr>
          <a:lstStyle/>
          <a:p>
            <a:pPr algn="ctr">
              <a:spcBef>
                <a:spcPct val="50000"/>
              </a:spcBef>
            </a:pPr>
            <a:r>
              <a:rPr lang="zh-CN" altLang="en-US" sz="1200" b="1" dirty="0">
                <a:solidFill>
                  <a:srgbClr val="000000"/>
                </a:solidFill>
                <a:ea typeface="宋体" pitchFamily="2" charset="-122"/>
              </a:rPr>
              <a:t>焚烧炉</a:t>
            </a:r>
          </a:p>
        </p:txBody>
      </p:sp>
      <p:sp>
        <p:nvSpPr>
          <p:cNvPr id="90120" name="Text Box 15"/>
          <p:cNvSpPr txBox="1">
            <a:spLocks noChangeArrowheads="1"/>
          </p:cNvSpPr>
          <p:nvPr/>
        </p:nvSpPr>
        <p:spPr bwMode="auto">
          <a:xfrm>
            <a:off x="3348038" y="2781300"/>
            <a:ext cx="647700" cy="284163"/>
          </a:xfrm>
          <a:prstGeom prst="rect">
            <a:avLst/>
          </a:prstGeom>
          <a:solidFill>
            <a:schemeClr val="accent1">
              <a:lumMod val="20000"/>
              <a:lumOff val="80000"/>
              <a:alpha val="50000"/>
            </a:schemeClr>
          </a:solidFill>
          <a:ln w="9525">
            <a:solidFill>
              <a:srgbClr val="000000"/>
            </a:solidFill>
            <a:miter lim="800000"/>
            <a:headEnd/>
            <a:tailEnd/>
          </a:ln>
        </p:spPr>
        <p:txBody>
          <a:bodyPr>
            <a:spAutoFit/>
          </a:bodyPr>
          <a:lstStyle/>
          <a:p>
            <a:pPr algn="ctr">
              <a:spcBef>
                <a:spcPct val="50000"/>
              </a:spcBef>
            </a:pPr>
            <a:r>
              <a:rPr lang="zh-CN" altLang="en-US" sz="1200" b="1" dirty="0">
                <a:solidFill>
                  <a:srgbClr val="000000"/>
                </a:solidFill>
                <a:ea typeface="宋体" pitchFamily="2" charset="-122"/>
              </a:rPr>
              <a:t>锅炉</a:t>
            </a:r>
            <a:endParaRPr lang="en-US" altLang="ja-JP" sz="1200" b="1" dirty="0">
              <a:solidFill>
                <a:srgbClr val="000000"/>
              </a:solidFill>
              <a:ea typeface="宋体" pitchFamily="2" charset="-122"/>
            </a:endParaRPr>
          </a:p>
        </p:txBody>
      </p:sp>
      <p:sp>
        <p:nvSpPr>
          <p:cNvPr id="90121" name="Text Box 16"/>
          <p:cNvSpPr txBox="1">
            <a:spLocks noChangeArrowheads="1"/>
          </p:cNvSpPr>
          <p:nvPr/>
        </p:nvSpPr>
        <p:spPr bwMode="auto">
          <a:xfrm>
            <a:off x="3276600" y="260350"/>
            <a:ext cx="1368425" cy="284163"/>
          </a:xfrm>
          <a:prstGeom prst="rect">
            <a:avLst/>
          </a:prstGeom>
          <a:solidFill>
            <a:schemeClr val="accent1">
              <a:lumMod val="20000"/>
              <a:lumOff val="80000"/>
              <a:alpha val="50000"/>
            </a:schemeClr>
          </a:solidFill>
          <a:ln w="9525">
            <a:solidFill>
              <a:srgbClr val="000000"/>
            </a:solidFill>
            <a:miter lim="800000"/>
            <a:headEnd/>
            <a:tailEnd/>
          </a:ln>
        </p:spPr>
        <p:txBody>
          <a:bodyPr>
            <a:spAutoFit/>
          </a:bodyPr>
          <a:lstStyle/>
          <a:p>
            <a:pPr algn="ctr">
              <a:spcBef>
                <a:spcPct val="50000"/>
              </a:spcBef>
            </a:pPr>
            <a:r>
              <a:rPr lang="zh-CN" altLang="en-US" sz="1200" b="1" smtClean="0">
                <a:solidFill>
                  <a:srgbClr val="000000"/>
                </a:solidFill>
                <a:ea typeface="宋体" pitchFamily="2" charset="-122"/>
              </a:rPr>
              <a:t>汽轮机发电机</a:t>
            </a:r>
            <a:endParaRPr lang="en-US" altLang="ja-JP" sz="1200" b="1" dirty="0">
              <a:solidFill>
                <a:srgbClr val="000000"/>
              </a:solidFill>
              <a:ea typeface="宋体" pitchFamily="2" charset="-122"/>
            </a:endParaRPr>
          </a:p>
        </p:txBody>
      </p:sp>
      <p:sp>
        <p:nvSpPr>
          <p:cNvPr id="90122" name="Text Box 17"/>
          <p:cNvSpPr txBox="1">
            <a:spLocks noChangeArrowheads="1"/>
          </p:cNvSpPr>
          <p:nvPr/>
        </p:nvSpPr>
        <p:spPr bwMode="auto">
          <a:xfrm>
            <a:off x="4500563" y="3357563"/>
            <a:ext cx="1368425" cy="284162"/>
          </a:xfrm>
          <a:prstGeom prst="rect">
            <a:avLst/>
          </a:prstGeom>
          <a:solidFill>
            <a:schemeClr val="accent1">
              <a:lumMod val="20000"/>
              <a:lumOff val="80000"/>
              <a:alpha val="47000"/>
            </a:schemeClr>
          </a:solidFill>
          <a:ln w="9525">
            <a:solidFill>
              <a:srgbClr val="000000"/>
            </a:solidFill>
            <a:miter lim="800000"/>
            <a:headEnd/>
            <a:tailEnd/>
          </a:ln>
        </p:spPr>
        <p:txBody>
          <a:bodyPr>
            <a:spAutoFit/>
          </a:bodyPr>
          <a:lstStyle/>
          <a:p>
            <a:pPr algn="ctr">
              <a:spcBef>
                <a:spcPct val="50000"/>
              </a:spcBef>
            </a:pPr>
            <a:r>
              <a:rPr lang="zh-CN" altLang="en-US" sz="1200" b="1" dirty="0" smtClean="0">
                <a:solidFill>
                  <a:srgbClr val="000000"/>
                </a:solidFill>
                <a:ea typeface="宋体" pitchFamily="2" charset="-122"/>
              </a:rPr>
              <a:t>减温塔</a:t>
            </a:r>
            <a:endParaRPr lang="en-US" altLang="ja-JP" sz="1200" b="1" dirty="0">
              <a:solidFill>
                <a:srgbClr val="000000"/>
              </a:solidFill>
              <a:ea typeface="宋体" pitchFamily="2" charset="-122"/>
            </a:endParaRPr>
          </a:p>
        </p:txBody>
      </p:sp>
      <p:sp>
        <p:nvSpPr>
          <p:cNvPr id="90123" name="Text Box 18"/>
          <p:cNvSpPr txBox="1">
            <a:spLocks noChangeArrowheads="1"/>
          </p:cNvSpPr>
          <p:nvPr/>
        </p:nvSpPr>
        <p:spPr bwMode="auto">
          <a:xfrm>
            <a:off x="5651500" y="2852738"/>
            <a:ext cx="1152525" cy="284162"/>
          </a:xfrm>
          <a:prstGeom prst="rect">
            <a:avLst/>
          </a:prstGeom>
          <a:solidFill>
            <a:schemeClr val="accent1">
              <a:lumMod val="20000"/>
              <a:lumOff val="80000"/>
              <a:alpha val="48000"/>
            </a:schemeClr>
          </a:solidFill>
          <a:ln w="9525">
            <a:solidFill>
              <a:srgbClr val="000000"/>
            </a:solidFill>
            <a:miter lim="800000"/>
            <a:headEnd/>
            <a:tailEnd/>
          </a:ln>
        </p:spPr>
        <p:txBody>
          <a:bodyPr>
            <a:spAutoFit/>
          </a:bodyPr>
          <a:lstStyle/>
          <a:p>
            <a:pPr algn="ctr">
              <a:spcBef>
                <a:spcPct val="50000"/>
              </a:spcBef>
            </a:pPr>
            <a:r>
              <a:rPr lang="zh-CN" altLang="en-US" sz="1200" b="1" dirty="0">
                <a:solidFill>
                  <a:srgbClr val="000000"/>
                </a:solidFill>
                <a:ea typeface="宋体" pitchFamily="2" charset="-122"/>
              </a:rPr>
              <a:t>袋式除尘装置</a:t>
            </a:r>
          </a:p>
        </p:txBody>
      </p:sp>
      <p:sp>
        <p:nvSpPr>
          <p:cNvPr id="90124" name="Text Box 19"/>
          <p:cNvSpPr txBox="1">
            <a:spLocks noChangeArrowheads="1"/>
          </p:cNvSpPr>
          <p:nvPr/>
        </p:nvSpPr>
        <p:spPr bwMode="auto">
          <a:xfrm>
            <a:off x="6804025" y="4076700"/>
            <a:ext cx="1008063" cy="276999"/>
          </a:xfrm>
          <a:prstGeom prst="rect">
            <a:avLst/>
          </a:prstGeom>
          <a:solidFill>
            <a:schemeClr val="accent1">
              <a:lumMod val="20000"/>
              <a:lumOff val="80000"/>
              <a:alpha val="48000"/>
            </a:schemeClr>
          </a:solidFill>
          <a:ln w="9525">
            <a:solidFill>
              <a:srgbClr val="000000"/>
            </a:solidFill>
            <a:miter lim="800000"/>
            <a:headEnd/>
            <a:tailEnd/>
          </a:ln>
        </p:spPr>
        <p:txBody>
          <a:bodyPr>
            <a:spAutoFit/>
          </a:bodyPr>
          <a:lstStyle/>
          <a:p>
            <a:pPr algn="ctr">
              <a:spcBef>
                <a:spcPct val="50000"/>
              </a:spcBef>
            </a:pPr>
            <a:r>
              <a:rPr lang="ja-JP" altLang="en-US" sz="1200" b="1" dirty="0" smtClean="0">
                <a:solidFill>
                  <a:srgbClr val="000000"/>
                </a:solidFill>
                <a:ea typeface="宋体" pitchFamily="2" charset="-122"/>
              </a:rPr>
              <a:t>湿式洗涤塔</a:t>
            </a:r>
            <a:endParaRPr lang="en-US" altLang="ja-JP" sz="1200" b="1" dirty="0">
              <a:solidFill>
                <a:srgbClr val="000000"/>
              </a:solidFill>
              <a:ea typeface="宋体" pitchFamily="2" charset="-122"/>
            </a:endParaRPr>
          </a:p>
        </p:txBody>
      </p:sp>
      <p:sp>
        <p:nvSpPr>
          <p:cNvPr id="90125" name="Text Box 20"/>
          <p:cNvSpPr txBox="1">
            <a:spLocks noChangeArrowheads="1"/>
          </p:cNvSpPr>
          <p:nvPr/>
        </p:nvSpPr>
        <p:spPr bwMode="auto">
          <a:xfrm>
            <a:off x="8101013" y="2565400"/>
            <a:ext cx="719137" cy="284163"/>
          </a:xfrm>
          <a:prstGeom prst="rect">
            <a:avLst/>
          </a:prstGeom>
          <a:solidFill>
            <a:schemeClr val="accent1">
              <a:lumMod val="20000"/>
              <a:lumOff val="80000"/>
              <a:alpha val="48000"/>
            </a:schemeClr>
          </a:solidFill>
          <a:ln w="9525">
            <a:solidFill>
              <a:srgbClr val="000000"/>
            </a:solidFill>
            <a:miter lim="800000"/>
            <a:headEnd/>
            <a:tailEnd/>
          </a:ln>
        </p:spPr>
        <p:txBody>
          <a:bodyPr>
            <a:spAutoFit/>
          </a:bodyPr>
          <a:lstStyle/>
          <a:p>
            <a:pPr algn="ctr">
              <a:spcBef>
                <a:spcPct val="50000"/>
              </a:spcBef>
            </a:pPr>
            <a:r>
              <a:rPr lang="zh-CN" altLang="en-US" sz="1200" b="1" dirty="0">
                <a:solidFill>
                  <a:srgbClr val="000000"/>
                </a:solidFill>
                <a:ea typeface="宋体" pitchFamily="2" charset="-122"/>
              </a:rPr>
              <a:t>烟囱</a:t>
            </a:r>
          </a:p>
        </p:txBody>
      </p:sp>
      <p:sp>
        <p:nvSpPr>
          <p:cNvPr id="90126" name="Text Box 21"/>
          <p:cNvSpPr txBox="1">
            <a:spLocks noChangeArrowheads="1"/>
          </p:cNvSpPr>
          <p:nvPr/>
        </p:nvSpPr>
        <p:spPr bwMode="auto">
          <a:xfrm>
            <a:off x="4284663" y="1976438"/>
            <a:ext cx="576262" cy="228600"/>
          </a:xfrm>
          <a:prstGeom prst="rect">
            <a:avLst/>
          </a:prstGeom>
          <a:solidFill>
            <a:schemeClr val="tx1">
              <a:alpha val="50195"/>
            </a:schemeClr>
          </a:solidFill>
          <a:ln w="9525">
            <a:noFill/>
            <a:miter lim="800000"/>
            <a:headEnd/>
            <a:tailEnd/>
          </a:ln>
        </p:spPr>
        <p:txBody>
          <a:bodyPr>
            <a:spAutoFit/>
          </a:bodyPr>
          <a:lstStyle/>
          <a:p>
            <a:pPr algn="ctr">
              <a:spcBef>
                <a:spcPct val="50000"/>
              </a:spcBef>
            </a:pPr>
            <a:r>
              <a:rPr lang="en-US" altLang="ja-JP" sz="900" b="1">
                <a:solidFill>
                  <a:srgbClr val="FF0000"/>
                </a:solidFill>
              </a:rPr>
              <a:t>270℃</a:t>
            </a:r>
          </a:p>
        </p:txBody>
      </p:sp>
      <p:sp>
        <p:nvSpPr>
          <p:cNvPr id="90127" name="Text Box 23"/>
          <p:cNvSpPr txBox="1">
            <a:spLocks noChangeArrowheads="1"/>
          </p:cNvSpPr>
          <p:nvPr/>
        </p:nvSpPr>
        <p:spPr bwMode="auto">
          <a:xfrm>
            <a:off x="5292725" y="2492375"/>
            <a:ext cx="576263" cy="244475"/>
          </a:xfrm>
          <a:prstGeom prst="rect">
            <a:avLst/>
          </a:prstGeom>
          <a:solidFill>
            <a:schemeClr val="tx1">
              <a:alpha val="50195"/>
            </a:schemeClr>
          </a:solidFill>
          <a:ln w="9525">
            <a:noFill/>
            <a:miter lim="800000"/>
            <a:headEnd/>
            <a:tailEnd/>
          </a:ln>
        </p:spPr>
        <p:txBody>
          <a:bodyPr>
            <a:spAutoFit/>
          </a:bodyPr>
          <a:lstStyle/>
          <a:p>
            <a:pPr algn="ctr">
              <a:spcBef>
                <a:spcPct val="50000"/>
              </a:spcBef>
            </a:pPr>
            <a:r>
              <a:rPr lang="ja-JP" altLang="en-US" sz="1000" b="1">
                <a:solidFill>
                  <a:srgbClr val="FF0000"/>
                </a:solidFill>
              </a:rPr>
              <a:t>２００℃</a:t>
            </a:r>
          </a:p>
        </p:txBody>
      </p:sp>
      <p:sp>
        <p:nvSpPr>
          <p:cNvPr id="90128" name="Text Box 24"/>
          <p:cNvSpPr txBox="1">
            <a:spLocks noChangeArrowheads="1"/>
          </p:cNvSpPr>
          <p:nvPr/>
        </p:nvSpPr>
        <p:spPr bwMode="auto">
          <a:xfrm>
            <a:off x="6804025" y="1628775"/>
            <a:ext cx="576263" cy="244475"/>
          </a:xfrm>
          <a:prstGeom prst="rect">
            <a:avLst/>
          </a:prstGeom>
          <a:solidFill>
            <a:schemeClr val="tx1">
              <a:alpha val="50195"/>
            </a:schemeClr>
          </a:solidFill>
          <a:ln w="9525">
            <a:noFill/>
            <a:miter lim="800000"/>
            <a:headEnd/>
            <a:tailEnd/>
          </a:ln>
        </p:spPr>
        <p:txBody>
          <a:bodyPr>
            <a:spAutoFit/>
          </a:bodyPr>
          <a:lstStyle/>
          <a:p>
            <a:pPr algn="ctr">
              <a:spcBef>
                <a:spcPct val="50000"/>
              </a:spcBef>
            </a:pPr>
            <a:r>
              <a:rPr lang="ja-JP" altLang="en-US" sz="1000" b="1">
                <a:solidFill>
                  <a:srgbClr val="FF0000"/>
                </a:solidFill>
              </a:rPr>
              <a:t>６０℃</a:t>
            </a:r>
          </a:p>
        </p:txBody>
      </p:sp>
      <p:sp>
        <p:nvSpPr>
          <p:cNvPr id="90129" name="Text Box 25"/>
          <p:cNvSpPr txBox="1">
            <a:spLocks noChangeArrowheads="1"/>
          </p:cNvSpPr>
          <p:nvPr/>
        </p:nvSpPr>
        <p:spPr bwMode="auto">
          <a:xfrm>
            <a:off x="8532813" y="2205038"/>
            <a:ext cx="576262" cy="244475"/>
          </a:xfrm>
          <a:prstGeom prst="rect">
            <a:avLst/>
          </a:prstGeom>
          <a:solidFill>
            <a:schemeClr val="tx1">
              <a:alpha val="50195"/>
            </a:schemeClr>
          </a:solidFill>
          <a:ln w="9525">
            <a:noFill/>
            <a:miter lim="800000"/>
            <a:headEnd/>
            <a:tailEnd/>
          </a:ln>
        </p:spPr>
        <p:txBody>
          <a:bodyPr>
            <a:spAutoFit/>
          </a:bodyPr>
          <a:lstStyle/>
          <a:p>
            <a:pPr>
              <a:spcBef>
                <a:spcPct val="50000"/>
              </a:spcBef>
            </a:pPr>
            <a:r>
              <a:rPr lang="ja-JP" altLang="en-US" sz="1000" b="1">
                <a:solidFill>
                  <a:srgbClr val="FF0000"/>
                </a:solidFill>
              </a:rPr>
              <a:t>１５０℃</a:t>
            </a:r>
          </a:p>
        </p:txBody>
      </p:sp>
      <p:sp>
        <p:nvSpPr>
          <p:cNvPr id="90130" name="Text Box 26"/>
          <p:cNvSpPr txBox="1">
            <a:spLocks noChangeArrowheads="1"/>
          </p:cNvSpPr>
          <p:nvPr/>
        </p:nvSpPr>
        <p:spPr bwMode="auto">
          <a:xfrm>
            <a:off x="4427538" y="5300663"/>
            <a:ext cx="792162" cy="284162"/>
          </a:xfrm>
          <a:prstGeom prst="rect">
            <a:avLst/>
          </a:prstGeom>
          <a:solidFill>
            <a:schemeClr val="accent1">
              <a:lumMod val="20000"/>
              <a:lumOff val="80000"/>
              <a:alpha val="50000"/>
            </a:schemeClr>
          </a:solidFill>
          <a:ln w="9525">
            <a:solidFill>
              <a:srgbClr val="000000"/>
            </a:solidFill>
            <a:miter lim="800000"/>
            <a:headEnd/>
            <a:tailEnd/>
          </a:ln>
        </p:spPr>
        <p:txBody>
          <a:bodyPr>
            <a:spAutoFit/>
          </a:bodyPr>
          <a:lstStyle/>
          <a:p>
            <a:pPr algn="ctr">
              <a:spcBef>
                <a:spcPct val="50000"/>
              </a:spcBef>
            </a:pPr>
            <a:r>
              <a:rPr lang="zh-CN" altLang="en-US" sz="1200" b="1" dirty="0" smtClean="0">
                <a:solidFill>
                  <a:srgbClr val="000000"/>
                </a:solidFill>
                <a:ea typeface="宋体" pitchFamily="2" charset="-122"/>
              </a:rPr>
              <a:t>渣坑</a:t>
            </a:r>
            <a:endParaRPr lang="zh-CN" altLang="en-US" sz="1200" b="1" dirty="0">
              <a:solidFill>
                <a:srgbClr val="000000"/>
              </a:solidFill>
              <a:ea typeface="宋体" pitchFamily="2" charset="-122"/>
            </a:endParaRPr>
          </a:p>
        </p:txBody>
      </p:sp>
      <p:sp>
        <p:nvSpPr>
          <p:cNvPr id="90131" name="Text Box 27"/>
          <p:cNvSpPr txBox="1">
            <a:spLocks noChangeArrowheads="1"/>
          </p:cNvSpPr>
          <p:nvPr/>
        </p:nvSpPr>
        <p:spPr bwMode="auto">
          <a:xfrm>
            <a:off x="5507038" y="6097588"/>
            <a:ext cx="936625" cy="284162"/>
          </a:xfrm>
          <a:prstGeom prst="rect">
            <a:avLst/>
          </a:prstGeom>
          <a:solidFill>
            <a:schemeClr val="accent1">
              <a:lumMod val="20000"/>
              <a:lumOff val="80000"/>
              <a:alpha val="50000"/>
            </a:schemeClr>
          </a:solidFill>
          <a:ln w="9525">
            <a:solidFill>
              <a:srgbClr val="000000"/>
            </a:solidFill>
            <a:miter lim="800000"/>
            <a:headEnd/>
            <a:tailEnd/>
          </a:ln>
        </p:spPr>
        <p:txBody>
          <a:bodyPr>
            <a:spAutoFit/>
          </a:bodyPr>
          <a:lstStyle/>
          <a:p>
            <a:pPr algn="ctr">
              <a:spcBef>
                <a:spcPct val="50000"/>
              </a:spcBef>
            </a:pPr>
            <a:r>
              <a:rPr lang="zh-CN" altLang="en-US" sz="1200" b="1" dirty="0">
                <a:solidFill>
                  <a:srgbClr val="000000"/>
                </a:solidFill>
                <a:ea typeface="宋体" pitchFamily="2" charset="-122"/>
              </a:rPr>
              <a:t>运灰车</a:t>
            </a:r>
            <a:endParaRPr lang="en-US" altLang="ja-JP" sz="1200" b="1" dirty="0">
              <a:solidFill>
                <a:srgbClr val="000000"/>
              </a:solidFill>
              <a:ea typeface="宋体"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476672"/>
            <a:ext cx="3456384" cy="523220"/>
          </a:xfrm>
          <a:prstGeom prst="rect">
            <a:avLst/>
          </a:prstGeom>
          <a:noFill/>
        </p:spPr>
        <p:txBody>
          <a:bodyPr wrap="square" rtlCol="0">
            <a:spAutoFit/>
          </a:bodyPr>
          <a:lstStyle/>
          <a:p>
            <a:r>
              <a:rPr lang="zh-CN" altLang="en-US" sz="2800" dirty="0" smtClean="0">
                <a:latin typeface="黑体" pitchFamily="49" charset="-122"/>
                <a:ea typeface="黑体" pitchFamily="49" charset="-122"/>
              </a:rPr>
              <a:t>美国垃圾处置模式</a:t>
            </a:r>
            <a:endParaRPr lang="zh-CN" altLang="en-US" sz="2800" dirty="0">
              <a:latin typeface="黑体" pitchFamily="49" charset="-122"/>
              <a:ea typeface="黑体" pitchFamily="49" charset="-122"/>
            </a:endParaRPr>
          </a:p>
        </p:txBody>
      </p:sp>
      <p:sp>
        <p:nvSpPr>
          <p:cNvPr id="4" name="TextBox 3"/>
          <p:cNvSpPr txBox="1"/>
          <p:nvPr/>
        </p:nvSpPr>
        <p:spPr>
          <a:xfrm>
            <a:off x="827584" y="5157192"/>
            <a:ext cx="7128792" cy="1323439"/>
          </a:xfrm>
          <a:prstGeom prst="rect">
            <a:avLst/>
          </a:prstGeom>
          <a:noFill/>
        </p:spPr>
        <p:txBody>
          <a:bodyPr wrap="square" rtlCol="0">
            <a:spAutoFit/>
          </a:bodyPr>
          <a:lstStyle/>
          <a:p>
            <a:r>
              <a:rPr lang="zh-CN" altLang="en-US" sz="2000" dirty="0" smtClean="0">
                <a:latin typeface="黑体" pitchFamily="49" charset="-122"/>
                <a:ea typeface="黑体" pitchFamily="49" charset="-122"/>
              </a:rPr>
              <a:t>    以填埋为主，垃圾焚烧比例近几年持续下降。同时垃圾回收比例逐年增加。</a:t>
            </a:r>
            <a:endParaRPr lang="en-US" altLang="zh-CN" sz="2000" dirty="0" smtClean="0">
              <a:latin typeface="黑体" pitchFamily="49" charset="-122"/>
              <a:ea typeface="黑体" pitchFamily="49" charset="-122"/>
            </a:endParaRPr>
          </a:p>
          <a:p>
            <a:r>
              <a:rPr lang="zh-CN" altLang="en-US" sz="2000" dirty="0" smtClean="0">
                <a:latin typeface="黑体" pitchFamily="49" charset="-122"/>
                <a:ea typeface="黑体" pitchFamily="49" charset="-122"/>
              </a:rPr>
              <a:t>    美国地广人稀，同时民众对垃圾焚烧的反对较为强烈。近年来共有</a:t>
            </a:r>
            <a:r>
              <a:rPr lang="en-US" altLang="zh-CN" sz="2000" dirty="0" smtClean="0">
                <a:latin typeface="黑体" pitchFamily="49" charset="-122"/>
                <a:ea typeface="黑体" pitchFamily="49" charset="-122"/>
              </a:rPr>
              <a:t>11</a:t>
            </a:r>
            <a:r>
              <a:rPr lang="zh-CN" altLang="en-US" sz="2000" dirty="0" smtClean="0">
                <a:latin typeface="黑体" pitchFamily="49" charset="-122"/>
                <a:ea typeface="黑体" pitchFamily="49" charset="-122"/>
              </a:rPr>
              <a:t>个垃圾焚烧项目由于民众反对而搁置。</a:t>
            </a:r>
            <a:endParaRPr lang="zh-CN" altLang="en-US" sz="2000" dirty="0">
              <a:latin typeface="黑体" pitchFamily="49" charset="-122"/>
              <a:ea typeface="黑体" pitchFamily="49" charset="-122"/>
            </a:endParaRPr>
          </a:p>
        </p:txBody>
      </p:sp>
      <p:pic>
        <p:nvPicPr>
          <p:cNvPr id="1028" name="Picture 4"/>
          <p:cNvPicPr>
            <a:picLocks noChangeAspect="1" noChangeArrowheads="1"/>
          </p:cNvPicPr>
          <p:nvPr/>
        </p:nvPicPr>
        <p:blipFill>
          <a:blip r:embed="rId2" cstate="print"/>
          <a:srcRect/>
          <a:stretch>
            <a:fillRect/>
          </a:stretch>
        </p:blipFill>
        <p:spPr bwMode="auto">
          <a:xfrm>
            <a:off x="1115616" y="1268760"/>
            <a:ext cx="5924550" cy="3168352"/>
          </a:xfrm>
          <a:prstGeom prst="rect">
            <a:avLst/>
          </a:prstGeom>
          <a:noFill/>
          <a:ln w="9525">
            <a:noFill/>
            <a:miter lim="800000"/>
            <a:headEnd/>
            <a:tailEnd/>
          </a:ln>
        </p:spPr>
      </p:pic>
      <p:sp>
        <p:nvSpPr>
          <p:cNvPr id="8" name="TextBox 7"/>
          <p:cNvSpPr txBox="1"/>
          <p:nvPr/>
        </p:nvSpPr>
        <p:spPr>
          <a:xfrm>
            <a:off x="7164288" y="1844824"/>
            <a:ext cx="1008112" cy="369332"/>
          </a:xfrm>
          <a:prstGeom prst="rect">
            <a:avLst/>
          </a:prstGeom>
          <a:noFill/>
        </p:spPr>
        <p:txBody>
          <a:bodyPr wrap="square" rtlCol="0">
            <a:spAutoFit/>
          </a:bodyPr>
          <a:lstStyle/>
          <a:p>
            <a:r>
              <a:rPr lang="zh-CN" altLang="en-US" dirty="0" smtClean="0"/>
              <a:t>填埋</a:t>
            </a:r>
            <a:endParaRPr lang="zh-CN" altLang="en-US" dirty="0"/>
          </a:p>
        </p:txBody>
      </p:sp>
      <p:sp>
        <p:nvSpPr>
          <p:cNvPr id="9" name="TextBox 8"/>
          <p:cNvSpPr txBox="1"/>
          <p:nvPr/>
        </p:nvSpPr>
        <p:spPr>
          <a:xfrm>
            <a:off x="7164288" y="2636912"/>
            <a:ext cx="1008112" cy="369332"/>
          </a:xfrm>
          <a:prstGeom prst="rect">
            <a:avLst/>
          </a:prstGeom>
          <a:noFill/>
        </p:spPr>
        <p:txBody>
          <a:bodyPr wrap="square" rtlCol="0">
            <a:spAutoFit/>
          </a:bodyPr>
          <a:lstStyle/>
          <a:p>
            <a:r>
              <a:rPr lang="zh-CN" altLang="en-US" dirty="0" smtClean="0"/>
              <a:t>回收</a:t>
            </a:r>
            <a:endParaRPr lang="zh-CN" altLang="en-US" dirty="0"/>
          </a:p>
        </p:txBody>
      </p:sp>
      <p:sp>
        <p:nvSpPr>
          <p:cNvPr id="10" name="TextBox 9"/>
          <p:cNvSpPr txBox="1"/>
          <p:nvPr/>
        </p:nvSpPr>
        <p:spPr>
          <a:xfrm>
            <a:off x="7164288" y="3429000"/>
            <a:ext cx="1008112" cy="369332"/>
          </a:xfrm>
          <a:prstGeom prst="rect">
            <a:avLst/>
          </a:prstGeom>
          <a:noFill/>
        </p:spPr>
        <p:txBody>
          <a:bodyPr wrap="square" rtlCol="0">
            <a:spAutoFit/>
          </a:bodyPr>
          <a:lstStyle/>
          <a:p>
            <a:r>
              <a:rPr lang="zh-CN" altLang="en-US" dirty="0" smtClean="0"/>
              <a:t>焚烧</a:t>
            </a:r>
            <a:endParaRPr lang="zh-CN" altLang="en-US" dirty="0"/>
          </a:p>
        </p:txBody>
      </p:sp>
      <p:sp>
        <p:nvSpPr>
          <p:cNvPr id="11" name="TextBox 10"/>
          <p:cNvSpPr txBox="1"/>
          <p:nvPr/>
        </p:nvSpPr>
        <p:spPr>
          <a:xfrm>
            <a:off x="2555776" y="4581128"/>
            <a:ext cx="3960440" cy="369332"/>
          </a:xfrm>
          <a:prstGeom prst="rect">
            <a:avLst/>
          </a:prstGeom>
          <a:noFill/>
        </p:spPr>
        <p:txBody>
          <a:bodyPr wrap="square" rtlCol="0">
            <a:spAutoFit/>
          </a:bodyPr>
          <a:lstStyle/>
          <a:p>
            <a:r>
              <a:rPr lang="en-US" altLang="zh-CN" dirty="0" smtClean="0"/>
              <a:t>1994</a:t>
            </a:r>
            <a:r>
              <a:rPr lang="zh-CN" altLang="en-US" dirty="0" smtClean="0"/>
              <a:t>年</a:t>
            </a:r>
            <a:r>
              <a:rPr lang="en-US" altLang="zh-CN" dirty="0" smtClean="0"/>
              <a:t>-2010</a:t>
            </a:r>
            <a:r>
              <a:rPr lang="zh-CN" altLang="en-US" dirty="0" smtClean="0"/>
              <a:t>年美国垃圾处置情况</a:t>
            </a:r>
            <a:endParaRPr lang="zh-CN" altLang="en-US" dirty="0"/>
          </a:p>
        </p:txBody>
      </p:sp>
      <p:sp>
        <p:nvSpPr>
          <p:cNvPr id="12" name="Rectangle 16"/>
          <p:cNvSpPr>
            <a:spLocks noChangeArrowheads="1"/>
          </p:cNvSpPr>
          <p:nvPr/>
        </p:nvSpPr>
        <p:spPr bwMode="auto">
          <a:xfrm>
            <a:off x="71438" y="0"/>
            <a:ext cx="1763712" cy="360363"/>
          </a:xfrm>
          <a:prstGeom prst="rect">
            <a:avLst/>
          </a:prstGeom>
          <a:solidFill>
            <a:srgbClr val="00AEF7">
              <a:alpha val="89803"/>
            </a:srgbClr>
          </a:solidFill>
          <a:ln w="9525">
            <a:noFill/>
            <a:miter lim="800000"/>
            <a:headEnd/>
            <a:tailEnd/>
          </a:ln>
        </p:spPr>
        <p:txBody>
          <a:bodyPr/>
          <a:lstStyle/>
          <a:p>
            <a:endParaRPr lang="zh-CN" altLang="en-US"/>
          </a:p>
        </p:txBody>
      </p:sp>
      <p:sp>
        <p:nvSpPr>
          <p:cNvPr id="13" name="Rectangle 17"/>
          <p:cNvSpPr>
            <a:spLocks noChangeArrowheads="1"/>
          </p:cNvSpPr>
          <p:nvPr/>
        </p:nvSpPr>
        <p:spPr bwMode="auto">
          <a:xfrm>
            <a:off x="7272338" y="0"/>
            <a:ext cx="1763712" cy="360363"/>
          </a:xfrm>
          <a:prstGeom prst="rect">
            <a:avLst/>
          </a:prstGeom>
          <a:solidFill>
            <a:srgbClr val="FF8618">
              <a:alpha val="89803"/>
            </a:srgbClr>
          </a:solidFill>
          <a:ln w="9525">
            <a:noFill/>
            <a:miter lim="800000"/>
            <a:headEnd/>
            <a:tailEnd/>
          </a:ln>
        </p:spPr>
        <p:txBody>
          <a:bodyPr/>
          <a:lstStyle/>
          <a:p>
            <a:endParaRPr lang="zh-CN" altLang="en-US"/>
          </a:p>
        </p:txBody>
      </p:sp>
      <p:sp>
        <p:nvSpPr>
          <p:cNvPr id="14" name="Rectangle 18"/>
          <p:cNvSpPr>
            <a:spLocks noChangeArrowheads="1"/>
          </p:cNvSpPr>
          <p:nvPr/>
        </p:nvSpPr>
        <p:spPr bwMode="auto">
          <a:xfrm>
            <a:off x="1871663" y="0"/>
            <a:ext cx="1763712" cy="360363"/>
          </a:xfrm>
          <a:prstGeom prst="rect">
            <a:avLst/>
          </a:prstGeom>
          <a:solidFill>
            <a:srgbClr val="CEDB29">
              <a:alpha val="89803"/>
            </a:srgbClr>
          </a:solidFill>
          <a:ln w="9525">
            <a:noFill/>
            <a:miter lim="800000"/>
            <a:headEnd/>
            <a:tailEnd/>
          </a:ln>
        </p:spPr>
        <p:txBody>
          <a:bodyPr/>
          <a:lstStyle/>
          <a:p>
            <a:endParaRPr lang="zh-CN" altLang="en-US"/>
          </a:p>
        </p:txBody>
      </p:sp>
      <p:sp>
        <p:nvSpPr>
          <p:cNvPr id="15" name="Rectangle 19"/>
          <p:cNvSpPr>
            <a:spLocks noChangeArrowheads="1"/>
          </p:cNvSpPr>
          <p:nvPr/>
        </p:nvSpPr>
        <p:spPr bwMode="auto">
          <a:xfrm>
            <a:off x="5472113" y="0"/>
            <a:ext cx="1763712" cy="360363"/>
          </a:xfrm>
          <a:prstGeom prst="rect">
            <a:avLst/>
          </a:prstGeom>
          <a:solidFill>
            <a:srgbClr val="00A652">
              <a:alpha val="89803"/>
            </a:srgbClr>
          </a:solidFill>
          <a:ln w="9525">
            <a:noFill/>
            <a:miter lim="800000"/>
            <a:headEnd/>
            <a:tailEnd/>
          </a:ln>
        </p:spPr>
        <p:txBody>
          <a:bodyPr/>
          <a:lstStyle/>
          <a:p>
            <a:endParaRPr lang="zh-CN" altLang="en-US"/>
          </a:p>
        </p:txBody>
      </p:sp>
      <p:sp>
        <p:nvSpPr>
          <p:cNvPr id="16" name="Rectangle 20"/>
          <p:cNvSpPr>
            <a:spLocks noChangeArrowheads="1"/>
          </p:cNvSpPr>
          <p:nvPr/>
        </p:nvSpPr>
        <p:spPr bwMode="auto">
          <a:xfrm>
            <a:off x="3671888" y="0"/>
            <a:ext cx="1763712" cy="360363"/>
          </a:xfrm>
          <a:prstGeom prst="rect">
            <a:avLst/>
          </a:prstGeom>
          <a:solidFill>
            <a:srgbClr val="9966FF">
              <a:alpha val="90195"/>
            </a:srgbClr>
          </a:solidFill>
          <a:ln w="9525">
            <a:noFill/>
            <a:miter lim="800000"/>
            <a:headEnd/>
            <a:tailEnd/>
          </a:ln>
        </p:spPr>
        <p:txBody>
          <a:bodyPr/>
          <a:lstStyle/>
          <a:p>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4313" y="2143125"/>
            <a:ext cx="1081088" cy="1590675"/>
          </a:xfrm>
        </p:spPr>
        <p:txBody>
          <a:bodyPr>
            <a:normAutofit fontScale="90000"/>
          </a:bodyPr>
          <a:lstStyle/>
          <a:p>
            <a:pPr eaLnBrk="1" hangingPunct="1"/>
            <a:r>
              <a:rPr lang="zh-CN" altLang="en-US" sz="4000" smtClean="0">
                <a:ea typeface="华文中宋" pitchFamily="2" charset="-122"/>
              </a:rPr>
              <a:t>提</a:t>
            </a:r>
            <a:br>
              <a:rPr lang="zh-CN" altLang="en-US" sz="4000" smtClean="0">
                <a:ea typeface="华文中宋" pitchFamily="2" charset="-122"/>
              </a:rPr>
            </a:br>
            <a:r>
              <a:rPr lang="zh-CN" altLang="en-US" sz="4000" smtClean="0">
                <a:ea typeface="华文中宋" pitchFamily="2" charset="-122"/>
              </a:rPr>
              <a:t>     纲</a:t>
            </a:r>
          </a:p>
        </p:txBody>
      </p:sp>
      <p:sp>
        <p:nvSpPr>
          <p:cNvPr id="12291" name="Rectangle 3"/>
          <p:cNvSpPr>
            <a:spLocks noGrp="1" noChangeArrowheads="1"/>
          </p:cNvSpPr>
          <p:nvPr>
            <p:ph type="body" idx="1"/>
          </p:nvPr>
        </p:nvSpPr>
        <p:spPr>
          <a:xfrm>
            <a:off x="1475657" y="1196752"/>
            <a:ext cx="7981082" cy="4349750"/>
          </a:xfrm>
        </p:spPr>
        <p:txBody>
          <a:bodyPr/>
          <a:lstStyle/>
          <a:p>
            <a:pPr>
              <a:lnSpc>
                <a:spcPct val="150000"/>
              </a:lnSpc>
              <a:buNone/>
            </a:pPr>
            <a:r>
              <a:rPr lang="zh-CN" altLang="en-US" dirty="0" smtClean="0">
                <a:latin typeface="黑体" pitchFamily="49" charset="-122"/>
                <a:ea typeface="黑体" pitchFamily="49" charset="-122"/>
              </a:rPr>
              <a:t>“垃圾”的分类与属性</a:t>
            </a:r>
            <a:endParaRPr lang="en-US" altLang="zh-CN" dirty="0" smtClean="0">
              <a:latin typeface="黑体" pitchFamily="49" charset="-122"/>
              <a:ea typeface="黑体" pitchFamily="49" charset="-122"/>
            </a:endParaRPr>
          </a:p>
          <a:p>
            <a:pPr>
              <a:lnSpc>
                <a:spcPct val="150000"/>
              </a:lnSpc>
              <a:buNone/>
            </a:pPr>
            <a:r>
              <a:rPr lang="zh-CN" altLang="en-US" dirty="0" smtClean="0">
                <a:latin typeface="黑体" pitchFamily="49" charset="-122"/>
                <a:ea typeface="黑体" pitchFamily="49" charset="-122"/>
              </a:rPr>
              <a:t>  各国的处置模式介绍</a:t>
            </a:r>
            <a:endParaRPr lang="en-US" altLang="zh-CN" dirty="0" smtClean="0">
              <a:latin typeface="黑体" pitchFamily="49" charset="-122"/>
              <a:ea typeface="黑体" pitchFamily="49" charset="-122"/>
            </a:endParaRPr>
          </a:p>
          <a:p>
            <a:pPr>
              <a:lnSpc>
                <a:spcPct val="150000"/>
              </a:lnSpc>
              <a:buNone/>
            </a:pPr>
            <a:r>
              <a:rPr lang="zh-CN" altLang="en-US" dirty="0" smtClean="0">
                <a:latin typeface="黑体" pitchFamily="49" charset="-122"/>
                <a:ea typeface="黑体" pitchFamily="49" charset="-122"/>
              </a:rPr>
              <a:t>  中国当前处理现状</a:t>
            </a:r>
            <a:endParaRPr lang="en-US" altLang="zh-CN" dirty="0" smtClean="0">
              <a:latin typeface="黑体" pitchFamily="49" charset="-122"/>
              <a:ea typeface="黑体" pitchFamily="49" charset="-122"/>
            </a:endParaRPr>
          </a:p>
          <a:p>
            <a:pPr>
              <a:lnSpc>
                <a:spcPct val="150000"/>
              </a:lnSpc>
              <a:buNone/>
            </a:pPr>
            <a:r>
              <a:rPr lang="zh-CN" altLang="en-US" dirty="0" smtClean="0">
                <a:latin typeface="黑体" pitchFamily="49" charset="-122"/>
                <a:ea typeface="黑体" pitchFamily="49" charset="-122"/>
              </a:rPr>
              <a:t>  思考与建议</a:t>
            </a:r>
          </a:p>
          <a:p>
            <a:pPr eaLnBrk="1" hangingPunct="1">
              <a:buFontTx/>
              <a:buNone/>
            </a:pPr>
            <a:endParaRPr lang="en-US" altLang="zh-CN" dirty="0" smtClean="0">
              <a:ea typeface="黑体" pitchFamily="49" charset="-122"/>
            </a:endParaRPr>
          </a:p>
        </p:txBody>
      </p:sp>
      <p:sp>
        <p:nvSpPr>
          <p:cNvPr id="12292" name="Line 9"/>
          <p:cNvSpPr>
            <a:spLocks noChangeShapeType="1"/>
          </p:cNvSpPr>
          <p:nvPr/>
        </p:nvSpPr>
        <p:spPr bwMode="auto">
          <a:xfrm>
            <a:off x="714375" y="2130425"/>
            <a:ext cx="0" cy="1655763"/>
          </a:xfrm>
          <a:prstGeom prst="line">
            <a:avLst/>
          </a:prstGeom>
          <a:noFill/>
          <a:ln w="38100">
            <a:solidFill>
              <a:srgbClr val="FF6600"/>
            </a:solidFill>
            <a:round/>
            <a:headEnd/>
            <a:tailEnd/>
          </a:ln>
        </p:spPr>
        <p:txBody>
          <a:bodyPr/>
          <a:lstStyle/>
          <a:p>
            <a:endParaRPr lang="zh-CN" altLang="en-US"/>
          </a:p>
        </p:txBody>
      </p:sp>
      <p:sp>
        <p:nvSpPr>
          <p:cNvPr id="12293" name="Oval 11"/>
          <p:cNvSpPr>
            <a:spLocks noChangeArrowheads="1"/>
          </p:cNvSpPr>
          <p:nvPr/>
        </p:nvSpPr>
        <p:spPr bwMode="auto">
          <a:xfrm>
            <a:off x="928688" y="1503858"/>
            <a:ext cx="360362" cy="360363"/>
          </a:xfrm>
          <a:prstGeom prst="ellipse">
            <a:avLst/>
          </a:prstGeom>
          <a:solidFill>
            <a:srgbClr val="00AEF7">
              <a:alpha val="89803"/>
            </a:srgbClr>
          </a:solidFill>
          <a:ln w="9525" algn="ctr">
            <a:noFill/>
            <a:round/>
            <a:headEnd/>
            <a:tailEnd/>
          </a:ln>
        </p:spPr>
        <p:txBody>
          <a:bodyPr/>
          <a:lstStyle/>
          <a:p>
            <a:endParaRPr lang="zh-CN" altLang="en-US"/>
          </a:p>
        </p:txBody>
      </p:sp>
      <p:sp>
        <p:nvSpPr>
          <p:cNvPr id="12294" name="Oval 12"/>
          <p:cNvSpPr>
            <a:spLocks noChangeArrowheads="1"/>
          </p:cNvSpPr>
          <p:nvPr/>
        </p:nvSpPr>
        <p:spPr bwMode="auto">
          <a:xfrm>
            <a:off x="928688" y="2289671"/>
            <a:ext cx="360362" cy="360362"/>
          </a:xfrm>
          <a:prstGeom prst="ellipse">
            <a:avLst/>
          </a:prstGeom>
          <a:solidFill>
            <a:srgbClr val="CEDB29">
              <a:alpha val="89803"/>
            </a:srgbClr>
          </a:solidFill>
          <a:ln w="9525" algn="ctr">
            <a:noFill/>
            <a:round/>
            <a:headEnd/>
            <a:tailEnd/>
          </a:ln>
        </p:spPr>
        <p:txBody>
          <a:bodyPr/>
          <a:lstStyle/>
          <a:p>
            <a:endParaRPr lang="zh-CN" altLang="en-US"/>
          </a:p>
        </p:txBody>
      </p:sp>
      <p:sp>
        <p:nvSpPr>
          <p:cNvPr id="12295" name="Oval 13"/>
          <p:cNvSpPr>
            <a:spLocks noChangeArrowheads="1"/>
          </p:cNvSpPr>
          <p:nvPr/>
        </p:nvSpPr>
        <p:spPr bwMode="auto">
          <a:xfrm>
            <a:off x="928688" y="3146921"/>
            <a:ext cx="360362" cy="360362"/>
          </a:xfrm>
          <a:prstGeom prst="ellipse">
            <a:avLst/>
          </a:prstGeom>
          <a:solidFill>
            <a:srgbClr val="9966FF">
              <a:alpha val="90195"/>
            </a:srgbClr>
          </a:solidFill>
          <a:ln w="9525" algn="ctr">
            <a:noFill/>
            <a:round/>
            <a:headEnd/>
            <a:tailEnd/>
          </a:ln>
        </p:spPr>
        <p:txBody>
          <a:bodyPr/>
          <a:lstStyle/>
          <a:p>
            <a:endParaRPr lang="zh-CN" altLang="en-US"/>
          </a:p>
        </p:txBody>
      </p:sp>
      <p:sp>
        <p:nvSpPr>
          <p:cNvPr id="12296" name="Oval 14"/>
          <p:cNvSpPr>
            <a:spLocks noChangeArrowheads="1"/>
          </p:cNvSpPr>
          <p:nvPr/>
        </p:nvSpPr>
        <p:spPr bwMode="auto">
          <a:xfrm>
            <a:off x="928688" y="3932733"/>
            <a:ext cx="360362" cy="360363"/>
          </a:xfrm>
          <a:prstGeom prst="ellipse">
            <a:avLst/>
          </a:prstGeom>
          <a:solidFill>
            <a:srgbClr val="00A652">
              <a:alpha val="89803"/>
            </a:srgbClr>
          </a:solidFill>
          <a:ln w="9525" algn="ctr">
            <a:noFill/>
            <a:round/>
            <a:headEnd/>
            <a:tailEnd/>
          </a:ln>
        </p:spPr>
        <p:txBody>
          <a:bodyPr/>
          <a:lstStyle/>
          <a:p>
            <a:endParaRPr lang="zh-CN" altLang="en-US"/>
          </a:p>
        </p:txBody>
      </p:sp>
      <p:sp>
        <p:nvSpPr>
          <p:cNvPr id="12297" name="Rectangle 16"/>
          <p:cNvSpPr>
            <a:spLocks noChangeArrowheads="1"/>
          </p:cNvSpPr>
          <p:nvPr/>
        </p:nvSpPr>
        <p:spPr bwMode="auto">
          <a:xfrm>
            <a:off x="71438" y="0"/>
            <a:ext cx="1763712" cy="360363"/>
          </a:xfrm>
          <a:prstGeom prst="rect">
            <a:avLst/>
          </a:prstGeom>
          <a:solidFill>
            <a:srgbClr val="00AEF7">
              <a:alpha val="89803"/>
            </a:srgbClr>
          </a:solidFill>
          <a:ln w="9525">
            <a:noFill/>
            <a:miter lim="800000"/>
            <a:headEnd/>
            <a:tailEnd/>
          </a:ln>
        </p:spPr>
        <p:txBody>
          <a:bodyPr/>
          <a:lstStyle/>
          <a:p>
            <a:endParaRPr lang="zh-CN" altLang="en-US"/>
          </a:p>
        </p:txBody>
      </p:sp>
      <p:sp>
        <p:nvSpPr>
          <p:cNvPr id="12298" name="Rectangle 17"/>
          <p:cNvSpPr>
            <a:spLocks noChangeArrowheads="1"/>
          </p:cNvSpPr>
          <p:nvPr/>
        </p:nvSpPr>
        <p:spPr bwMode="auto">
          <a:xfrm>
            <a:off x="7272338" y="0"/>
            <a:ext cx="1763712" cy="360363"/>
          </a:xfrm>
          <a:prstGeom prst="rect">
            <a:avLst/>
          </a:prstGeom>
          <a:solidFill>
            <a:srgbClr val="FF8618">
              <a:alpha val="89803"/>
            </a:srgbClr>
          </a:solidFill>
          <a:ln w="9525">
            <a:noFill/>
            <a:miter lim="800000"/>
            <a:headEnd/>
            <a:tailEnd/>
          </a:ln>
        </p:spPr>
        <p:txBody>
          <a:bodyPr/>
          <a:lstStyle/>
          <a:p>
            <a:endParaRPr lang="zh-CN" altLang="en-US"/>
          </a:p>
        </p:txBody>
      </p:sp>
      <p:sp>
        <p:nvSpPr>
          <p:cNvPr id="12299" name="Rectangle 18"/>
          <p:cNvSpPr>
            <a:spLocks noChangeArrowheads="1"/>
          </p:cNvSpPr>
          <p:nvPr/>
        </p:nvSpPr>
        <p:spPr bwMode="auto">
          <a:xfrm>
            <a:off x="1871663" y="0"/>
            <a:ext cx="1763712" cy="360363"/>
          </a:xfrm>
          <a:prstGeom prst="rect">
            <a:avLst/>
          </a:prstGeom>
          <a:solidFill>
            <a:srgbClr val="CEDB29">
              <a:alpha val="89803"/>
            </a:srgbClr>
          </a:solidFill>
          <a:ln w="9525">
            <a:noFill/>
            <a:miter lim="800000"/>
            <a:headEnd/>
            <a:tailEnd/>
          </a:ln>
        </p:spPr>
        <p:txBody>
          <a:bodyPr/>
          <a:lstStyle/>
          <a:p>
            <a:endParaRPr lang="zh-CN" altLang="en-US"/>
          </a:p>
        </p:txBody>
      </p:sp>
      <p:sp>
        <p:nvSpPr>
          <p:cNvPr id="12300" name="Rectangle 19"/>
          <p:cNvSpPr>
            <a:spLocks noChangeArrowheads="1"/>
          </p:cNvSpPr>
          <p:nvPr/>
        </p:nvSpPr>
        <p:spPr bwMode="auto">
          <a:xfrm>
            <a:off x="5472113" y="0"/>
            <a:ext cx="1763712" cy="360363"/>
          </a:xfrm>
          <a:prstGeom prst="rect">
            <a:avLst/>
          </a:prstGeom>
          <a:solidFill>
            <a:srgbClr val="00A652">
              <a:alpha val="89803"/>
            </a:srgbClr>
          </a:solidFill>
          <a:ln w="9525">
            <a:noFill/>
            <a:miter lim="800000"/>
            <a:headEnd/>
            <a:tailEnd/>
          </a:ln>
        </p:spPr>
        <p:txBody>
          <a:bodyPr/>
          <a:lstStyle/>
          <a:p>
            <a:endParaRPr lang="zh-CN" altLang="en-US"/>
          </a:p>
        </p:txBody>
      </p:sp>
      <p:sp>
        <p:nvSpPr>
          <p:cNvPr id="12301" name="Rectangle 20"/>
          <p:cNvSpPr>
            <a:spLocks noChangeArrowheads="1"/>
          </p:cNvSpPr>
          <p:nvPr/>
        </p:nvSpPr>
        <p:spPr bwMode="auto">
          <a:xfrm>
            <a:off x="3671888" y="0"/>
            <a:ext cx="1763712" cy="360363"/>
          </a:xfrm>
          <a:prstGeom prst="rect">
            <a:avLst/>
          </a:prstGeom>
          <a:solidFill>
            <a:srgbClr val="9966FF">
              <a:alpha val="90195"/>
            </a:srgbClr>
          </a:solidFill>
          <a:ln w="9525">
            <a:noFill/>
            <a:miter lim="800000"/>
            <a:headEnd/>
            <a:tailEnd/>
          </a:ln>
        </p:spPr>
        <p:txBody>
          <a:bodyPr/>
          <a:lstStyle/>
          <a:p>
            <a:endParaRPr lang="zh-CN" altLang="en-US"/>
          </a:p>
        </p:txBody>
      </p:sp>
    </p:spTree>
  </p:cSld>
  <p:clrMapOvr>
    <a:masterClrMapping/>
  </p:clrMapOvr>
  <p:transition advTm="6583"/>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1437744"/>
            <a:ext cx="7920880" cy="1631216"/>
          </a:xfrm>
          <a:prstGeom prst="rect">
            <a:avLst/>
          </a:prstGeom>
          <a:noFill/>
        </p:spPr>
        <p:txBody>
          <a:bodyPr wrap="square" rtlCol="0">
            <a:spAutoFit/>
          </a:bodyPr>
          <a:lstStyle/>
          <a:p>
            <a:r>
              <a:rPr lang="zh-CN" altLang="en-US" sz="2000" dirty="0" smtClean="0">
                <a:latin typeface="黑体" pitchFamily="49" charset="-122"/>
                <a:ea typeface="黑体" pitchFamily="49" charset="-122"/>
              </a:rPr>
              <a:t>德国模式：前端分类回收及减量化，末端进行焚烧</a:t>
            </a:r>
            <a:r>
              <a:rPr lang="en-US" altLang="zh-CN"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生物处理</a:t>
            </a:r>
            <a:endParaRPr lang="en-US" altLang="zh-CN" sz="2000" dirty="0" smtClean="0">
              <a:latin typeface="黑体" pitchFamily="49" charset="-122"/>
              <a:ea typeface="黑体" pitchFamily="49" charset="-122"/>
            </a:endParaRPr>
          </a:p>
          <a:p>
            <a:endParaRPr lang="en-US" altLang="zh-CN" sz="2000" dirty="0" smtClean="0">
              <a:latin typeface="黑体" pitchFamily="49" charset="-122"/>
              <a:ea typeface="黑体" pitchFamily="49" charset="-122"/>
            </a:endParaRPr>
          </a:p>
          <a:p>
            <a:r>
              <a:rPr lang="zh-CN" altLang="en-US" sz="2000" dirty="0" smtClean="0">
                <a:latin typeface="黑体" pitchFamily="49" charset="-122"/>
                <a:ea typeface="黑体" pitchFamily="49" charset="-122"/>
              </a:rPr>
              <a:t>日本模式：前端分类回收及减量化，末端进行焚烧</a:t>
            </a:r>
            <a:endParaRPr lang="en-US" altLang="zh-CN" sz="2000" dirty="0" smtClean="0">
              <a:latin typeface="黑体" pitchFamily="49" charset="-122"/>
              <a:ea typeface="黑体" pitchFamily="49" charset="-122"/>
            </a:endParaRPr>
          </a:p>
          <a:p>
            <a:endParaRPr lang="en-US" altLang="zh-CN" sz="2000" dirty="0" smtClean="0">
              <a:latin typeface="黑体" pitchFamily="49" charset="-122"/>
              <a:ea typeface="黑体" pitchFamily="49" charset="-122"/>
            </a:endParaRPr>
          </a:p>
          <a:p>
            <a:r>
              <a:rPr lang="zh-CN" altLang="en-US" sz="2000" dirty="0" smtClean="0">
                <a:latin typeface="黑体" pitchFamily="49" charset="-122"/>
                <a:ea typeface="黑体" pitchFamily="49" charset="-122"/>
              </a:rPr>
              <a:t>美国模式：前端分类回收及减量化，末端进行填埋</a:t>
            </a:r>
            <a:r>
              <a:rPr lang="en-US" altLang="zh-CN"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焚烧</a:t>
            </a:r>
            <a:endParaRPr lang="zh-CN" altLang="en-US" sz="2000" dirty="0">
              <a:latin typeface="黑体" pitchFamily="49" charset="-122"/>
              <a:ea typeface="黑体" pitchFamily="49" charset="-122"/>
            </a:endParaRPr>
          </a:p>
        </p:txBody>
      </p:sp>
      <p:sp>
        <p:nvSpPr>
          <p:cNvPr id="5" name="TextBox 4"/>
          <p:cNvSpPr txBox="1"/>
          <p:nvPr/>
        </p:nvSpPr>
        <p:spPr>
          <a:xfrm>
            <a:off x="251520" y="548680"/>
            <a:ext cx="3384376" cy="523220"/>
          </a:xfrm>
          <a:prstGeom prst="rect">
            <a:avLst/>
          </a:prstGeom>
          <a:noFill/>
        </p:spPr>
        <p:txBody>
          <a:bodyPr wrap="square" rtlCol="0">
            <a:spAutoFit/>
          </a:bodyPr>
          <a:lstStyle/>
          <a:p>
            <a:r>
              <a:rPr lang="zh-CN" altLang="en-US" sz="2800" dirty="0" smtClean="0">
                <a:latin typeface="黑体" pitchFamily="49" charset="-122"/>
                <a:ea typeface="黑体" pitchFamily="49" charset="-122"/>
              </a:rPr>
              <a:t>处置模式总结</a:t>
            </a:r>
            <a:endParaRPr lang="zh-CN" altLang="en-US" sz="2800" dirty="0">
              <a:latin typeface="黑体" pitchFamily="49" charset="-122"/>
              <a:ea typeface="黑体" pitchFamily="49" charset="-122"/>
            </a:endParaRPr>
          </a:p>
        </p:txBody>
      </p:sp>
      <p:pic>
        <p:nvPicPr>
          <p:cNvPr id="7" name="图片 6" descr="waste-management.png"/>
          <p:cNvPicPr>
            <a:picLocks noChangeAspect="1"/>
          </p:cNvPicPr>
          <p:nvPr/>
        </p:nvPicPr>
        <p:blipFill>
          <a:blip r:embed="rId2" cstate="print"/>
          <a:stretch>
            <a:fillRect/>
          </a:stretch>
        </p:blipFill>
        <p:spPr>
          <a:xfrm>
            <a:off x="539552" y="3861048"/>
            <a:ext cx="3312368" cy="2838326"/>
          </a:xfrm>
          <a:prstGeom prst="rect">
            <a:avLst/>
          </a:prstGeom>
        </p:spPr>
      </p:pic>
      <p:pic>
        <p:nvPicPr>
          <p:cNvPr id="8" name="图片 7" descr="th.jpg"/>
          <p:cNvPicPr>
            <a:picLocks noChangeAspect="1"/>
          </p:cNvPicPr>
          <p:nvPr/>
        </p:nvPicPr>
        <p:blipFill>
          <a:blip r:embed="rId3" cstate="print"/>
          <a:stretch>
            <a:fillRect/>
          </a:stretch>
        </p:blipFill>
        <p:spPr>
          <a:xfrm>
            <a:off x="5292080" y="4437112"/>
            <a:ext cx="3001516" cy="1800200"/>
          </a:xfrm>
          <a:prstGeom prst="rect">
            <a:avLst/>
          </a:prstGeom>
        </p:spPr>
      </p:pic>
      <p:sp>
        <p:nvSpPr>
          <p:cNvPr id="6" name="Rectangle 16"/>
          <p:cNvSpPr>
            <a:spLocks noChangeArrowheads="1"/>
          </p:cNvSpPr>
          <p:nvPr/>
        </p:nvSpPr>
        <p:spPr bwMode="auto">
          <a:xfrm>
            <a:off x="71438" y="0"/>
            <a:ext cx="1763712" cy="360363"/>
          </a:xfrm>
          <a:prstGeom prst="rect">
            <a:avLst/>
          </a:prstGeom>
          <a:solidFill>
            <a:srgbClr val="00AEF7">
              <a:alpha val="89803"/>
            </a:srgbClr>
          </a:solidFill>
          <a:ln w="9525">
            <a:noFill/>
            <a:miter lim="800000"/>
            <a:headEnd/>
            <a:tailEnd/>
          </a:ln>
        </p:spPr>
        <p:txBody>
          <a:bodyPr/>
          <a:lstStyle/>
          <a:p>
            <a:endParaRPr lang="zh-CN" altLang="en-US"/>
          </a:p>
        </p:txBody>
      </p:sp>
      <p:sp>
        <p:nvSpPr>
          <p:cNvPr id="9" name="Rectangle 17"/>
          <p:cNvSpPr>
            <a:spLocks noChangeArrowheads="1"/>
          </p:cNvSpPr>
          <p:nvPr/>
        </p:nvSpPr>
        <p:spPr bwMode="auto">
          <a:xfrm>
            <a:off x="7272338" y="0"/>
            <a:ext cx="1763712" cy="360363"/>
          </a:xfrm>
          <a:prstGeom prst="rect">
            <a:avLst/>
          </a:prstGeom>
          <a:solidFill>
            <a:srgbClr val="FF8618">
              <a:alpha val="89803"/>
            </a:srgbClr>
          </a:solidFill>
          <a:ln w="9525">
            <a:noFill/>
            <a:miter lim="800000"/>
            <a:headEnd/>
            <a:tailEnd/>
          </a:ln>
        </p:spPr>
        <p:txBody>
          <a:bodyPr/>
          <a:lstStyle/>
          <a:p>
            <a:endParaRPr lang="zh-CN" altLang="en-US"/>
          </a:p>
        </p:txBody>
      </p:sp>
      <p:sp>
        <p:nvSpPr>
          <p:cNvPr id="10" name="Rectangle 18"/>
          <p:cNvSpPr>
            <a:spLocks noChangeArrowheads="1"/>
          </p:cNvSpPr>
          <p:nvPr/>
        </p:nvSpPr>
        <p:spPr bwMode="auto">
          <a:xfrm>
            <a:off x="1871663" y="0"/>
            <a:ext cx="1763712" cy="360363"/>
          </a:xfrm>
          <a:prstGeom prst="rect">
            <a:avLst/>
          </a:prstGeom>
          <a:solidFill>
            <a:srgbClr val="CEDB29">
              <a:alpha val="89803"/>
            </a:srgbClr>
          </a:solidFill>
          <a:ln w="9525">
            <a:noFill/>
            <a:miter lim="800000"/>
            <a:headEnd/>
            <a:tailEnd/>
          </a:ln>
        </p:spPr>
        <p:txBody>
          <a:bodyPr/>
          <a:lstStyle/>
          <a:p>
            <a:endParaRPr lang="zh-CN" altLang="en-US"/>
          </a:p>
        </p:txBody>
      </p:sp>
      <p:sp>
        <p:nvSpPr>
          <p:cNvPr id="11" name="Rectangle 19"/>
          <p:cNvSpPr>
            <a:spLocks noChangeArrowheads="1"/>
          </p:cNvSpPr>
          <p:nvPr/>
        </p:nvSpPr>
        <p:spPr bwMode="auto">
          <a:xfrm>
            <a:off x="5472113" y="0"/>
            <a:ext cx="1763712" cy="360363"/>
          </a:xfrm>
          <a:prstGeom prst="rect">
            <a:avLst/>
          </a:prstGeom>
          <a:solidFill>
            <a:srgbClr val="00A652">
              <a:alpha val="89803"/>
            </a:srgbClr>
          </a:solidFill>
          <a:ln w="9525">
            <a:noFill/>
            <a:miter lim="800000"/>
            <a:headEnd/>
            <a:tailEnd/>
          </a:ln>
        </p:spPr>
        <p:txBody>
          <a:bodyPr/>
          <a:lstStyle/>
          <a:p>
            <a:endParaRPr lang="zh-CN" altLang="en-US"/>
          </a:p>
        </p:txBody>
      </p:sp>
      <p:sp>
        <p:nvSpPr>
          <p:cNvPr id="12" name="Rectangle 20"/>
          <p:cNvSpPr>
            <a:spLocks noChangeArrowheads="1"/>
          </p:cNvSpPr>
          <p:nvPr/>
        </p:nvSpPr>
        <p:spPr bwMode="auto">
          <a:xfrm>
            <a:off x="3671888" y="0"/>
            <a:ext cx="1763712" cy="360363"/>
          </a:xfrm>
          <a:prstGeom prst="rect">
            <a:avLst/>
          </a:prstGeom>
          <a:solidFill>
            <a:srgbClr val="9966FF">
              <a:alpha val="90195"/>
            </a:srgbClr>
          </a:solidFill>
          <a:ln w="9525">
            <a:noFill/>
            <a:miter lim="800000"/>
            <a:headEnd/>
            <a:tailEnd/>
          </a:ln>
        </p:spPr>
        <p:txBody>
          <a:bodyPr/>
          <a:lstStyle/>
          <a:p>
            <a:endParaRPr lang="zh-CN" altLang="en-US"/>
          </a:p>
        </p:txBody>
      </p:sp>
      <p:sp>
        <p:nvSpPr>
          <p:cNvPr id="13" name="TextBox 12"/>
          <p:cNvSpPr txBox="1"/>
          <p:nvPr/>
        </p:nvSpPr>
        <p:spPr>
          <a:xfrm>
            <a:off x="611560" y="3284984"/>
            <a:ext cx="2448272" cy="400110"/>
          </a:xfrm>
          <a:prstGeom prst="rect">
            <a:avLst/>
          </a:prstGeom>
          <a:noFill/>
        </p:spPr>
        <p:txBody>
          <a:bodyPr wrap="square" rtlCol="0">
            <a:spAutoFit/>
          </a:bodyPr>
          <a:lstStyle/>
          <a:p>
            <a:r>
              <a:rPr lang="zh-CN" altLang="en-US" sz="2000" b="1" dirty="0" smtClean="0">
                <a:solidFill>
                  <a:srgbClr val="FF0000"/>
                </a:solidFill>
                <a:latin typeface="黑体" pitchFamily="49" charset="-122"/>
                <a:ea typeface="黑体" pitchFamily="49" charset="-122"/>
              </a:rPr>
              <a:t>中国模式？？</a:t>
            </a:r>
            <a:endParaRPr lang="zh-CN" altLang="en-US" sz="2000" b="1" dirty="0">
              <a:solidFill>
                <a:srgbClr val="FF0000"/>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548680"/>
            <a:ext cx="4464496" cy="1231106"/>
          </a:xfrm>
          <a:prstGeom prst="rect">
            <a:avLst/>
          </a:prstGeom>
          <a:noFill/>
        </p:spPr>
        <p:txBody>
          <a:bodyPr wrap="square" rtlCol="0">
            <a:spAutoFit/>
          </a:bodyPr>
          <a:lstStyle/>
          <a:p>
            <a:r>
              <a:rPr lang="zh-CN" altLang="en-US" sz="2800" dirty="0" smtClean="0">
                <a:latin typeface="黑体" pitchFamily="49" charset="-122"/>
                <a:ea typeface="黑体" pitchFamily="49" charset="-122"/>
              </a:rPr>
              <a:t>中国的垃圾处置现状</a:t>
            </a:r>
            <a:endParaRPr lang="en-US" altLang="zh-CN" sz="2800" dirty="0" smtClean="0">
              <a:latin typeface="黑体" pitchFamily="49" charset="-122"/>
              <a:ea typeface="黑体" pitchFamily="49" charset="-122"/>
            </a:endParaRPr>
          </a:p>
          <a:p>
            <a:endParaRPr lang="en-US" altLang="zh-CN" sz="2800" dirty="0" smtClean="0"/>
          </a:p>
          <a:p>
            <a:endParaRPr lang="en-US" altLang="zh-CN" dirty="0" smtClean="0"/>
          </a:p>
        </p:txBody>
      </p:sp>
      <p:sp>
        <p:nvSpPr>
          <p:cNvPr id="5" name="Rectangle 16"/>
          <p:cNvSpPr>
            <a:spLocks noChangeArrowheads="1"/>
          </p:cNvSpPr>
          <p:nvPr/>
        </p:nvSpPr>
        <p:spPr bwMode="auto">
          <a:xfrm>
            <a:off x="71438" y="0"/>
            <a:ext cx="1763712" cy="360363"/>
          </a:xfrm>
          <a:prstGeom prst="rect">
            <a:avLst/>
          </a:prstGeom>
          <a:solidFill>
            <a:srgbClr val="00AEF7">
              <a:alpha val="89803"/>
            </a:srgbClr>
          </a:solidFill>
          <a:ln w="9525">
            <a:noFill/>
            <a:miter lim="800000"/>
            <a:headEnd/>
            <a:tailEnd/>
          </a:ln>
        </p:spPr>
        <p:txBody>
          <a:bodyPr/>
          <a:lstStyle/>
          <a:p>
            <a:endParaRPr lang="zh-CN" altLang="en-US"/>
          </a:p>
        </p:txBody>
      </p:sp>
      <p:sp>
        <p:nvSpPr>
          <p:cNvPr id="6" name="Rectangle 17"/>
          <p:cNvSpPr>
            <a:spLocks noChangeArrowheads="1"/>
          </p:cNvSpPr>
          <p:nvPr/>
        </p:nvSpPr>
        <p:spPr bwMode="auto">
          <a:xfrm>
            <a:off x="7272338" y="0"/>
            <a:ext cx="1763712" cy="360363"/>
          </a:xfrm>
          <a:prstGeom prst="rect">
            <a:avLst/>
          </a:prstGeom>
          <a:solidFill>
            <a:srgbClr val="FF8618">
              <a:alpha val="89803"/>
            </a:srgbClr>
          </a:solidFill>
          <a:ln w="9525">
            <a:noFill/>
            <a:miter lim="800000"/>
            <a:headEnd/>
            <a:tailEnd/>
          </a:ln>
        </p:spPr>
        <p:txBody>
          <a:bodyPr/>
          <a:lstStyle/>
          <a:p>
            <a:endParaRPr lang="zh-CN" altLang="en-US"/>
          </a:p>
        </p:txBody>
      </p:sp>
      <p:sp>
        <p:nvSpPr>
          <p:cNvPr id="7" name="Rectangle 18"/>
          <p:cNvSpPr>
            <a:spLocks noChangeArrowheads="1"/>
          </p:cNvSpPr>
          <p:nvPr/>
        </p:nvSpPr>
        <p:spPr bwMode="auto">
          <a:xfrm>
            <a:off x="1871663" y="0"/>
            <a:ext cx="1763712" cy="360363"/>
          </a:xfrm>
          <a:prstGeom prst="rect">
            <a:avLst/>
          </a:prstGeom>
          <a:solidFill>
            <a:srgbClr val="CEDB29">
              <a:alpha val="89803"/>
            </a:srgbClr>
          </a:solidFill>
          <a:ln w="9525">
            <a:noFill/>
            <a:miter lim="800000"/>
            <a:headEnd/>
            <a:tailEnd/>
          </a:ln>
        </p:spPr>
        <p:txBody>
          <a:bodyPr/>
          <a:lstStyle/>
          <a:p>
            <a:endParaRPr lang="zh-CN" altLang="en-US"/>
          </a:p>
        </p:txBody>
      </p:sp>
      <p:sp>
        <p:nvSpPr>
          <p:cNvPr id="8" name="Rectangle 19"/>
          <p:cNvSpPr>
            <a:spLocks noChangeArrowheads="1"/>
          </p:cNvSpPr>
          <p:nvPr/>
        </p:nvSpPr>
        <p:spPr bwMode="auto">
          <a:xfrm>
            <a:off x="5472113" y="0"/>
            <a:ext cx="1763712" cy="360363"/>
          </a:xfrm>
          <a:prstGeom prst="rect">
            <a:avLst/>
          </a:prstGeom>
          <a:solidFill>
            <a:srgbClr val="00A652">
              <a:alpha val="89803"/>
            </a:srgbClr>
          </a:solidFill>
          <a:ln w="9525">
            <a:noFill/>
            <a:miter lim="800000"/>
            <a:headEnd/>
            <a:tailEnd/>
          </a:ln>
        </p:spPr>
        <p:txBody>
          <a:bodyPr/>
          <a:lstStyle/>
          <a:p>
            <a:endParaRPr lang="zh-CN" altLang="en-US"/>
          </a:p>
        </p:txBody>
      </p:sp>
      <p:sp>
        <p:nvSpPr>
          <p:cNvPr id="9" name="Rectangle 20"/>
          <p:cNvSpPr>
            <a:spLocks noChangeArrowheads="1"/>
          </p:cNvSpPr>
          <p:nvPr/>
        </p:nvSpPr>
        <p:spPr bwMode="auto">
          <a:xfrm>
            <a:off x="3671888" y="0"/>
            <a:ext cx="1763712" cy="360363"/>
          </a:xfrm>
          <a:prstGeom prst="rect">
            <a:avLst/>
          </a:prstGeom>
          <a:solidFill>
            <a:srgbClr val="9966FF">
              <a:alpha val="90195"/>
            </a:srgbClr>
          </a:solidFill>
          <a:ln w="9525">
            <a:noFill/>
            <a:miter lim="800000"/>
            <a:headEnd/>
            <a:tailEnd/>
          </a:ln>
        </p:spPr>
        <p:txBody>
          <a:bodyPr/>
          <a:lstStyle/>
          <a:p>
            <a:endParaRPr lang="zh-CN" altLang="en-US"/>
          </a:p>
        </p:txBody>
      </p:sp>
      <p:graphicFrame>
        <p:nvGraphicFramePr>
          <p:cNvPr id="14" name="图表 13"/>
          <p:cNvGraphicFramePr/>
          <p:nvPr/>
        </p:nvGraphicFramePr>
        <p:xfrm>
          <a:off x="1403648" y="1340768"/>
          <a:ext cx="5547320" cy="280831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2123728" y="4221088"/>
            <a:ext cx="4032448" cy="369332"/>
          </a:xfrm>
          <a:prstGeom prst="rect">
            <a:avLst/>
          </a:prstGeom>
          <a:noFill/>
        </p:spPr>
        <p:txBody>
          <a:bodyPr wrap="square" rtlCol="0">
            <a:spAutoFit/>
          </a:bodyPr>
          <a:lstStyle/>
          <a:p>
            <a:r>
              <a:rPr lang="en-US" altLang="zh-CN" dirty="0" smtClean="0"/>
              <a:t>2006-2014</a:t>
            </a:r>
            <a:r>
              <a:rPr lang="zh-CN" altLang="en-US" dirty="0" smtClean="0"/>
              <a:t>年中国生活垃圾处置现状</a:t>
            </a:r>
            <a:endParaRPr lang="zh-CN" altLang="en-US" dirty="0"/>
          </a:p>
        </p:txBody>
      </p:sp>
      <p:sp>
        <p:nvSpPr>
          <p:cNvPr id="16" name="TextBox 15"/>
          <p:cNvSpPr txBox="1"/>
          <p:nvPr/>
        </p:nvSpPr>
        <p:spPr>
          <a:xfrm>
            <a:off x="5975648" y="4221088"/>
            <a:ext cx="3168352" cy="338554"/>
          </a:xfrm>
          <a:prstGeom prst="rect">
            <a:avLst/>
          </a:prstGeom>
          <a:noFill/>
        </p:spPr>
        <p:txBody>
          <a:bodyPr wrap="square" rtlCol="0">
            <a:spAutoFit/>
          </a:bodyPr>
          <a:lstStyle/>
          <a:p>
            <a:r>
              <a:rPr lang="zh-CN" altLang="en-US" sz="1600" dirty="0" smtClean="0"/>
              <a:t>（来源：</a:t>
            </a:r>
            <a:r>
              <a:rPr lang="en-US" altLang="zh-CN" sz="1600" dirty="0" smtClean="0"/>
              <a:t>《</a:t>
            </a:r>
            <a:r>
              <a:rPr lang="zh-CN" altLang="en-US" sz="1600" dirty="0" smtClean="0"/>
              <a:t>中国统计年鉴</a:t>
            </a:r>
            <a:r>
              <a:rPr lang="en-US" altLang="zh-CN" sz="1600" dirty="0" smtClean="0"/>
              <a:t>》</a:t>
            </a:r>
            <a:r>
              <a:rPr lang="zh-CN" altLang="en-US" sz="1600" dirty="0" smtClean="0"/>
              <a:t>）</a:t>
            </a:r>
            <a:endParaRPr lang="zh-CN" altLang="en-US" sz="1600" dirty="0"/>
          </a:p>
        </p:txBody>
      </p:sp>
      <p:cxnSp>
        <p:nvCxnSpPr>
          <p:cNvPr id="18" name="直接箭头连接符 17"/>
          <p:cNvCxnSpPr/>
          <p:nvPr/>
        </p:nvCxnSpPr>
        <p:spPr>
          <a:xfrm flipV="1">
            <a:off x="2987824" y="1700808"/>
            <a:ext cx="2232248" cy="7920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611560" y="4725144"/>
            <a:ext cx="8208912" cy="2031325"/>
          </a:xfrm>
          <a:prstGeom prst="rect">
            <a:avLst/>
          </a:prstGeom>
        </p:spPr>
        <p:txBody>
          <a:bodyPr wrap="square">
            <a:spAutoFit/>
          </a:bodyPr>
          <a:lstStyle/>
          <a:p>
            <a:pPr>
              <a:lnSpc>
                <a:spcPts val="2200"/>
              </a:lnSpc>
            </a:pPr>
            <a:r>
              <a:rPr lang="en-US" altLang="zh-CN" sz="1600" dirty="0" smtClean="0">
                <a:latin typeface="黑体" pitchFamily="49" charset="-122"/>
                <a:ea typeface="黑体" pitchFamily="49" charset="-122"/>
              </a:rPr>
              <a:t>1</a:t>
            </a:r>
            <a:r>
              <a:rPr lang="zh-CN" altLang="en-US" sz="1600" dirty="0" smtClean="0">
                <a:latin typeface="黑体" pitchFamily="49" charset="-122"/>
                <a:ea typeface="黑体" pitchFamily="49" charset="-122"/>
              </a:rPr>
              <a:t>、垃圾产生量不断增加，</a:t>
            </a:r>
            <a:r>
              <a:rPr lang="zh-CN" altLang="en-US" sz="1600" dirty="0" smtClean="0">
                <a:solidFill>
                  <a:srgbClr val="FF0000"/>
                </a:solidFill>
                <a:latin typeface="黑体" pitchFamily="49" charset="-122"/>
                <a:ea typeface="黑体" pitchFamily="49" charset="-122"/>
              </a:rPr>
              <a:t>如何在前端实现减量化？</a:t>
            </a:r>
            <a:r>
              <a:rPr lang="zh-CN" altLang="en-US" sz="1600" dirty="0" smtClean="0">
                <a:latin typeface="黑体" pitchFamily="49" charset="-122"/>
                <a:ea typeface="黑体" pitchFamily="49" charset="-122"/>
              </a:rPr>
              <a:t>是否会引入垃圾随袋付费及生产者责任延伸制？</a:t>
            </a:r>
            <a:endParaRPr lang="en-US" altLang="zh-CN" sz="1600" dirty="0" smtClean="0">
              <a:latin typeface="黑体" pitchFamily="49" charset="-122"/>
              <a:ea typeface="黑体" pitchFamily="49" charset="-122"/>
            </a:endParaRPr>
          </a:p>
          <a:p>
            <a:pPr>
              <a:lnSpc>
                <a:spcPts val="2200"/>
              </a:lnSpc>
            </a:pPr>
            <a:r>
              <a:rPr lang="en-US" altLang="zh-CN" sz="1600" dirty="0" smtClean="0">
                <a:latin typeface="黑体" pitchFamily="49" charset="-122"/>
                <a:ea typeface="黑体" pitchFamily="49" charset="-122"/>
              </a:rPr>
              <a:t>2</a:t>
            </a:r>
            <a:r>
              <a:rPr lang="zh-CN" altLang="en-US" sz="1600" dirty="0" smtClean="0">
                <a:latin typeface="黑体" pitchFamily="49" charset="-122"/>
                <a:ea typeface="黑体" pitchFamily="49" charset="-122"/>
              </a:rPr>
              <a:t>、生活垃圾分类如何开展？</a:t>
            </a:r>
            <a:r>
              <a:rPr lang="zh-CN" altLang="en-US" sz="1600" dirty="0" smtClean="0">
                <a:solidFill>
                  <a:srgbClr val="FF0000"/>
                </a:solidFill>
                <a:latin typeface="黑体" pitchFamily="49" charset="-122"/>
                <a:ea typeface="黑体" pitchFamily="49" charset="-122"/>
              </a:rPr>
              <a:t>再生资源回收上</a:t>
            </a:r>
            <a:r>
              <a:rPr lang="zh-CN" altLang="en-US" sz="1600" dirty="0" smtClean="0">
                <a:latin typeface="黑体" pitchFamily="49" charset="-122"/>
                <a:ea typeface="黑体" pitchFamily="49" charset="-122"/>
              </a:rPr>
              <a:t>中国有价废弃物，如金属、塑料等回收率已经很高（“拾荒者”团体起到重要作用），今后分类有无必要性，如何开展？</a:t>
            </a:r>
            <a:r>
              <a:rPr lang="zh-CN" altLang="en-US" sz="1600" dirty="0" smtClean="0">
                <a:solidFill>
                  <a:srgbClr val="FF0000"/>
                </a:solidFill>
                <a:latin typeface="黑体" pitchFamily="49" charset="-122"/>
                <a:ea typeface="黑体" pitchFamily="49" charset="-122"/>
              </a:rPr>
              <a:t>干湿分类上</a:t>
            </a:r>
            <a:r>
              <a:rPr lang="zh-CN" altLang="en-US" sz="1600" dirty="0" smtClean="0">
                <a:latin typeface="黑体" pitchFamily="49" charset="-122"/>
                <a:ea typeface="黑体" pitchFamily="49" charset="-122"/>
              </a:rPr>
              <a:t>发改委已公布五批餐厨垃圾处置试点城市，但餐厨垃圾处置上收集难，盈利模式不明确。</a:t>
            </a:r>
            <a:endParaRPr lang="en-US" altLang="zh-CN" sz="1600" dirty="0" smtClean="0"/>
          </a:p>
          <a:p>
            <a:pPr>
              <a:lnSpc>
                <a:spcPts val="2200"/>
              </a:lnSpc>
            </a:pPr>
            <a:r>
              <a:rPr lang="en-US" altLang="zh-CN" sz="1600" dirty="0" smtClean="0">
                <a:latin typeface="黑体" pitchFamily="49" charset="-122"/>
                <a:ea typeface="黑体" pitchFamily="49" charset="-122"/>
              </a:rPr>
              <a:t>3</a:t>
            </a:r>
            <a:r>
              <a:rPr lang="zh-CN" altLang="en-US" sz="1600" dirty="0" smtClean="0">
                <a:latin typeface="黑体" pitchFamily="49" charset="-122"/>
                <a:ea typeface="黑体" pitchFamily="49" charset="-122"/>
              </a:rPr>
              <a:t>、</a:t>
            </a:r>
            <a:r>
              <a:rPr lang="zh-CN" altLang="zh-CN" sz="1600" dirty="0" smtClean="0">
                <a:latin typeface="黑体" pitchFamily="49" charset="-122"/>
                <a:ea typeface="黑体" pitchFamily="49" charset="-122"/>
              </a:rPr>
              <a:t>《“十二五”全国城镇生活垃圾无害化处理设施建设规划》</a:t>
            </a:r>
            <a:r>
              <a:rPr lang="zh-CN" altLang="en-US" sz="1600" dirty="0" smtClean="0">
                <a:latin typeface="黑体" pitchFamily="49" charset="-122"/>
                <a:ea typeface="黑体" pitchFamily="49" charset="-122"/>
              </a:rPr>
              <a:t>明确推广焚烧处置技术，但焚烧市场竞争混乱，监管不严。</a:t>
            </a:r>
            <a:endParaRPr lang="en-US" altLang="zh-CN" sz="1600" dirty="0" smtClean="0">
              <a:latin typeface="黑体" pitchFamily="49" charset="-122"/>
              <a:ea typeface="黑体" pitchFamily="49" charset="-122"/>
            </a:endParaRP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a:spLocks noChangeArrowheads="1"/>
          </p:cNvSpPr>
          <p:nvPr/>
        </p:nvSpPr>
        <p:spPr bwMode="auto">
          <a:xfrm>
            <a:off x="71438" y="0"/>
            <a:ext cx="1763712" cy="360363"/>
          </a:xfrm>
          <a:prstGeom prst="rect">
            <a:avLst/>
          </a:prstGeom>
          <a:solidFill>
            <a:srgbClr val="00AEF7">
              <a:alpha val="89803"/>
            </a:srgbClr>
          </a:solidFill>
          <a:ln w="9525">
            <a:noFill/>
            <a:miter lim="800000"/>
            <a:headEnd/>
            <a:tailEnd/>
          </a:ln>
        </p:spPr>
        <p:txBody>
          <a:bodyPr/>
          <a:lstStyle/>
          <a:p>
            <a:endParaRPr lang="zh-CN" altLang="en-US"/>
          </a:p>
        </p:txBody>
      </p:sp>
      <p:sp>
        <p:nvSpPr>
          <p:cNvPr id="6" name="Rectangle 17"/>
          <p:cNvSpPr>
            <a:spLocks noChangeArrowheads="1"/>
          </p:cNvSpPr>
          <p:nvPr/>
        </p:nvSpPr>
        <p:spPr bwMode="auto">
          <a:xfrm>
            <a:off x="7272338" y="0"/>
            <a:ext cx="1763712" cy="360363"/>
          </a:xfrm>
          <a:prstGeom prst="rect">
            <a:avLst/>
          </a:prstGeom>
          <a:solidFill>
            <a:srgbClr val="FF8618">
              <a:alpha val="89803"/>
            </a:srgbClr>
          </a:solidFill>
          <a:ln w="9525">
            <a:noFill/>
            <a:miter lim="800000"/>
            <a:headEnd/>
            <a:tailEnd/>
          </a:ln>
        </p:spPr>
        <p:txBody>
          <a:bodyPr/>
          <a:lstStyle/>
          <a:p>
            <a:endParaRPr lang="zh-CN" altLang="en-US"/>
          </a:p>
        </p:txBody>
      </p:sp>
      <p:sp>
        <p:nvSpPr>
          <p:cNvPr id="7" name="Rectangle 18"/>
          <p:cNvSpPr>
            <a:spLocks noChangeArrowheads="1"/>
          </p:cNvSpPr>
          <p:nvPr/>
        </p:nvSpPr>
        <p:spPr bwMode="auto">
          <a:xfrm>
            <a:off x="1871663" y="0"/>
            <a:ext cx="1763712" cy="360363"/>
          </a:xfrm>
          <a:prstGeom prst="rect">
            <a:avLst/>
          </a:prstGeom>
          <a:solidFill>
            <a:srgbClr val="CEDB29">
              <a:alpha val="89803"/>
            </a:srgbClr>
          </a:solidFill>
          <a:ln w="9525">
            <a:noFill/>
            <a:miter lim="800000"/>
            <a:headEnd/>
            <a:tailEnd/>
          </a:ln>
        </p:spPr>
        <p:txBody>
          <a:bodyPr/>
          <a:lstStyle/>
          <a:p>
            <a:endParaRPr lang="zh-CN" altLang="en-US"/>
          </a:p>
        </p:txBody>
      </p:sp>
      <p:sp>
        <p:nvSpPr>
          <p:cNvPr id="8" name="Rectangle 19"/>
          <p:cNvSpPr>
            <a:spLocks noChangeArrowheads="1"/>
          </p:cNvSpPr>
          <p:nvPr/>
        </p:nvSpPr>
        <p:spPr bwMode="auto">
          <a:xfrm>
            <a:off x="5472113" y="0"/>
            <a:ext cx="1763712" cy="360363"/>
          </a:xfrm>
          <a:prstGeom prst="rect">
            <a:avLst/>
          </a:prstGeom>
          <a:solidFill>
            <a:srgbClr val="00A652">
              <a:alpha val="89803"/>
            </a:srgbClr>
          </a:solidFill>
          <a:ln w="9525">
            <a:noFill/>
            <a:miter lim="800000"/>
            <a:headEnd/>
            <a:tailEnd/>
          </a:ln>
        </p:spPr>
        <p:txBody>
          <a:bodyPr/>
          <a:lstStyle/>
          <a:p>
            <a:endParaRPr lang="zh-CN" altLang="en-US"/>
          </a:p>
        </p:txBody>
      </p:sp>
      <p:sp>
        <p:nvSpPr>
          <p:cNvPr id="9" name="Rectangle 20"/>
          <p:cNvSpPr>
            <a:spLocks noChangeArrowheads="1"/>
          </p:cNvSpPr>
          <p:nvPr/>
        </p:nvSpPr>
        <p:spPr bwMode="auto">
          <a:xfrm>
            <a:off x="3671888" y="0"/>
            <a:ext cx="1763712" cy="360363"/>
          </a:xfrm>
          <a:prstGeom prst="rect">
            <a:avLst/>
          </a:prstGeom>
          <a:solidFill>
            <a:srgbClr val="9966FF">
              <a:alpha val="90195"/>
            </a:srgbClr>
          </a:solidFill>
          <a:ln w="9525">
            <a:noFill/>
            <a:miter lim="800000"/>
            <a:headEnd/>
            <a:tailEnd/>
          </a:ln>
        </p:spPr>
        <p:txBody>
          <a:bodyPr/>
          <a:lstStyle/>
          <a:p>
            <a:endParaRPr lang="zh-CN" altLang="en-US"/>
          </a:p>
        </p:txBody>
      </p:sp>
      <p:pic>
        <p:nvPicPr>
          <p:cNvPr id="3074" name="Picture 2"/>
          <p:cNvPicPr>
            <a:picLocks noChangeAspect="1" noChangeArrowheads="1"/>
          </p:cNvPicPr>
          <p:nvPr/>
        </p:nvPicPr>
        <p:blipFill>
          <a:blip r:embed="rId3" cstate="print"/>
          <a:srcRect/>
          <a:stretch>
            <a:fillRect/>
          </a:stretch>
        </p:blipFill>
        <p:spPr bwMode="auto">
          <a:xfrm>
            <a:off x="179512" y="2492896"/>
            <a:ext cx="4176464" cy="3240360"/>
          </a:xfrm>
          <a:prstGeom prst="rect">
            <a:avLst/>
          </a:prstGeom>
          <a:noFill/>
          <a:ln w="9525">
            <a:noFill/>
            <a:miter lim="800000"/>
            <a:headEnd/>
            <a:tailEnd/>
          </a:ln>
        </p:spPr>
      </p:pic>
      <p:sp>
        <p:nvSpPr>
          <p:cNvPr id="14" name="TextBox 13"/>
          <p:cNvSpPr txBox="1"/>
          <p:nvPr/>
        </p:nvSpPr>
        <p:spPr>
          <a:xfrm>
            <a:off x="395536" y="548680"/>
            <a:ext cx="2520280" cy="461665"/>
          </a:xfrm>
          <a:prstGeom prst="rect">
            <a:avLst/>
          </a:prstGeom>
          <a:noFill/>
        </p:spPr>
        <p:txBody>
          <a:bodyPr wrap="square" rtlCol="0">
            <a:spAutoFit/>
          </a:bodyPr>
          <a:lstStyle/>
          <a:p>
            <a:r>
              <a:rPr lang="zh-CN" altLang="en-US" sz="2400" dirty="0" smtClean="0">
                <a:latin typeface="黑体" pitchFamily="49" charset="-122"/>
                <a:ea typeface="黑体" pitchFamily="49" charset="-122"/>
              </a:rPr>
              <a:t>台湾模式借鉴</a:t>
            </a:r>
            <a:endParaRPr lang="zh-CN" altLang="en-US" sz="2400" dirty="0">
              <a:latin typeface="黑体" pitchFamily="49" charset="-122"/>
              <a:ea typeface="黑体" pitchFamily="49" charset="-122"/>
            </a:endParaRPr>
          </a:p>
        </p:txBody>
      </p:sp>
      <p:sp>
        <p:nvSpPr>
          <p:cNvPr id="15" name="TextBox 14"/>
          <p:cNvSpPr txBox="1"/>
          <p:nvPr/>
        </p:nvSpPr>
        <p:spPr>
          <a:xfrm>
            <a:off x="323528" y="1268760"/>
            <a:ext cx="8424936" cy="1200329"/>
          </a:xfrm>
          <a:prstGeom prst="rect">
            <a:avLst/>
          </a:prstGeom>
          <a:noFill/>
        </p:spPr>
        <p:txBody>
          <a:bodyPr wrap="square" rtlCol="0">
            <a:spAutoFit/>
          </a:bodyPr>
          <a:lstStyle/>
          <a:p>
            <a:pPr>
              <a:lnSpc>
                <a:spcPct val="150000"/>
              </a:lnSpc>
            </a:pPr>
            <a:r>
              <a:rPr lang="zh-CN" altLang="en-US" dirty="0" smtClean="0"/>
              <a:t>        </a:t>
            </a:r>
            <a:r>
              <a:rPr lang="zh-CN" altLang="en-US" dirty="0" smtClean="0">
                <a:latin typeface="黑体" pitchFamily="49" charset="-122"/>
                <a:ea typeface="黑体" pitchFamily="49" charset="-122"/>
              </a:rPr>
              <a:t>台湾从</a:t>
            </a:r>
            <a:r>
              <a:rPr lang="en-US" altLang="zh-CN" dirty="0" smtClean="0">
                <a:latin typeface="黑体" pitchFamily="49" charset="-122"/>
                <a:ea typeface="黑体" pitchFamily="49" charset="-122"/>
              </a:rPr>
              <a:t>80</a:t>
            </a:r>
            <a:r>
              <a:rPr lang="zh-CN" altLang="en-US" dirty="0" smtClean="0">
                <a:latin typeface="黑体" pitchFamily="49" charset="-122"/>
                <a:ea typeface="黑体" pitchFamily="49" charset="-122"/>
              </a:rPr>
              <a:t>年代后期起开始向污染宣战（</a:t>
            </a:r>
            <a:r>
              <a:rPr lang="zh-CN" altLang="en-US" dirty="0" smtClean="0">
                <a:solidFill>
                  <a:srgbClr val="FF0000"/>
                </a:solidFill>
                <a:latin typeface="黑体" pitchFamily="49" charset="-122"/>
                <a:ea typeface="黑体" pitchFamily="49" charset="-122"/>
              </a:rPr>
              <a:t>龙应台</a:t>
            </a:r>
            <a:r>
              <a:rPr lang="en-US" altLang="zh-CN" dirty="0" smtClean="0">
                <a:solidFill>
                  <a:srgbClr val="FF0000"/>
                </a:solidFill>
                <a:latin typeface="黑体" pitchFamily="49" charset="-122"/>
                <a:ea typeface="黑体" pitchFamily="49" charset="-122"/>
              </a:rPr>
              <a:t>《</a:t>
            </a:r>
            <a:r>
              <a:rPr lang="zh-CN" altLang="en-US" dirty="0" smtClean="0">
                <a:solidFill>
                  <a:srgbClr val="FF0000"/>
                </a:solidFill>
                <a:latin typeface="黑体" pitchFamily="49" charset="-122"/>
                <a:ea typeface="黑体" pitchFamily="49" charset="-122"/>
              </a:rPr>
              <a:t>中国人你为什么不生气？</a:t>
            </a:r>
            <a:r>
              <a:rPr lang="en-US" altLang="zh-CN" dirty="0" smtClean="0">
                <a:solidFill>
                  <a:srgbClr val="FF0000"/>
                </a:solidFill>
                <a:latin typeface="黑体" pitchFamily="49" charset="-122"/>
                <a:ea typeface="黑体" pitchFamily="49" charset="-122"/>
              </a:rPr>
              <a:t>》</a:t>
            </a:r>
            <a:r>
              <a:rPr lang="zh-CN" altLang="en-US" dirty="0" smtClean="0">
                <a:latin typeface="黑体" pitchFamily="49" charset="-122"/>
                <a:ea typeface="黑体" pitchFamily="49" charset="-122"/>
              </a:rPr>
              <a:t>）到本世纪初污染治理、垃圾分类回收及处置都卓有成效，仅用十多年时间。</a:t>
            </a:r>
            <a:endParaRPr lang="en-US" altLang="zh-CN" dirty="0" smtClean="0">
              <a:latin typeface="黑体" pitchFamily="49" charset="-122"/>
              <a:ea typeface="黑体" pitchFamily="49" charset="-122"/>
            </a:endParaRPr>
          </a:p>
          <a:p>
            <a:r>
              <a:rPr lang="en-US" altLang="zh-CN" dirty="0" smtClean="0">
                <a:latin typeface="黑体" pitchFamily="49" charset="-122"/>
                <a:ea typeface="黑体" pitchFamily="49" charset="-122"/>
              </a:rPr>
              <a:t>        </a:t>
            </a:r>
            <a:endParaRPr lang="zh-CN" altLang="en-US" dirty="0">
              <a:latin typeface="黑体" pitchFamily="49" charset="-122"/>
              <a:ea typeface="黑体" pitchFamily="49" charset="-122"/>
            </a:endParaRPr>
          </a:p>
        </p:txBody>
      </p:sp>
      <p:sp>
        <p:nvSpPr>
          <p:cNvPr id="16" name="矩形 15"/>
          <p:cNvSpPr/>
          <p:nvPr/>
        </p:nvSpPr>
        <p:spPr>
          <a:xfrm>
            <a:off x="899592" y="3717032"/>
            <a:ext cx="504056" cy="1728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195736" y="3717032"/>
            <a:ext cx="504056" cy="1728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779912" y="3717032"/>
            <a:ext cx="504056" cy="1728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2"/>
          <p:cNvPicPr>
            <a:picLocks noChangeAspect="1" noChangeArrowheads="1"/>
          </p:cNvPicPr>
          <p:nvPr/>
        </p:nvPicPr>
        <p:blipFill>
          <a:blip r:embed="rId4" cstate="print"/>
          <a:srcRect/>
          <a:stretch>
            <a:fillRect/>
          </a:stretch>
        </p:blipFill>
        <p:spPr bwMode="auto">
          <a:xfrm>
            <a:off x="4496358" y="2492896"/>
            <a:ext cx="4540138" cy="331236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a:spLocks noChangeArrowheads="1"/>
          </p:cNvSpPr>
          <p:nvPr/>
        </p:nvSpPr>
        <p:spPr bwMode="auto">
          <a:xfrm>
            <a:off x="71438" y="0"/>
            <a:ext cx="1763712" cy="360363"/>
          </a:xfrm>
          <a:prstGeom prst="rect">
            <a:avLst/>
          </a:prstGeom>
          <a:solidFill>
            <a:srgbClr val="00AEF7">
              <a:alpha val="89803"/>
            </a:srgbClr>
          </a:solidFill>
          <a:ln w="9525">
            <a:noFill/>
            <a:miter lim="800000"/>
            <a:headEnd/>
            <a:tailEnd/>
          </a:ln>
        </p:spPr>
        <p:txBody>
          <a:bodyPr/>
          <a:lstStyle/>
          <a:p>
            <a:endParaRPr lang="zh-CN" altLang="en-US"/>
          </a:p>
        </p:txBody>
      </p:sp>
      <p:sp>
        <p:nvSpPr>
          <p:cNvPr id="6" name="Rectangle 17"/>
          <p:cNvSpPr>
            <a:spLocks noChangeArrowheads="1"/>
          </p:cNvSpPr>
          <p:nvPr/>
        </p:nvSpPr>
        <p:spPr bwMode="auto">
          <a:xfrm>
            <a:off x="7272338" y="0"/>
            <a:ext cx="1763712" cy="360363"/>
          </a:xfrm>
          <a:prstGeom prst="rect">
            <a:avLst/>
          </a:prstGeom>
          <a:solidFill>
            <a:srgbClr val="FF8618">
              <a:alpha val="89803"/>
            </a:srgbClr>
          </a:solidFill>
          <a:ln w="9525">
            <a:noFill/>
            <a:miter lim="800000"/>
            <a:headEnd/>
            <a:tailEnd/>
          </a:ln>
        </p:spPr>
        <p:txBody>
          <a:bodyPr/>
          <a:lstStyle/>
          <a:p>
            <a:endParaRPr lang="zh-CN" altLang="en-US"/>
          </a:p>
        </p:txBody>
      </p:sp>
      <p:sp>
        <p:nvSpPr>
          <p:cNvPr id="7" name="Rectangle 18"/>
          <p:cNvSpPr>
            <a:spLocks noChangeArrowheads="1"/>
          </p:cNvSpPr>
          <p:nvPr/>
        </p:nvSpPr>
        <p:spPr bwMode="auto">
          <a:xfrm>
            <a:off x="1871663" y="0"/>
            <a:ext cx="1763712" cy="360363"/>
          </a:xfrm>
          <a:prstGeom prst="rect">
            <a:avLst/>
          </a:prstGeom>
          <a:solidFill>
            <a:srgbClr val="CEDB29">
              <a:alpha val="89803"/>
            </a:srgbClr>
          </a:solidFill>
          <a:ln w="9525">
            <a:noFill/>
            <a:miter lim="800000"/>
            <a:headEnd/>
            <a:tailEnd/>
          </a:ln>
        </p:spPr>
        <p:txBody>
          <a:bodyPr/>
          <a:lstStyle/>
          <a:p>
            <a:endParaRPr lang="zh-CN" altLang="en-US"/>
          </a:p>
        </p:txBody>
      </p:sp>
      <p:sp>
        <p:nvSpPr>
          <p:cNvPr id="8" name="Rectangle 19"/>
          <p:cNvSpPr>
            <a:spLocks noChangeArrowheads="1"/>
          </p:cNvSpPr>
          <p:nvPr/>
        </p:nvSpPr>
        <p:spPr bwMode="auto">
          <a:xfrm>
            <a:off x="5472113" y="0"/>
            <a:ext cx="1763712" cy="360363"/>
          </a:xfrm>
          <a:prstGeom prst="rect">
            <a:avLst/>
          </a:prstGeom>
          <a:solidFill>
            <a:srgbClr val="00A652">
              <a:alpha val="89803"/>
            </a:srgbClr>
          </a:solidFill>
          <a:ln w="9525">
            <a:noFill/>
            <a:miter lim="800000"/>
            <a:headEnd/>
            <a:tailEnd/>
          </a:ln>
        </p:spPr>
        <p:txBody>
          <a:bodyPr/>
          <a:lstStyle/>
          <a:p>
            <a:endParaRPr lang="zh-CN" altLang="en-US"/>
          </a:p>
        </p:txBody>
      </p:sp>
      <p:sp>
        <p:nvSpPr>
          <p:cNvPr id="9" name="Rectangle 20"/>
          <p:cNvSpPr>
            <a:spLocks noChangeArrowheads="1"/>
          </p:cNvSpPr>
          <p:nvPr/>
        </p:nvSpPr>
        <p:spPr bwMode="auto">
          <a:xfrm>
            <a:off x="3671888" y="0"/>
            <a:ext cx="1763712" cy="360363"/>
          </a:xfrm>
          <a:prstGeom prst="rect">
            <a:avLst/>
          </a:prstGeom>
          <a:solidFill>
            <a:srgbClr val="9966FF">
              <a:alpha val="90195"/>
            </a:srgbClr>
          </a:solidFill>
          <a:ln w="9525">
            <a:noFill/>
            <a:miter lim="800000"/>
            <a:headEnd/>
            <a:tailEnd/>
          </a:ln>
        </p:spPr>
        <p:txBody>
          <a:bodyPr/>
          <a:lstStyle/>
          <a:p>
            <a:endParaRPr lang="zh-CN" altLang="en-US"/>
          </a:p>
        </p:txBody>
      </p:sp>
      <p:pic>
        <p:nvPicPr>
          <p:cNvPr id="1026" name="Picture 2"/>
          <p:cNvPicPr>
            <a:picLocks noChangeAspect="1" noChangeArrowheads="1"/>
          </p:cNvPicPr>
          <p:nvPr/>
        </p:nvPicPr>
        <p:blipFill>
          <a:blip r:embed="rId2" cstate="print"/>
          <a:srcRect/>
          <a:stretch>
            <a:fillRect/>
          </a:stretch>
        </p:blipFill>
        <p:spPr bwMode="auto">
          <a:xfrm>
            <a:off x="611560" y="836712"/>
            <a:ext cx="7272808" cy="5506260"/>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a:stretch>
            <a:fillRect/>
          </a:stretch>
        </p:blipFill>
        <p:spPr bwMode="auto">
          <a:xfrm>
            <a:off x="611559" y="836712"/>
            <a:ext cx="7670185" cy="55446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a:spLocks noChangeArrowheads="1"/>
          </p:cNvSpPr>
          <p:nvPr/>
        </p:nvSpPr>
        <p:spPr bwMode="auto">
          <a:xfrm>
            <a:off x="71438" y="0"/>
            <a:ext cx="1763712" cy="360363"/>
          </a:xfrm>
          <a:prstGeom prst="rect">
            <a:avLst/>
          </a:prstGeom>
          <a:solidFill>
            <a:srgbClr val="00AEF7">
              <a:alpha val="89803"/>
            </a:srgbClr>
          </a:solidFill>
          <a:ln w="9525">
            <a:noFill/>
            <a:miter lim="800000"/>
            <a:headEnd/>
            <a:tailEnd/>
          </a:ln>
        </p:spPr>
        <p:txBody>
          <a:bodyPr/>
          <a:lstStyle/>
          <a:p>
            <a:endParaRPr lang="zh-CN" altLang="en-US"/>
          </a:p>
        </p:txBody>
      </p:sp>
      <p:sp>
        <p:nvSpPr>
          <p:cNvPr id="6" name="Rectangle 17"/>
          <p:cNvSpPr>
            <a:spLocks noChangeArrowheads="1"/>
          </p:cNvSpPr>
          <p:nvPr/>
        </p:nvSpPr>
        <p:spPr bwMode="auto">
          <a:xfrm>
            <a:off x="7272338" y="0"/>
            <a:ext cx="1763712" cy="360363"/>
          </a:xfrm>
          <a:prstGeom prst="rect">
            <a:avLst/>
          </a:prstGeom>
          <a:solidFill>
            <a:srgbClr val="FF8618">
              <a:alpha val="89803"/>
            </a:srgbClr>
          </a:solidFill>
          <a:ln w="9525">
            <a:noFill/>
            <a:miter lim="800000"/>
            <a:headEnd/>
            <a:tailEnd/>
          </a:ln>
        </p:spPr>
        <p:txBody>
          <a:bodyPr/>
          <a:lstStyle/>
          <a:p>
            <a:endParaRPr lang="zh-CN" altLang="en-US"/>
          </a:p>
        </p:txBody>
      </p:sp>
      <p:sp>
        <p:nvSpPr>
          <p:cNvPr id="7" name="Rectangle 18"/>
          <p:cNvSpPr>
            <a:spLocks noChangeArrowheads="1"/>
          </p:cNvSpPr>
          <p:nvPr/>
        </p:nvSpPr>
        <p:spPr bwMode="auto">
          <a:xfrm>
            <a:off x="1871663" y="0"/>
            <a:ext cx="1763712" cy="360363"/>
          </a:xfrm>
          <a:prstGeom prst="rect">
            <a:avLst/>
          </a:prstGeom>
          <a:solidFill>
            <a:srgbClr val="CEDB29">
              <a:alpha val="89803"/>
            </a:srgbClr>
          </a:solidFill>
          <a:ln w="9525">
            <a:noFill/>
            <a:miter lim="800000"/>
            <a:headEnd/>
            <a:tailEnd/>
          </a:ln>
        </p:spPr>
        <p:txBody>
          <a:bodyPr/>
          <a:lstStyle/>
          <a:p>
            <a:endParaRPr lang="zh-CN" altLang="en-US"/>
          </a:p>
        </p:txBody>
      </p:sp>
      <p:sp>
        <p:nvSpPr>
          <p:cNvPr id="8" name="Rectangle 19"/>
          <p:cNvSpPr>
            <a:spLocks noChangeArrowheads="1"/>
          </p:cNvSpPr>
          <p:nvPr/>
        </p:nvSpPr>
        <p:spPr bwMode="auto">
          <a:xfrm>
            <a:off x="5472113" y="0"/>
            <a:ext cx="1763712" cy="360363"/>
          </a:xfrm>
          <a:prstGeom prst="rect">
            <a:avLst/>
          </a:prstGeom>
          <a:solidFill>
            <a:srgbClr val="00A652">
              <a:alpha val="89803"/>
            </a:srgbClr>
          </a:solidFill>
          <a:ln w="9525">
            <a:noFill/>
            <a:miter lim="800000"/>
            <a:headEnd/>
            <a:tailEnd/>
          </a:ln>
        </p:spPr>
        <p:txBody>
          <a:bodyPr/>
          <a:lstStyle/>
          <a:p>
            <a:endParaRPr lang="zh-CN" altLang="en-US"/>
          </a:p>
        </p:txBody>
      </p:sp>
      <p:sp>
        <p:nvSpPr>
          <p:cNvPr id="9" name="Rectangle 20"/>
          <p:cNvSpPr>
            <a:spLocks noChangeArrowheads="1"/>
          </p:cNvSpPr>
          <p:nvPr/>
        </p:nvSpPr>
        <p:spPr bwMode="auto">
          <a:xfrm>
            <a:off x="3671888" y="0"/>
            <a:ext cx="1763712" cy="360363"/>
          </a:xfrm>
          <a:prstGeom prst="rect">
            <a:avLst/>
          </a:prstGeom>
          <a:solidFill>
            <a:srgbClr val="9966FF">
              <a:alpha val="90195"/>
            </a:srgbClr>
          </a:solidFill>
          <a:ln w="9525">
            <a:noFill/>
            <a:miter lim="800000"/>
            <a:headEnd/>
            <a:tailEnd/>
          </a:ln>
        </p:spPr>
        <p:txBody>
          <a:bodyPr/>
          <a:lstStyle/>
          <a:p>
            <a:endParaRPr lang="zh-CN" altLang="en-US"/>
          </a:p>
        </p:txBody>
      </p:sp>
      <p:pic>
        <p:nvPicPr>
          <p:cNvPr id="5122" name="Picture 2"/>
          <p:cNvPicPr>
            <a:picLocks noChangeAspect="1" noChangeArrowheads="1"/>
          </p:cNvPicPr>
          <p:nvPr/>
        </p:nvPicPr>
        <p:blipFill>
          <a:blip r:embed="rId2" cstate="print"/>
          <a:srcRect/>
          <a:stretch>
            <a:fillRect/>
          </a:stretch>
        </p:blipFill>
        <p:spPr bwMode="auto">
          <a:xfrm>
            <a:off x="179512" y="2060848"/>
            <a:ext cx="4367472" cy="3024336"/>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572000" y="2060848"/>
            <a:ext cx="4572000" cy="3208958"/>
          </a:xfrm>
          <a:prstGeom prst="rect">
            <a:avLst/>
          </a:prstGeom>
          <a:noFill/>
          <a:ln w="9525">
            <a:noFill/>
            <a:miter lim="800000"/>
            <a:headEnd/>
            <a:tailEnd/>
          </a:ln>
        </p:spPr>
      </p:pic>
      <p:sp>
        <p:nvSpPr>
          <p:cNvPr id="13" name="TextBox 12"/>
          <p:cNvSpPr txBox="1"/>
          <p:nvPr/>
        </p:nvSpPr>
        <p:spPr>
          <a:xfrm>
            <a:off x="251520" y="548680"/>
            <a:ext cx="2088232" cy="461665"/>
          </a:xfrm>
          <a:prstGeom prst="rect">
            <a:avLst/>
          </a:prstGeom>
          <a:noFill/>
        </p:spPr>
        <p:txBody>
          <a:bodyPr wrap="square" rtlCol="0">
            <a:spAutoFit/>
          </a:bodyPr>
          <a:lstStyle/>
          <a:p>
            <a:r>
              <a:rPr lang="zh-CN" altLang="en-US" sz="2400" dirty="0" smtClean="0">
                <a:latin typeface="黑体" pitchFamily="49" charset="-122"/>
                <a:ea typeface="黑体" pitchFamily="49" charset="-122"/>
              </a:rPr>
              <a:t>资源回收模式</a:t>
            </a:r>
            <a:endParaRPr lang="zh-CN" altLang="en-US" sz="2400" dirty="0">
              <a:latin typeface="黑体" pitchFamily="49" charset="-122"/>
              <a:ea typeface="黑体" pitchFamily="49" charset="-122"/>
            </a:endParaRPr>
          </a:p>
        </p:txBody>
      </p:sp>
      <p:sp>
        <p:nvSpPr>
          <p:cNvPr id="14" name="矩形 13"/>
          <p:cNvSpPr/>
          <p:nvPr/>
        </p:nvSpPr>
        <p:spPr>
          <a:xfrm>
            <a:off x="179512" y="2564904"/>
            <a:ext cx="1512168"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上箭头 14"/>
          <p:cNvSpPr/>
          <p:nvPr/>
        </p:nvSpPr>
        <p:spPr>
          <a:xfrm>
            <a:off x="755576" y="1844824"/>
            <a:ext cx="360040" cy="360040"/>
          </a:xfrm>
          <a:prstGeom prs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323528" y="1196752"/>
            <a:ext cx="1872208" cy="923330"/>
          </a:xfrm>
          <a:prstGeom prst="rect">
            <a:avLst/>
          </a:prstGeom>
          <a:noFill/>
        </p:spPr>
        <p:txBody>
          <a:bodyPr wrap="square" rtlCol="0">
            <a:spAutoFit/>
          </a:bodyPr>
          <a:lstStyle/>
          <a:p>
            <a:r>
              <a:rPr lang="zh-CN" altLang="en-US" dirty="0" smtClean="0"/>
              <a:t>绿意</a:t>
            </a:r>
            <a:r>
              <a:rPr lang="en-US" altLang="zh-CN" dirty="0" smtClean="0"/>
              <a:t>NGO</a:t>
            </a:r>
          </a:p>
          <a:p>
            <a:r>
              <a:rPr lang="zh-CN" altLang="en-US" dirty="0" smtClean="0"/>
              <a:t>上海绿色账户</a:t>
            </a:r>
            <a:endParaRPr lang="en-US" altLang="zh-CN" dirty="0" smtClean="0"/>
          </a:p>
          <a:p>
            <a:endParaRPr lang="zh-CN" altLang="en-US" dirty="0"/>
          </a:p>
        </p:txBody>
      </p:sp>
      <p:sp>
        <p:nvSpPr>
          <p:cNvPr id="17" name="矩形 16"/>
          <p:cNvSpPr/>
          <p:nvPr/>
        </p:nvSpPr>
        <p:spPr>
          <a:xfrm>
            <a:off x="3059832" y="2564904"/>
            <a:ext cx="1512168"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上箭头 17"/>
          <p:cNvSpPr/>
          <p:nvPr/>
        </p:nvSpPr>
        <p:spPr>
          <a:xfrm>
            <a:off x="3563888" y="1844824"/>
            <a:ext cx="360040" cy="360040"/>
          </a:xfrm>
          <a:prstGeom prs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2771800" y="1196752"/>
            <a:ext cx="2304256" cy="646331"/>
          </a:xfrm>
          <a:prstGeom prst="rect">
            <a:avLst/>
          </a:prstGeom>
          <a:noFill/>
        </p:spPr>
        <p:txBody>
          <a:bodyPr wrap="square" rtlCol="0">
            <a:spAutoFit/>
          </a:bodyPr>
          <a:lstStyle/>
          <a:p>
            <a:r>
              <a:rPr lang="zh-CN" altLang="en-US" dirty="0" smtClean="0"/>
              <a:t>拾荒者团体的规范化</a:t>
            </a:r>
            <a:endParaRPr lang="en-US" altLang="zh-CN" dirty="0" smtClean="0"/>
          </a:p>
          <a:p>
            <a:r>
              <a:rPr lang="zh-CN" altLang="en-US" dirty="0" smtClean="0"/>
              <a:t>再生资源流向可控化</a:t>
            </a:r>
            <a:endParaRPr lang="zh-CN" altLang="en-US" dirty="0"/>
          </a:p>
        </p:txBody>
      </p:sp>
      <p:sp>
        <p:nvSpPr>
          <p:cNvPr id="20" name="矩形 19"/>
          <p:cNvSpPr/>
          <p:nvPr/>
        </p:nvSpPr>
        <p:spPr>
          <a:xfrm>
            <a:off x="5724128" y="2780928"/>
            <a:ext cx="2160240"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上箭头 23"/>
          <p:cNvSpPr/>
          <p:nvPr/>
        </p:nvSpPr>
        <p:spPr>
          <a:xfrm>
            <a:off x="6588224" y="1844824"/>
            <a:ext cx="360040" cy="360040"/>
          </a:xfrm>
          <a:prstGeom prs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5796136" y="1196752"/>
            <a:ext cx="2808312" cy="369332"/>
          </a:xfrm>
          <a:prstGeom prst="rect">
            <a:avLst/>
          </a:prstGeom>
          <a:noFill/>
        </p:spPr>
        <p:txBody>
          <a:bodyPr wrap="square" rtlCol="0">
            <a:spAutoFit/>
          </a:bodyPr>
          <a:lstStyle/>
          <a:p>
            <a:r>
              <a:rPr lang="zh-CN" altLang="en-US" dirty="0" smtClean="0"/>
              <a:t>第三方机构和监督方</a:t>
            </a:r>
            <a:endParaRPr lang="zh-CN" altLang="en-US" dirty="0"/>
          </a:p>
        </p:txBody>
      </p:sp>
      <p:sp>
        <p:nvSpPr>
          <p:cNvPr id="26" name="TextBox 25"/>
          <p:cNvSpPr txBox="1"/>
          <p:nvPr/>
        </p:nvSpPr>
        <p:spPr>
          <a:xfrm>
            <a:off x="395536" y="5805264"/>
            <a:ext cx="7416824" cy="400110"/>
          </a:xfrm>
          <a:prstGeom prst="rect">
            <a:avLst/>
          </a:prstGeom>
          <a:noFill/>
        </p:spPr>
        <p:txBody>
          <a:bodyPr wrap="square" rtlCol="0">
            <a:spAutoFit/>
          </a:bodyPr>
          <a:lstStyle/>
          <a:p>
            <a:r>
              <a:rPr lang="zh-CN" altLang="en-US" sz="2000" dirty="0" smtClean="0">
                <a:latin typeface="黑体" pitchFamily="49" charset="-122"/>
                <a:ea typeface="黑体" pitchFamily="49" charset="-122"/>
              </a:rPr>
              <a:t>资源回收模式的建立需要政府推动、民间助力、制度完善。</a:t>
            </a:r>
            <a:endParaRPr lang="zh-CN" altLang="en-US" sz="2000" dirty="0">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linds(horizontal)">
                                      <p:cBhvr>
                                        <p:cTn id="29" dur="500"/>
                                        <p:tgtEl>
                                          <p:spTgt spid="2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linds(horizont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linds(horizontal)">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animBg="1"/>
      <p:bldP spid="18" grpId="0" animBg="1"/>
      <p:bldP spid="19" grpId="0"/>
      <p:bldP spid="20" grpId="0" animBg="1"/>
      <p:bldP spid="24" grpId="0" animBg="1"/>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a:spLocks noChangeArrowheads="1"/>
          </p:cNvSpPr>
          <p:nvPr/>
        </p:nvSpPr>
        <p:spPr bwMode="auto">
          <a:xfrm>
            <a:off x="71438" y="0"/>
            <a:ext cx="1763712" cy="360363"/>
          </a:xfrm>
          <a:prstGeom prst="rect">
            <a:avLst/>
          </a:prstGeom>
          <a:solidFill>
            <a:srgbClr val="00AEF7">
              <a:alpha val="89803"/>
            </a:srgbClr>
          </a:solidFill>
          <a:ln w="9525">
            <a:noFill/>
            <a:miter lim="800000"/>
            <a:headEnd/>
            <a:tailEnd/>
          </a:ln>
        </p:spPr>
        <p:txBody>
          <a:bodyPr/>
          <a:lstStyle/>
          <a:p>
            <a:endParaRPr lang="zh-CN" altLang="en-US"/>
          </a:p>
        </p:txBody>
      </p:sp>
      <p:sp>
        <p:nvSpPr>
          <p:cNvPr id="6" name="Rectangle 17"/>
          <p:cNvSpPr>
            <a:spLocks noChangeArrowheads="1"/>
          </p:cNvSpPr>
          <p:nvPr/>
        </p:nvSpPr>
        <p:spPr bwMode="auto">
          <a:xfrm>
            <a:off x="7272338" y="0"/>
            <a:ext cx="1763712" cy="360363"/>
          </a:xfrm>
          <a:prstGeom prst="rect">
            <a:avLst/>
          </a:prstGeom>
          <a:solidFill>
            <a:srgbClr val="FF8618">
              <a:alpha val="89803"/>
            </a:srgbClr>
          </a:solidFill>
          <a:ln w="9525">
            <a:noFill/>
            <a:miter lim="800000"/>
            <a:headEnd/>
            <a:tailEnd/>
          </a:ln>
        </p:spPr>
        <p:txBody>
          <a:bodyPr/>
          <a:lstStyle/>
          <a:p>
            <a:endParaRPr lang="zh-CN" altLang="en-US"/>
          </a:p>
        </p:txBody>
      </p:sp>
      <p:sp>
        <p:nvSpPr>
          <p:cNvPr id="7" name="Rectangle 18"/>
          <p:cNvSpPr>
            <a:spLocks noChangeArrowheads="1"/>
          </p:cNvSpPr>
          <p:nvPr/>
        </p:nvSpPr>
        <p:spPr bwMode="auto">
          <a:xfrm>
            <a:off x="1871663" y="0"/>
            <a:ext cx="1763712" cy="360363"/>
          </a:xfrm>
          <a:prstGeom prst="rect">
            <a:avLst/>
          </a:prstGeom>
          <a:solidFill>
            <a:srgbClr val="CEDB29">
              <a:alpha val="89803"/>
            </a:srgbClr>
          </a:solidFill>
          <a:ln w="9525">
            <a:noFill/>
            <a:miter lim="800000"/>
            <a:headEnd/>
            <a:tailEnd/>
          </a:ln>
        </p:spPr>
        <p:txBody>
          <a:bodyPr/>
          <a:lstStyle/>
          <a:p>
            <a:endParaRPr lang="zh-CN" altLang="en-US"/>
          </a:p>
        </p:txBody>
      </p:sp>
      <p:sp>
        <p:nvSpPr>
          <p:cNvPr id="8" name="Rectangle 19"/>
          <p:cNvSpPr>
            <a:spLocks noChangeArrowheads="1"/>
          </p:cNvSpPr>
          <p:nvPr/>
        </p:nvSpPr>
        <p:spPr bwMode="auto">
          <a:xfrm>
            <a:off x="5472113" y="0"/>
            <a:ext cx="1763712" cy="360363"/>
          </a:xfrm>
          <a:prstGeom prst="rect">
            <a:avLst/>
          </a:prstGeom>
          <a:solidFill>
            <a:srgbClr val="00A652">
              <a:alpha val="89803"/>
            </a:srgbClr>
          </a:solidFill>
          <a:ln w="9525">
            <a:noFill/>
            <a:miter lim="800000"/>
            <a:headEnd/>
            <a:tailEnd/>
          </a:ln>
        </p:spPr>
        <p:txBody>
          <a:bodyPr/>
          <a:lstStyle/>
          <a:p>
            <a:endParaRPr lang="zh-CN" altLang="en-US"/>
          </a:p>
        </p:txBody>
      </p:sp>
      <p:sp>
        <p:nvSpPr>
          <p:cNvPr id="9" name="Rectangle 20"/>
          <p:cNvSpPr>
            <a:spLocks noChangeArrowheads="1"/>
          </p:cNvSpPr>
          <p:nvPr/>
        </p:nvSpPr>
        <p:spPr bwMode="auto">
          <a:xfrm>
            <a:off x="3671888" y="0"/>
            <a:ext cx="1763712" cy="360363"/>
          </a:xfrm>
          <a:prstGeom prst="rect">
            <a:avLst/>
          </a:prstGeom>
          <a:solidFill>
            <a:srgbClr val="9966FF">
              <a:alpha val="90195"/>
            </a:srgbClr>
          </a:solidFill>
          <a:ln w="9525">
            <a:noFill/>
            <a:miter lim="800000"/>
            <a:headEnd/>
            <a:tailEnd/>
          </a:ln>
        </p:spPr>
        <p:txBody>
          <a:bodyPr/>
          <a:lstStyle/>
          <a:p>
            <a:endParaRPr lang="zh-CN" altLang="en-US"/>
          </a:p>
        </p:txBody>
      </p:sp>
      <p:pic>
        <p:nvPicPr>
          <p:cNvPr id="4099" name="Picture 3"/>
          <p:cNvPicPr>
            <a:picLocks noChangeAspect="1" noChangeArrowheads="1"/>
          </p:cNvPicPr>
          <p:nvPr/>
        </p:nvPicPr>
        <p:blipFill>
          <a:blip r:embed="rId3" cstate="print"/>
          <a:srcRect/>
          <a:stretch>
            <a:fillRect/>
          </a:stretch>
        </p:blipFill>
        <p:spPr bwMode="auto">
          <a:xfrm>
            <a:off x="683568" y="980728"/>
            <a:ext cx="7791450" cy="4791075"/>
          </a:xfrm>
          <a:prstGeom prst="rect">
            <a:avLst/>
          </a:prstGeom>
          <a:noFill/>
          <a:ln w="9525">
            <a:noFill/>
            <a:miter lim="800000"/>
            <a:headEnd/>
            <a:tailEnd/>
          </a:ln>
        </p:spPr>
      </p:pic>
      <p:sp>
        <p:nvSpPr>
          <p:cNvPr id="21" name="等腰三角形 20"/>
          <p:cNvSpPr/>
          <p:nvPr/>
        </p:nvSpPr>
        <p:spPr>
          <a:xfrm>
            <a:off x="4644008" y="2708920"/>
            <a:ext cx="288032" cy="288032"/>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a:off x="5148064" y="4221088"/>
            <a:ext cx="288032" cy="288032"/>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4716016" y="908720"/>
            <a:ext cx="1080120" cy="461665"/>
          </a:xfrm>
          <a:prstGeom prst="rect">
            <a:avLst/>
          </a:prstGeom>
          <a:noFill/>
        </p:spPr>
        <p:txBody>
          <a:bodyPr wrap="square" rtlCol="0">
            <a:spAutoFit/>
          </a:bodyPr>
          <a:lstStyle/>
          <a:p>
            <a:r>
              <a:rPr lang="zh-CN" altLang="en-US" sz="2400" dirty="0" smtClean="0">
                <a:latin typeface="黑体" pitchFamily="49" charset="-122"/>
                <a:ea typeface="黑体" pitchFamily="49" charset="-122"/>
              </a:rPr>
              <a:t>台湾</a:t>
            </a:r>
            <a:endParaRPr lang="zh-CN" altLang="en-US" sz="2400" dirty="0">
              <a:latin typeface="黑体" pitchFamily="49" charset="-122"/>
              <a:ea typeface="黑体" pitchFamily="49"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a:spLocks noChangeArrowheads="1"/>
          </p:cNvSpPr>
          <p:nvPr/>
        </p:nvSpPr>
        <p:spPr bwMode="auto">
          <a:xfrm>
            <a:off x="71438" y="0"/>
            <a:ext cx="1763712" cy="360363"/>
          </a:xfrm>
          <a:prstGeom prst="rect">
            <a:avLst/>
          </a:prstGeom>
          <a:solidFill>
            <a:srgbClr val="00AEF7">
              <a:alpha val="89803"/>
            </a:srgbClr>
          </a:solidFill>
          <a:ln w="9525">
            <a:noFill/>
            <a:miter lim="800000"/>
            <a:headEnd/>
            <a:tailEnd/>
          </a:ln>
        </p:spPr>
        <p:txBody>
          <a:bodyPr/>
          <a:lstStyle/>
          <a:p>
            <a:endParaRPr lang="zh-CN" altLang="en-US"/>
          </a:p>
        </p:txBody>
      </p:sp>
      <p:sp>
        <p:nvSpPr>
          <p:cNvPr id="6" name="Rectangle 17"/>
          <p:cNvSpPr>
            <a:spLocks noChangeArrowheads="1"/>
          </p:cNvSpPr>
          <p:nvPr/>
        </p:nvSpPr>
        <p:spPr bwMode="auto">
          <a:xfrm>
            <a:off x="7272338" y="0"/>
            <a:ext cx="1763712" cy="360363"/>
          </a:xfrm>
          <a:prstGeom prst="rect">
            <a:avLst/>
          </a:prstGeom>
          <a:solidFill>
            <a:srgbClr val="FF8618">
              <a:alpha val="89803"/>
            </a:srgbClr>
          </a:solidFill>
          <a:ln w="9525">
            <a:noFill/>
            <a:miter lim="800000"/>
            <a:headEnd/>
            <a:tailEnd/>
          </a:ln>
        </p:spPr>
        <p:txBody>
          <a:bodyPr/>
          <a:lstStyle/>
          <a:p>
            <a:endParaRPr lang="zh-CN" altLang="en-US"/>
          </a:p>
        </p:txBody>
      </p:sp>
      <p:sp>
        <p:nvSpPr>
          <p:cNvPr id="7" name="Rectangle 18"/>
          <p:cNvSpPr>
            <a:spLocks noChangeArrowheads="1"/>
          </p:cNvSpPr>
          <p:nvPr/>
        </p:nvSpPr>
        <p:spPr bwMode="auto">
          <a:xfrm>
            <a:off x="1871663" y="0"/>
            <a:ext cx="1763712" cy="360363"/>
          </a:xfrm>
          <a:prstGeom prst="rect">
            <a:avLst/>
          </a:prstGeom>
          <a:solidFill>
            <a:srgbClr val="CEDB29">
              <a:alpha val="89803"/>
            </a:srgbClr>
          </a:solidFill>
          <a:ln w="9525">
            <a:noFill/>
            <a:miter lim="800000"/>
            <a:headEnd/>
            <a:tailEnd/>
          </a:ln>
        </p:spPr>
        <p:txBody>
          <a:bodyPr/>
          <a:lstStyle/>
          <a:p>
            <a:endParaRPr lang="zh-CN" altLang="en-US"/>
          </a:p>
        </p:txBody>
      </p:sp>
      <p:sp>
        <p:nvSpPr>
          <p:cNvPr id="8" name="Rectangle 19"/>
          <p:cNvSpPr>
            <a:spLocks noChangeArrowheads="1"/>
          </p:cNvSpPr>
          <p:nvPr/>
        </p:nvSpPr>
        <p:spPr bwMode="auto">
          <a:xfrm>
            <a:off x="5472113" y="0"/>
            <a:ext cx="1763712" cy="360363"/>
          </a:xfrm>
          <a:prstGeom prst="rect">
            <a:avLst/>
          </a:prstGeom>
          <a:solidFill>
            <a:srgbClr val="00A652">
              <a:alpha val="89803"/>
            </a:srgbClr>
          </a:solidFill>
          <a:ln w="9525">
            <a:noFill/>
            <a:miter lim="800000"/>
            <a:headEnd/>
            <a:tailEnd/>
          </a:ln>
        </p:spPr>
        <p:txBody>
          <a:bodyPr/>
          <a:lstStyle/>
          <a:p>
            <a:endParaRPr lang="zh-CN" altLang="en-US"/>
          </a:p>
        </p:txBody>
      </p:sp>
      <p:sp>
        <p:nvSpPr>
          <p:cNvPr id="9" name="Rectangle 20"/>
          <p:cNvSpPr>
            <a:spLocks noChangeArrowheads="1"/>
          </p:cNvSpPr>
          <p:nvPr/>
        </p:nvSpPr>
        <p:spPr bwMode="auto">
          <a:xfrm>
            <a:off x="3671888" y="0"/>
            <a:ext cx="1763712" cy="360363"/>
          </a:xfrm>
          <a:prstGeom prst="rect">
            <a:avLst/>
          </a:prstGeom>
          <a:solidFill>
            <a:srgbClr val="9966FF">
              <a:alpha val="90195"/>
            </a:srgbClr>
          </a:solidFill>
          <a:ln w="9525">
            <a:noFill/>
            <a:miter lim="800000"/>
            <a:headEnd/>
            <a:tailEnd/>
          </a:ln>
        </p:spPr>
        <p:txBody>
          <a:bodyPr/>
          <a:lstStyle/>
          <a:p>
            <a:endParaRPr lang="zh-CN" altLang="en-US"/>
          </a:p>
        </p:txBody>
      </p:sp>
      <p:sp>
        <p:nvSpPr>
          <p:cNvPr id="11" name="TextBox 10"/>
          <p:cNvSpPr txBox="1"/>
          <p:nvPr/>
        </p:nvSpPr>
        <p:spPr>
          <a:xfrm>
            <a:off x="539552" y="1196752"/>
            <a:ext cx="8352928" cy="1754326"/>
          </a:xfrm>
          <a:prstGeom prst="rect">
            <a:avLst/>
          </a:prstGeom>
          <a:noFill/>
        </p:spPr>
        <p:txBody>
          <a:bodyPr wrap="square" rtlCol="0">
            <a:spAutoFit/>
          </a:bodyPr>
          <a:lstStyle/>
          <a:p>
            <a:pPr>
              <a:lnSpc>
                <a:spcPct val="150000"/>
              </a:lnSpc>
            </a:pP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、垃圾的前端减量化在今后将是固废处置领域的重点。</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a:t>
            </a:r>
            <a:r>
              <a:rPr lang="zh-CN" altLang="en-US" dirty="0" smtClean="0">
                <a:latin typeface="黑体" pitchFamily="49" charset="-122"/>
                <a:ea typeface="黑体" pitchFamily="49" charset="-122"/>
              </a:rPr>
              <a:t>通过</a:t>
            </a:r>
            <a:r>
              <a:rPr lang="zh-CN" altLang="en-US" dirty="0" smtClean="0">
                <a:solidFill>
                  <a:srgbClr val="FF0000"/>
                </a:solidFill>
                <a:latin typeface="黑体" pitchFamily="49" charset="-122"/>
                <a:ea typeface="黑体" pitchFamily="49" charset="-122"/>
              </a:rPr>
              <a:t>生产者责任制</a:t>
            </a:r>
            <a:r>
              <a:rPr lang="zh-CN" altLang="en-US" dirty="0" smtClean="0">
                <a:latin typeface="黑体" pitchFamily="49" charset="-122"/>
                <a:ea typeface="黑体" pitchFamily="49" charset="-122"/>
              </a:rPr>
              <a:t>的引入，促进企业进行产品的绿色设计，减少过度包装，增加可再生产品生产等。</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a:t>
            </a:r>
            <a:r>
              <a:rPr lang="zh-CN" altLang="en-US" dirty="0" smtClean="0">
                <a:latin typeface="黑体" pitchFamily="49" charset="-122"/>
                <a:ea typeface="黑体" pitchFamily="49" charset="-122"/>
              </a:rPr>
              <a:t>通过</a:t>
            </a:r>
            <a:r>
              <a:rPr lang="zh-CN" altLang="en-US" dirty="0" smtClean="0">
                <a:solidFill>
                  <a:srgbClr val="FF0000"/>
                </a:solidFill>
                <a:latin typeface="黑体" pitchFamily="49" charset="-122"/>
                <a:ea typeface="黑体" pitchFamily="49" charset="-122"/>
              </a:rPr>
              <a:t>垃圾随袋付费制度</a:t>
            </a:r>
            <a:r>
              <a:rPr lang="zh-CN" altLang="en-US" dirty="0" smtClean="0">
                <a:latin typeface="黑体" pitchFamily="49" charset="-122"/>
                <a:ea typeface="黑体" pitchFamily="49" charset="-122"/>
              </a:rPr>
              <a:t>的引入，以经济因素促进居民主动减少垃圾的排放。</a:t>
            </a:r>
            <a:endParaRPr lang="zh-CN" altLang="en-US" dirty="0">
              <a:latin typeface="黑体" pitchFamily="49" charset="-122"/>
              <a:ea typeface="黑体" pitchFamily="49" charset="-122"/>
            </a:endParaRPr>
          </a:p>
        </p:txBody>
      </p:sp>
      <p:sp>
        <p:nvSpPr>
          <p:cNvPr id="12" name="TextBox 11"/>
          <p:cNvSpPr txBox="1"/>
          <p:nvPr/>
        </p:nvSpPr>
        <p:spPr>
          <a:xfrm>
            <a:off x="467544" y="548680"/>
            <a:ext cx="2736304" cy="461665"/>
          </a:xfrm>
          <a:prstGeom prst="rect">
            <a:avLst/>
          </a:prstGeom>
          <a:noFill/>
        </p:spPr>
        <p:txBody>
          <a:bodyPr wrap="square" rtlCol="0">
            <a:spAutoFit/>
          </a:bodyPr>
          <a:lstStyle/>
          <a:p>
            <a:r>
              <a:rPr lang="zh-CN" altLang="en-US" sz="2400" dirty="0" smtClean="0">
                <a:latin typeface="黑体" pitchFamily="49" charset="-122"/>
                <a:ea typeface="黑体" pitchFamily="49" charset="-122"/>
              </a:rPr>
              <a:t>思考与建议</a:t>
            </a:r>
            <a:endParaRPr lang="zh-CN" altLang="en-US" sz="2400" dirty="0">
              <a:latin typeface="黑体" pitchFamily="49" charset="-122"/>
              <a:ea typeface="黑体" pitchFamily="49" charset="-122"/>
            </a:endParaRPr>
          </a:p>
        </p:txBody>
      </p:sp>
      <p:sp>
        <p:nvSpPr>
          <p:cNvPr id="13" name="TextBox 12"/>
          <p:cNvSpPr txBox="1"/>
          <p:nvPr/>
        </p:nvSpPr>
        <p:spPr>
          <a:xfrm>
            <a:off x="539552" y="2937718"/>
            <a:ext cx="8352928" cy="4247317"/>
          </a:xfrm>
          <a:prstGeom prst="rect">
            <a:avLst/>
          </a:prstGeom>
          <a:noFill/>
        </p:spPr>
        <p:txBody>
          <a:bodyPr wrap="square" rtlCol="0">
            <a:spAutoFit/>
          </a:bodyPr>
          <a:lstStyle/>
          <a:p>
            <a:pPr>
              <a:lnSpc>
                <a:spcPct val="150000"/>
              </a:lnSpc>
            </a:pP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、垃圾的分类回收必须结合中国特色</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a:t>
            </a:r>
            <a:r>
              <a:rPr lang="zh-CN" altLang="en-US" dirty="0" smtClean="0">
                <a:latin typeface="黑体" pitchFamily="49" charset="-122"/>
                <a:ea typeface="黑体" pitchFamily="49" charset="-122"/>
              </a:rPr>
              <a:t>虽然当前垃圾中部分有价资源的回收率已经很高，但回收后资源去向不可控，非正规企业进行资源再生的环境污染十分严重。</a:t>
            </a:r>
            <a:r>
              <a:rPr lang="zh-CN" altLang="en-US" dirty="0" smtClean="0">
                <a:solidFill>
                  <a:srgbClr val="FF0000"/>
                </a:solidFill>
                <a:latin typeface="黑体" pitchFamily="49" charset="-122"/>
                <a:ea typeface="黑体" pitchFamily="49" charset="-122"/>
              </a:rPr>
              <a:t>“拾荒者”团体以及后端处置规范化是重点</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a:t>
            </a:r>
            <a:r>
              <a:rPr lang="zh-CN" altLang="en-US" dirty="0" smtClean="0">
                <a:latin typeface="黑体" pitchFamily="49" charset="-122"/>
                <a:ea typeface="黑体" pitchFamily="49" charset="-122"/>
              </a:rPr>
              <a:t>每个城市的垃圾分类需结合自己的实际，通过</a:t>
            </a:r>
            <a:r>
              <a:rPr lang="zh-CN" altLang="en-US" dirty="0" smtClean="0">
                <a:solidFill>
                  <a:srgbClr val="FF0000"/>
                </a:solidFill>
                <a:latin typeface="黑体" pitchFamily="49" charset="-122"/>
                <a:ea typeface="黑体" pitchFamily="49" charset="-122"/>
              </a:rPr>
              <a:t>政府和民间合作，行政手段和经济刺激的双重作用</a:t>
            </a:r>
            <a:r>
              <a:rPr lang="zh-CN" altLang="en-US" dirty="0" smtClean="0">
                <a:latin typeface="黑体" pitchFamily="49" charset="-122"/>
                <a:ea typeface="黑体" pitchFamily="49" charset="-122"/>
              </a:rPr>
              <a:t>去实现。</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a:t>
            </a:r>
            <a:r>
              <a:rPr lang="zh-CN" altLang="en-US" dirty="0" smtClean="0">
                <a:latin typeface="黑体" pitchFamily="49" charset="-122"/>
                <a:ea typeface="黑体" pitchFamily="49" charset="-122"/>
              </a:rPr>
              <a:t>垃圾的干湿分类正在尝试开展。但餐厨厨余垃圾收集上民间抵触较强，同时处置上厌氧消化（德国模式）成本高盈利模式不明确，制作动物饲料（台湾模式）政策法规未完善。我们公司能否形成自己成熟的收运处置模式来赢得市场。</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a:t>
            </a:r>
            <a:endParaRPr lang="zh-CN" altLang="en-US" dirty="0">
              <a:latin typeface="黑体" pitchFamily="49" charset="-122"/>
              <a:ea typeface="黑体" pitchFamily="49"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a:spLocks noChangeArrowheads="1"/>
          </p:cNvSpPr>
          <p:nvPr/>
        </p:nvSpPr>
        <p:spPr bwMode="auto">
          <a:xfrm>
            <a:off x="71438" y="0"/>
            <a:ext cx="1763712" cy="360363"/>
          </a:xfrm>
          <a:prstGeom prst="rect">
            <a:avLst/>
          </a:prstGeom>
          <a:solidFill>
            <a:srgbClr val="00AEF7">
              <a:alpha val="89803"/>
            </a:srgbClr>
          </a:solidFill>
          <a:ln w="9525">
            <a:noFill/>
            <a:miter lim="800000"/>
            <a:headEnd/>
            <a:tailEnd/>
          </a:ln>
        </p:spPr>
        <p:txBody>
          <a:bodyPr/>
          <a:lstStyle/>
          <a:p>
            <a:endParaRPr lang="zh-CN" altLang="en-US"/>
          </a:p>
        </p:txBody>
      </p:sp>
      <p:sp>
        <p:nvSpPr>
          <p:cNvPr id="6" name="Rectangle 17"/>
          <p:cNvSpPr>
            <a:spLocks noChangeArrowheads="1"/>
          </p:cNvSpPr>
          <p:nvPr/>
        </p:nvSpPr>
        <p:spPr bwMode="auto">
          <a:xfrm>
            <a:off x="7272338" y="0"/>
            <a:ext cx="1763712" cy="360363"/>
          </a:xfrm>
          <a:prstGeom prst="rect">
            <a:avLst/>
          </a:prstGeom>
          <a:solidFill>
            <a:srgbClr val="FF8618">
              <a:alpha val="89803"/>
            </a:srgbClr>
          </a:solidFill>
          <a:ln w="9525">
            <a:noFill/>
            <a:miter lim="800000"/>
            <a:headEnd/>
            <a:tailEnd/>
          </a:ln>
        </p:spPr>
        <p:txBody>
          <a:bodyPr/>
          <a:lstStyle/>
          <a:p>
            <a:endParaRPr lang="zh-CN" altLang="en-US"/>
          </a:p>
        </p:txBody>
      </p:sp>
      <p:sp>
        <p:nvSpPr>
          <p:cNvPr id="7" name="Rectangle 18"/>
          <p:cNvSpPr>
            <a:spLocks noChangeArrowheads="1"/>
          </p:cNvSpPr>
          <p:nvPr/>
        </p:nvSpPr>
        <p:spPr bwMode="auto">
          <a:xfrm>
            <a:off x="1871663" y="0"/>
            <a:ext cx="1763712" cy="360363"/>
          </a:xfrm>
          <a:prstGeom prst="rect">
            <a:avLst/>
          </a:prstGeom>
          <a:solidFill>
            <a:srgbClr val="CEDB29">
              <a:alpha val="89803"/>
            </a:srgbClr>
          </a:solidFill>
          <a:ln w="9525">
            <a:noFill/>
            <a:miter lim="800000"/>
            <a:headEnd/>
            <a:tailEnd/>
          </a:ln>
        </p:spPr>
        <p:txBody>
          <a:bodyPr/>
          <a:lstStyle/>
          <a:p>
            <a:endParaRPr lang="zh-CN" altLang="en-US"/>
          </a:p>
        </p:txBody>
      </p:sp>
      <p:sp>
        <p:nvSpPr>
          <p:cNvPr id="8" name="Rectangle 19"/>
          <p:cNvSpPr>
            <a:spLocks noChangeArrowheads="1"/>
          </p:cNvSpPr>
          <p:nvPr/>
        </p:nvSpPr>
        <p:spPr bwMode="auto">
          <a:xfrm>
            <a:off x="5472113" y="0"/>
            <a:ext cx="1763712" cy="360363"/>
          </a:xfrm>
          <a:prstGeom prst="rect">
            <a:avLst/>
          </a:prstGeom>
          <a:solidFill>
            <a:srgbClr val="00A652">
              <a:alpha val="89803"/>
            </a:srgbClr>
          </a:solidFill>
          <a:ln w="9525">
            <a:noFill/>
            <a:miter lim="800000"/>
            <a:headEnd/>
            <a:tailEnd/>
          </a:ln>
        </p:spPr>
        <p:txBody>
          <a:bodyPr/>
          <a:lstStyle/>
          <a:p>
            <a:endParaRPr lang="zh-CN" altLang="en-US"/>
          </a:p>
        </p:txBody>
      </p:sp>
      <p:sp>
        <p:nvSpPr>
          <p:cNvPr id="9" name="Rectangle 20"/>
          <p:cNvSpPr>
            <a:spLocks noChangeArrowheads="1"/>
          </p:cNvSpPr>
          <p:nvPr/>
        </p:nvSpPr>
        <p:spPr bwMode="auto">
          <a:xfrm>
            <a:off x="3671888" y="0"/>
            <a:ext cx="1763712" cy="360363"/>
          </a:xfrm>
          <a:prstGeom prst="rect">
            <a:avLst/>
          </a:prstGeom>
          <a:solidFill>
            <a:srgbClr val="9966FF">
              <a:alpha val="90195"/>
            </a:srgbClr>
          </a:solidFill>
          <a:ln w="9525">
            <a:noFill/>
            <a:miter lim="800000"/>
            <a:headEnd/>
            <a:tailEnd/>
          </a:ln>
        </p:spPr>
        <p:txBody>
          <a:bodyPr/>
          <a:lstStyle/>
          <a:p>
            <a:endParaRPr lang="zh-CN" altLang="en-US"/>
          </a:p>
        </p:txBody>
      </p:sp>
      <p:sp>
        <p:nvSpPr>
          <p:cNvPr id="11" name="TextBox 10"/>
          <p:cNvSpPr txBox="1"/>
          <p:nvPr/>
        </p:nvSpPr>
        <p:spPr>
          <a:xfrm>
            <a:off x="539552" y="1196752"/>
            <a:ext cx="8352928" cy="4662815"/>
          </a:xfrm>
          <a:prstGeom prst="rect">
            <a:avLst/>
          </a:prstGeom>
          <a:noFill/>
        </p:spPr>
        <p:txBody>
          <a:bodyPr wrap="square" rtlCol="0">
            <a:spAutoFit/>
          </a:bodyPr>
          <a:lstStyle/>
          <a:p>
            <a:pPr>
              <a:lnSpc>
                <a:spcPct val="150000"/>
              </a:lnSpc>
            </a:pP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、焚烧、填埋和生物处置的选择也要结合各地特色</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a:t>
            </a:r>
            <a:r>
              <a:rPr lang="zh-CN" altLang="en-US" dirty="0" smtClean="0">
                <a:latin typeface="黑体" pitchFamily="49" charset="-122"/>
                <a:ea typeface="黑体" pitchFamily="49" charset="-122"/>
              </a:rPr>
              <a:t>当前各地垃圾焚烧项目都火热开展，但也爆出了多个项目低价垃圾处理费中标。整个行业在市场竞争（从招投标到建设运营整个环节）的监管不到位。政府转移处置责任。</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    各地政府应根据自己的财力以及各地实际选择处置模式。一二线等经济发达城市优先选择焚烧技术。经济欠发达以及人口稀疏地带可考虑选择填埋。</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a:t>
            </a:r>
            <a:r>
              <a:rPr lang="zh-CN" altLang="en-US" dirty="0" smtClean="0">
                <a:latin typeface="黑体" pitchFamily="49" charset="-122"/>
                <a:ea typeface="黑体" pitchFamily="49" charset="-122"/>
              </a:rPr>
              <a:t>垃圾焚烧的“邻避效应”当前全世界都存在。如何去处理这个问题，从我们企业自身角度一方面需要自我拷问我们的垃圾焚烧厂的建设和运营到底达到了什么标准？我们的厂区环境管理、排放指标管理、垃圾车运输管理是否更为精细化？另一方面我们也需要思考我们的焚烧厂怎样能够让居民更加认同，能否更加便民利民？</a:t>
            </a:r>
            <a:endParaRPr lang="en-US" altLang="zh-CN" dirty="0" smtClean="0">
              <a:latin typeface="黑体" pitchFamily="49" charset="-122"/>
              <a:ea typeface="黑体" pitchFamily="49" charset="-122"/>
            </a:endParaRPr>
          </a:p>
        </p:txBody>
      </p:sp>
      <p:sp>
        <p:nvSpPr>
          <p:cNvPr id="12" name="TextBox 11"/>
          <p:cNvSpPr txBox="1"/>
          <p:nvPr/>
        </p:nvSpPr>
        <p:spPr>
          <a:xfrm>
            <a:off x="467544" y="548680"/>
            <a:ext cx="2736304" cy="461665"/>
          </a:xfrm>
          <a:prstGeom prst="rect">
            <a:avLst/>
          </a:prstGeom>
          <a:noFill/>
        </p:spPr>
        <p:txBody>
          <a:bodyPr wrap="square" rtlCol="0">
            <a:spAutoFit/>
          </a:bodyPr>
          <a:lstStyle/>
          <a:p>
            <a:r>
              <a:rPr lang="zh-CN" altLang="en-US" sz="2400" dirty="0" smtClean="0">
                <a:latin typeface="黑体" pitchFamily="49" charset="-122"/>
                <a:ea typeface="黑体" pitchFamily="49" charset="-122"/>
              </a:rPr>
              <a:t>思考与建议</a:t>
            </a:r>
            <a:endParaRPr lang="zh-CN" altLang="en-US" sz="2400" dirty="0">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323528" y="620688"/>
            <a:ext cx="4080495" cy="749350"/>
          </a:xfrm>
        </p:spPr>
        <p:txBody>
          <a:bodyPr>
            <a:normAutofit fontScale="92500" lnSpcReduction="10000"/>
          </a:bodyPr>
          <a:lstStyle/>
          <a:p>
            <a:pPr>
              <a:lnSpc>
                <a:spcPct val="150000"/>
              </a:lnSpc>
              <a:buNone/>
            </a:pPr>
            <a:r>
              <a:rPr lang="zh-CN" altLang="en-US" dirty="0" smtClean="0">
                <a:latin typeface="黑体" pitchFamily="49" charset="-122"/>
                <a:ea typeface="黑体" pitchFamily="49" charset="-122"/>
              </a:rPr>
              <a:t>“垃圾”的分类</a:t>
            </a:r>
            <a:endParaRPr lang="en-US" altLang="zh-CN" dirty="0" smtClean="0">
              <a:latin typeface="黑体" pitchFamily="49" charset="-122"/>
              <a:ea typeface="黑体" pitchFamily="49" charset="-122"/>
            </a:endParaRPr>
          </a:p>
          <a:p>
            <a:pPr eaLnBrk="1" hangingPunct="1">
              <a:buFontTx/>
              <a:buNone/>
            </a:pPr>
            <a:endParaRPr lang="en-US" altLang="zh-CN" dirty="0" smtClean="0">
              <a:ea typeface="黑体" pitchFamily="49" charset="-122"/>
            </a:endParaRPr>
          </a:p>
        </p:txBody>
      </p:sp>
      <p:sp>
        <p:nvSpPr>
          <p:cNvPr id="12297" name="Rectangle 16"/>
          <p:cNvSpPr>
            <a:spLocks noChangeArrowheads="1"/>
          </p:cNvSpPr>
          <p:nvPr/>
        </p:nvSpPr>
        <p:spPr bwMode="auto">
          <a:xfrm>
            <a:off x="71438" y="0"/>
            <a:ext cx="1763712" cy="360363"/>
          </a:xfrm>
          <a:prstGeom prst="rect">
            <a:avLst/>
          </a:prstGeom>
          <a:solidFill>
            <a:srgbClr val="00AEF7">
              <a:alpha val="89803"/>
            </a:srgbClr>
          </a:solidFill>
          <a:ln w="9525">
            <a:noFill/>
            <a:miter lim="800000"/>
            <a:headEnd/>
            <a:tailEnd/>
          </a:ln>
        </p:spPr>
        <p:txBody>
          <a:bodyPr/>
          <a:lstStyle/>
          <a:p>
            <a:endParaRPr lang="zh-CN" altLang="en-US"/>
          </a:p>
        </p:txBody>
      </p:sp>
      <p:sp>
        <p:nvSpPr>
          <p:cNvPr id="12298" name="Rectangle 17"/>
          <p:cNvSpPr>
            <a:spLocks noChangeArrowheads="1"/>
          </p:cNvSpPr>
          <p:nvPr/>
        </p:nvSpPr>
        <p:spPr bwMode="auto">
          <a:xfrm>
            <a:off x="7272338" y="0"/>
            <a:ext cx="1763712" cy="360363"/>
          </a:xfrm>
          <a:prstGeom prst="rect">
            <a:avLst/>
          </a:prstGeom>
          <a:solidFill>
            <a:srgbClr val="FF8618">
              <a:alpha val="89803"/>
            </a:srgbClr>
          </a:solidFill>
          <a:ln w="9525">
            <a:noFill/>
            <a:miter lim="800000"/>
            <a:headEnd/>
            <a:tailEnd/>
          </a:ln>
        </p:spPr>
        <p:txBody>
          <a:bodyPr/>
          <a:lstStyle/>
          <a:p>
            <a:endParaRPr lang="zh-CN" altLang="en-US"/>
          </a:p>
        </p:txBody>
      </p:sp>
      <p:sp>
        <p:nvSpPr>
          <p:cNvPr id="12299" name="Rectangle 18"/>
          <p:cNvSpPr>
            <a:spLocks noChangeArrowheads="1"/>
          </p:cNvSpPr>
          <p:nvPr/>
        </p:nvSpPr>
        <p:spPr bwMode="auto">
          <a:xfrm>
            <a:off x="1871663" y="0"/>
            <a:ext cx="1763712" cy="360363"/>
          </a:xfrm>
          <a:prstGeom prst="rect">
            <a:avLst/>
          </a:prstGeom>
          <a:solidFill>
            <a:srgbClr val="CEDB29">
              <a:alpha val="89803"/>
            </a:srgbClr>
          </a:solidFill>
          <a:ln w="9525">
            <a:noFill/>
            <a:miter lim="800000"/>
            <a:headEnd/>
            <a:tailEnd/>
          </a:ln>
        </p:spPr>
        <p:txBody>
          <a:bodyPr/>
          <a:lstStyle/>
          <a:p>
            <a:endParaRPr lang="zh-CN" altLang="en-US"/>
          </a:p>
        </p:txBody>
      </p:sp>
      <p:sp>
        <p:nvSpPr>
          <p:cNvPr id="12300" name="Rectangle 19"/>
          <p:cNvSpPr>
            <a:spLocks noChangeArrowheads="1"/>
          </p:cNvSpPr>
          <p:nvPr/>
        </p:nvSpPr>
        <p:spPr bwMode="auto">
          <a:xfrm>
            <a:off x="5472113" y="0"/>
            <a:ext cx="1763712" cy="360363"/>
          </a:xfrm>
          <a:prstGeom prst="rect">
            <a:avLst/>
          </a:prstGeom>
          <a:solidFill>
            <a:srgbClr val="00A652">
              <a:alpha val="89803"/>
            </a:srgbClr>
          </a:solidFill>
          <a:ln w="9525">
            <a:noFill/>
            <a:miter lim="800000"/>
            <a:headEnd/>
            <a:tailEnd/>
          </a:ln>
        </p:spPr>
        <p:txBody>
          <a:bodyPr/>
          <a:lstStyle/>
          <a:p>
            <a:endParaRPr lang="zh-CN" altLang="en-US"/>
          </a:p>
        </p:txBody>
      </p:sp>
      <p:sp>
        <p:nvSpPr>
          <p:cNvPr id="12301" name="Rectangle 20"/>
          <p:cNvSpPr>
            <a:spLocks noChangeArrowheads="1"/>
          </p:cNvSpPr>
          <p:nvPr/>
        </p:nvSpPr>
        <p:spPr bwMode="auto">
          <a:xfrm>
            <a:off x="3671888" y="0"/>
            <a:ext cx="1763712" cy="360363"/>
          </a:xfrm>
          <a:prstGeom prst="rect">
            <a:avLst/>
          </a:prstGeom>
          <a:solidFill>
            <a:srgbClr val="9966FF">
              <a:alpha val="90195"/>
            </a:srgbClr>
          </a:solidFill>
          <a:ln w="9525">
            <a:noFill/>
            <a:miter lim="800000"/>
            <a:headEnd/>
            <a:tailEnd/>
          </a:ln>
        </p:spPr>
        <p:txBody>
          <a:bodyPr/>
          <a:lstStyle/>
          <a:p>
            <a:endParaRPr lang="zh-CN" altLang="en-US"/>
          </a:p>
        </p:txBody>
      </p:sp>
      <p:sp>
        <p:nvSpPr>
          <p:cNvPr id="15" name="TextBox 14"/>
          <p:cNvSpPr txBox="1"/>
          <p:nvPr/>
        </p:nvSpPr>
        <p:spPr>
          <a:xfrm>
            <a:off x="611560" y="1268760"/>
            <a:ext cx="4032448" cy="3046988"/>
          </a:xfrm>
          <a:prstGeom prst="rect">
            <a:avLst/>
          </a:prstGeom>
          <a:noFill/>
        </p:spPr>
        <p:txBody>
          <a:bodyPr wrap="square" rtlCol="0">
            <a:spAutoFit/>
          </a:bodyPr>
          <a:lstStyle/>
          <a:p>
            <a:endParaRPr lang="en-US" altLang="zh-CN" sz="2400" dirty="0" smtClean="0"/>
          </a:p>
          <a:p>
            <a:r>
              <a:rPr lang="en-US" altLang="zh-CN" sz="2400" dirty="0" smtClean="0">
                <a:latin typeface="黑体" pitchFamily="49" charset="-122"/>
                <a:ea typeface="黑体" pitchFamily="49" charset="-122"/>
              </a:rPr>
              <a:t>1</a:t>
            </a:r>
            <a:r>
              <a:rPr lang="zh-CN" altLang="en-US" sz="2400" dirty="0" smtClean="0">
                <a:latin typeface="黑体" pitchFamily="49" charset="-122"/>
                <a:ea typeface="黑体" pitchFamily="49" charset="-122"/>
              </a:rPr>
              <a:t>、再生资源</a:t>
            </a:r>
          </a:p>
          <a:p>
            <a:endParaRPr lang="en-US" altLang="zh-CN" sz="2400" dirty="0" smtClean="0">
              <a:latin typeface="黑体" pitchFamily="49" charset="-122"/>
              <a:ea typeface="黑体" pitchFamily="49" charset="-122"/>
            </a:endParaRPr>
          </a:p>
          <a:p>
            <a:r>
              <a:rPr lang="en-US" altLang="zh-CN" sz="2400" dirty="0" smtClean="0">
                <a:latin typeface="黑体" pitchFamily="49" charset="-122"/>
                <a:ea typeface="黑体" pitchFamily="49" charset="-122"/>
              </a:rPr>
              <a:t>2</a:t>
            </a:r>
            <a:r>
              <a:rPr lang="zh-CN" altLang="en-US" sz="2400" dirty="0" smtClean="0">
                <a:latin typeface="黑体" pitchFamily="49" charset="-122"/>
                <a:ea typeface="黑体" pitchFamily="49" charset="-122"/>
              </a:rPr>
              <a:t>、餐厨厨余垃圾</a:t>
            </a:r>
            <a:endParaRPr lang="en-US" altLang="zh-CN" sz="2400" dirty="0" smtClean="0">
              <a:latin typeface="黑体" pitchFamily="49" charset="-122"/>
              <a:ea typeface="黑体" pitchFamily="49" charset="-122"/>
            </a:endParaRPr>
          </a:p>
          <a:p>
            <a:endParaRPr lang="en-US" altLang="zh-CN" sz="2400" dirty="0" smtClean="0">
              <a:latin typeface="黑体" pitchFamily="49" charset="-122"/>
              <a:ea typeface="黑体" pitchFamily="49" charset="-122"/>
            </a:endParaRPr>
          </a:p>
          <a:p>
            <a:r>
              <a:rPr lang="en-US" altLang="zh-CN" sz="2400" dirty="0" smtClean="0">
                <a:latin typeface="黑体" pitchFamily="49" charset="-122"/>
                <a:ea typeface="黑体" pitchFamily="49" charset="-122"/>
              </a:rPr>
              <a:t>3</a:t>
            </a:r>
            <a:r>
              <a:rPr lang="zh-CN" altLang="en-US" sz="2400" dirty="0" smtClean="0">
                <a:latin typeface="黑体" pitchFamily="49" charset="-122"/>
                <a:ea typeface="黑体" pitchFamily="49" charset="-122"/>
              </a:rPr>
              <a:t>、生活垃圾</a:t>
            </a:r>
            <a:endParaRPr lang="en-US" altLang="zh-CN" sz="2400" dirty="0" smtClean="0">
              <a:latin typeface="黑体" pitchFamily="49" charset="-122"/>
              <a:ea typeface="黑体" pitchFamily="49" charset="-122"/>
            </a:endParaRPr>
          </a:p>
          <a:p>
            <a:r>
              <a:rPr lang="zh-CN" altLang="en-US" sz="2400" dirty="0" smtClean="0">
                <a:latin typeface="黑体" pitchFamily="49" charset="-122"/>
                <a:ea typeface="黑体" pitchFamily="49" charset="-122"/>
              </a:rPr>
              <a:t> </a:t>
            </a:r>
            <a:endParaRPr lang="en-US" altLang="zh-CN" sz="2400" dirty="0" smtClean="0">
              <a:latin typeface="黑体" pitchFamily="49" charset="-122"/>
              <a:ea typeface="黑体" pitchFamily="49" charset="-122"/>
            </a:endParaRPr>
          </a:p>
          <a:p>
            <a:endParaRPr lang="en-US" altLang="zh-CN" sz="2400" dirty="0" smtClean="0">
              <a:latin typeface="黑体" pitchFamily="49" charset="-122"/>
              <a:ea typeface="黑体" pitchFamily="49" charset="-122"/>
            </a:endParaRPr>
          </a:p>
        </p:txBody>
      </p:sp>
      <p:sp>
        <p:nvSpPr>
          <p:cNvPr id="16" name="TextBox 15"/>
          <p:cNvSpPr txBox="1"/>
          <p:nvPr/>
        </p:nvSpPr>
        <p:spPr>
          <a:xfrm>
            <a:off x="4427984" y="3068960"/>
            <a:ext cx="4536504" cy="461665"/>
          </a:xfrm>
          <a:prstGeom prst="rect">
            <a:avLst/>
          </a:prstGeom>
          <a:noFill/>
        </p:spPr>
        <p:txBody>
          <a:bodyPr wrap="square" rtlCol="0">
            <a:spAutoFit/>
          </a:bodyPr>
          <a:lstStyle/>
          <a:p>
            <a:r>
              <a:rPr lang="zh-CN" altLang="en-US" sz="2400" dirty="0" smtClean="0">
                <a:latin typeface="黑体" pitchFamily="49" charset="-122"/>
                <a:ea typeface="黑体" pitchFamily="49" charset="-122"/>
              </a:rPr>
              <a:t>焚烧、填埋、热解气化、堆肥等</a:t>
            </a:r>
            <a:endParaRPr lang="zh-CN" altLang="en-US" sz="2400" dirty="0">
              <a:latin typeface="黑体" pitchFamily="49" charset="-122"/>
              <a:ea typeface="黑体" pitchFamily="49" charset="-122"/>
            </a:endParaRPr>
          </a:p>
        </p:txBody>
      </p:sp>
      <p:sp>
        <p:nvSpPr>
          <p:cNvPr id="17" name="TextBox 16"/>
          <p:cNvSpPr txBox="1"/>
          <p:nvPr/>
        </p:nvSpPr>
        <p:spPr>
          <a:xfrm>
            <a:off x="4427984" y="2348880"/>
            <a:ext cx="4248472" cy="461665"/>
          </a:xfrm>
          <a:prstGeom prst="rect">
            <a:avLst/>
          </a:prstGeom>
          <a:noFill/>
        </p:spPr>
        <p:txBody>
          <a:bodyPr wrap="square" rtlCol="0">
            <a:spAutoFit/>
          </a:bodyPr>
          <a:lstStyle/>
          <a:p>
            <a:r>
              <a:rPr lang="zh-CN" altLang="en-US" sz="2400" dirty="0" smtClean="0">
                <a:latin typeface="黑体" pitchFamily="49" charset="-122"/>
                <a:ea typeface="黑体" pitchFamily="49" charset="-122"/>
              </a:rPr>
              <a:t>焚烧、厌氧消化、好氧堆肥等</a:t>
            </a:r>
            <a:endParaRPr lang="zh-CN" altLang="en-US" sz="2400" dirty="0">
              <a:latin typeface="黑体" pitchFamily="49" charset="-122"/>
              <a:ea typeface="黑体" pitchFamily="49" charset="-122"/>
            </a:endParaRPr>
          </a:p>
        </p:txBody>
      </p:sp>
      <p:sp>
        <p:nvSpPr>
          <p:cNvPr id="18" name="TextBox 17"/>
          <p:cNvSpPr txBox="1"/>
          <p:nvPr/>
        </p:nvSpPr>
        <p:spPr>
          <a:xfrm>
            <a:off x="4427984" y="1628800"/>
            <a:ext cx="3419872" cy="461665"/>
          </a:xfrm>
          <a:prstGeom prst="rect">
            <a:avLst/>
          </a:prstGeom>
          <a:noFill/>
        </p:spPr>
        <p:txBody>
          <a:bodyPr wrap="square" rtlCol="0">
            <a:spAutoFit/>
          </a:bodyPr>
          <a:lstStyle/>
          <a:p>
            <a:r>
              <a:rPr lang="zh-CN" altLang="en-US" sz="2400" dirty="0" smtClean="0">
                <a:latin typeface="黑体" pitchFamily="49" charset="-122"/>
                <a:ea typeface="黑体" pitchFamily="49" charset="-122"/>
              </a:rPr>
              <a:t>分类回收及循环利用</a:t>
            </a:r>
            <a:endParaRPr lang="zh-CN" altLang="en-US" sz="2400" dirty="0">
              <a:latin typeface="黑体" pitchFamily="49" charset="-122"/>
              <a:ea typeface="黑体" pitchFamily="49" charset="-122"/>
            </a:endParaRPr>
          </a:p>
        </p:txBody>
      </p:sp>
      <p:sp>
        <p:nvSpPr>
          <p:cNvPr id="13" name="上下箭头 12"/>
          <p:cNvSpPr/>
          <p:nvPr/>
        </p:nvSpPr>
        <p:spPr>
          <a:xfrm>
            <a:off x="3419872" y="1628800"/>
            <a:ext cx="648072" cy="1872208"/>
          </a:xfrm>
          <a:prstGeom prst="up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2" cstate="print"/>
          <a:srcRect/>
          <a:stretch>
            <a:fillRect/>
          </a:stretch>
        </p:blipFill>
        <p:spPr bwMode="auto">
          <a:xfrm>
            <a:off x="611560" y="3861048"/>
            <a:ext cx="3240360" cy="2341637"/>
          </a:xfrm>
          <a:prstGeom prst="rect">
            <a:avLst/>
          </a:prstGeom>
          <a:noFill/>
          <a:ln w="9525">
            <a:noFill/>
            <a:miter lim="800000"/>
            <a:headEnd/>
            <a:tailEnd/>
          </a:ln>
        </p:spPr>
      </p:pic>
      <p:pic>
        <p:nvPicPr>
          <p:cNvPr id="19" name="图片 18" descr="7616989.jpg"/>
          <p:cNvPicPr>
            <a:picLocks noChangeAspect="1"/>
          </p:cNvPicPr>
          <p:nvPr/>
        </p:nvPicPr>
        <p:blipFill>
          <a:blip r:embed="rId3" cstate="print"/>
          <a:stretch>
            <a:fillRect/>
          </a:stretch>
        </p:blipFill>
        <p:spPr>
          <a:xfrm>
            <a:off x="4545632" y="3861048"/>
            <a:ext cx="3554760" cy="2422050"/>
          </a:xfrm>
          <a:prstGeom prst="rect">
            <a:avLst/>
          </a:prstGeom>
        </p:spPr>
      </p:pic>
    </p:spTree>
  </p:cSld>
  <p:clrMapOvr>
    <a:masterClrMapping/>
  </p:clrMapOvr>
  <p:transition advTm="26973"/>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51520" y="620688"/>
            <a:ext cx="4968552" cy="523220"/>
          </a:xfrm>
          <a:prstGeom prst="rect">
            <a:avLst/>
          </a:prstGeom>
          <a:noFill/>
        </p:spPr>
        <p:txBody>
          <a:bodyPr wrap="square" rtlCol="0">
            <a:spAutoFit/>
          </a:bodyPr>
          <a:lstStyle/>
          <a:p>
            <a:r>
              <a:rPr lang="zh-CN" altLang="en-US" sz="2800" dirty="0" smtClean="0">
                <a:latin typeface="黑体" pitchFamily="49" charset="-122"/>
                <a:ea typeface="黑体" pitchFamily="49" charset="-122"/>
              </a:rPr>
              <a:t>“垃圾”的两种属性</a:t>
            </a:r>
            <a:endParaRPr lang="zh-CN" altLang="en-US" sz="2800" dirty="0">
              <a:latin typeface="黑体" pitchFamily="49" charset="-122"/>
              <a:ea typeface="黑体" pitchFamily="49" charset="-122"/>
            </a:endParaRPr>
          </a:p>
        </p:txBody>
      </p:sp>
      <p:sp>
        <p:nvSpPr>
          <p:cNvPr id="11" name="TextBox 10"/>
          <p:cNvSpPr txBox="1"/>
          <p:nvPr/>
        </p:nvSpPr>
        <p:spPr>
          <a:xfrm>
            <a:off x="1187624" y="1556792"/>
            <a:ext cx="1224136" cy="584775"/>
          </a:xfrm>
          <a:prstGeom prst="rect">
            <a:avLst/>
          </a:prstGeom>
          <a:noFill/>
        </p:spPr>
        <p:txBody>
          <a:bodyPr wrap="square" rtlCol="0">
            <a:spAutoFit/>
          </a:bodyPr>
          <a:lstStyle/>
          <a:p>
            <a:r>
              <a:rPr lang="zh-CN" altLang="en-US" sz="3200" dirty="0" smtClean="0">
                <a:latin typeface="黑体" pitchFamily="49" charset="-122"/>
                <a:ea typeface="黑体" pitchFamily="49" charset="-122"/>
              </a:rPr>
              <a:t>资源</a:t>
            </a:r>
            <a:endParaRPr lang="zh-CN" altLang="en-US" sz="3200" dirty="0">
              <a:latin typeface="黑体" pitchFamily="49" charset="-122"/>
              <a:ea typeface="黑体" pitchFamily="49" charset="-122"/>
            </a:endParaRPr>
          </a:p>
        </p:txBody>
      </p:sp>
      <p:sp>
        <p:nvSpPr>
          <p:cNvPr id="12" name="TextBox 11"/>
          <p:cNvSpPr txBox="1"/>
          <p:nvPr/>
        </p:nvSpPr>
        <p:spPr>
          <a:xfrm>
            <a:off x="6012160" y="1556792"/>
            <a:ext cx="1224136" cy="646331"/>
          </a:xfrm>
          <a:prstGeom prst="rect">
            <a:avLst/>
          </a:prstGeom>
          <a:noFill/>
        </p:spPr>
        <p:txBody>
          <a:bodyPr wrap="square" rtlCol="0">
            <a:spAutoFit/>
          </a:bodyPr>
          <a:lstStyle/>
          <a:p>
            <a:r>
              <a:rPr lang="zh-CN" altLang="en-US" sz="3600" dirty="0" smtClean="0">
                <a:latin typeface="黑体" pitchFamily="49" charset="-122"/>
                <a:ea typeface="黑体" pitchFamily="49" charset="-122"/>
              </a:rPr>
              <a:t>污染</a:t>
            </a:r>
            <a:endParaRPr lang="zh-CN" altLang="en-US" sz="3600" dirty="0">
              <a:latin typeface="黑体" pitchFamily="49" charset="-122"/>
              <a:ea typeface="黑体" pitchFamily="49" charset="-122"/>
            </a:endParaRPr>
          </a:p>
        </p:txBody>
      </p:sp>
      <p:sp>
        <p:nvSpPr>
          <p:cNvPr id="8" name="上下箭头 7"/>
          <p:cNvSpPr/>
          <p:nvPr/>
        </p:nvSpPr>
        <p:spPr>
          <a:xfrm rot="5400000">
            <a:off x="3815916" y="656692"/>
            <a:ext cx="648072" cy="2448272"/>
          </a:xfrm>
          <a:prstGeom prst="up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899592" y="5805264"/>
            <a:ext cx="7344816" cy="830997"/>
          </a:xfrm>
          <a:prstGeom prst="rect">
            <a:avLst/>
          </a:prstGeom>
          <a:noFill/>
        </p:spPr>
        <p:txBody>
          <a:bodyPr wrap="square" rtlCol="0">
            <a:spAutoFit/>
          </a:bodyPr>
          <a:lstStyle/>
          <a:p>
            <a:pPr algn="ctr"/>
            <a:r>
              <a:rPr lang="zh-CN" altLang="en-US" sz="2400" b="1" dirty="0" smtClean="0">
                <a:latin typeface="仿宋" pitchFamily="49" charset="-122"/>
                <a:ea typeface="仿宋" pitchFamily="49" charset="-122"/>
              </a:rPr>
              <a:t>垃圾处置的关键是如何经济有效地去平衡资源和污染的两种属性</a:t>
            </a:r>
            <a:endParaRPr lang="zh-CN" altLang="en-US" sz="2400" b="1" dirty="0">
              <a:latin typeface="仿宋" pitchFamily="49" charset="-122"/>
              <a:ea typeface="仿宋" pitchFamily="49" charset="-122"/>
            </a:endParaRPr>
          </a:p>
        </p:txBody>
      </p:sp>
      <p:sp>
        <p:nvSpPr>
          <p:cNvPr id="14" name="Rectangle 16"/>
          <p:cNvSpPr>
            <a:spLocks noChangeArrowheads="1"/>
          </p:cNvSpPr>
          <p:nvPr/>
        </p:nvSpPr>
        <p:spPr bwMode="auto">
          <a:xfrm>
            <a:off x="71438" y="0"/>
            <a:ext cx="1763712" cy="360363"/>
          </a:xfrm>
          <a:prstGeom prst="rect">
            <a:avLst/>
          </a:prstGeom>
          <a:solidFill>
            <a:srgbClr val="00AEF7">
              <a:alpha val="89803"/>
            </a:srgbClr>
          </a:solidFill>
          <a:ln w="9525">
            <a:noFill/>
            <a:miter lim="800000"/>
            <a:headEnd/>
            <a:tailEnd/>
          </a:ln>
        </p:spPr>
        <p:txBody>
          <a:bodyPr/>
          <a:lstStyle/>
          <a:p>
            <a:endParaRPr lang="zh-CN" altLang="en-US"/>
          </a:p>
        </p:txBody>
      </p:sp>
      <p:sp>
        <p:nvSpPr>
          <p:cNvPr id="16" name="Rectangle 17"/>
          <p:cNvSpPr>
            <a:spLocks noChangeArrowheads="1"/>
          </p:cNvSpPr>
          <p:nvPr/>
        </p:nvSpPr>
        <p:spPr bwMode="auto">
          <a:xfrm>
            <a:off x="7272338" y="0"/>
            <a:ext cx="1763712" cy="360363"/>
          </a:xfrm>
          <a:prstGeom prst="rect">
            <a:avLst/>
          </a:prstGeom>
          <a:solidFill>
            <a:srgbClr val="FF8618">
              <a:alpha val="89803"/>
            </a:srgbClr>
          </a:solidFill>
          <a:ln w="9525">
            <a:noFill/>
            <a:miter lim="800000"/>
            <a:headEnd/>
            <a:tailEnd/>
          </a:ln>
        </p:spPr>
        <p:txBody>
          <a:bodyPr/>
          <a:lstStyle/>
          <a:p>
            <a:endParaRPr lang="zh-CN" altLang="en-US"/>
          </a:p>
        </p:txBody>
      </p:sp>
      <p:sp>
        <p:nvSpPr>
          <p:cNvPr id="17" name="Rectangle 18"/>
          <p:cNvSpPr>
            <a:spLocks noChangeArrowheads="1"/>
          </p:cNvSpPr>
          <p:nvPr/>
        </p:nvSpPr>
        <p:spPr bwMode="auto">
          <a:xfrm>
            <a:off x="1871663" y="0"/>
            <a:ext cx="1763712" cy="360363"/>
          </a:xfrm>
          <a:prstGeom prst="rect">
            <a:avLst/>
          </a:prstGeom>
          <a:solidFill>
            <a:srgbClr val="CEDB29">
              <a:alpha val="89803"/>
            </a:srgbClr>
          </a:solidFill>
          <a:ln w="9525">
            <a:noFill/>
            <a:miter lim="800000"/>
            <a:headEnd/>
            <a:tailEnd/>
          </a:ln>
        </p:spPr>
        <p:txBody>
          <a:bodyPr/>
          <a:lstStyle/>
          <a:p>
            <a:endParaRPr lang="zh-CN" altLang="en-US"/>
          </a:p>
        </p:txBody>
      </p:sp>
      <p:sp>
        <p:nvSpPr>
          <p:cNvPr id="18" name="Rectangle 19"/>
          <p:cNvSpPr>
            <a:spLocks noChangeArrowheads="1"/>
          </p:cNvSpPr>
          <p:nvPr/>
        </p:nvSpPr>
        <p:spPr bwMode="auto">
          <a:xfrm>
            <a:off x="5472113" y="0"/>
            <a:ext cx="1763712" cy="360363"/>
          </a:xfrm>
          <a:prstGeom prst="rect">
            <a:avLst/>
          </a:prstGeom>
          <a:solidFill>
            <a:srgbClr val="00A652">
              <a:alpha val="89803"/>
            </a:srgbClr>
          </a:solidFill>
          <a:ln w="9525">
            <a:noFill/>
            <a:miter lim="800000"/>
            <a:headEnd/>
            <a:tailEnd/>
          </a:ln>
        </p:spPr>
        <p:txBody>
          <a:bodyPr/>
          <a:lstStyle/>
          <a:p>
            <a:endParaRPr lang="zh-CN" altLang="en-US"/>
          </a:p>
        </p:txBody>
      </p:sp>
      <p:sp>
        <p:nvSpPr>
          <p:cNvPr id="19" name="Rectangle 20"/>
          <p:cNvSpPr>
            <a:spLocks noChangeArrowheads="1"/>
          </p:cNvSpPr>
          <p:nvPr/>
        </p:nvSpPr>
        <p:spPr bwMode="auto">
          <a:xfrm>
            <a:off x="3671888" y="0"/>
            <a:ext cx="1763712" cy="360363"/>
          </a:xfrm>
          <a:prstGeom prst="rect">
            <a:avLst/>
          </a:prstGeom>
          <a:solidFill>
            <a:srgbClr val="9966FF">
              <a:alpha val="90195"/>
            </a:srgbClr>
          </a:solidFill>
          <a:ln w="9525">
            <a:noFill/>
            <a:miter lim="800000"/>
            <a:headEnd/>
            <a:tailEnd/>
          </a:ln>
        </p:spPr>
        <p:txBody>
          <a:bodyPr/>
          <a:lstStyle/>
          <a:p>
            <a:endParaRPr lang="zh-CN" altLang="en-US"/>
          </a:p>
        </p:txBody>
      </p:sp>
      <p:sp>
        <p:nvSpPr>
          <p:cNvPr id="20" name="TextBox 19"/>
          <p:cNvSpPr txBox="1"/>
          <p:nvPr/>
        </p:nvSpPr>
        <p:spPr>
          <a:xfrm>
            <a:off x="539552" y="2348880"/>
            <a:ext cx="3960440" cy="461665"/>
          </a:xfrm>
          <a:prstGeom prst="rect">
            <a:avLst/>
          </a:prstGeom>
          <a:noFill/>
        </p:spPr>
        <p:txBody>
          <a:bodyPr wrap="square" rtlCol="0">
            <a:spAutoFit/>
          </a:bodyPr>
          <a:lstStyle/>
          <a:p>
            <a:r>
              <a:rPr lang="zh-CN" altLang="en-US" sz="2400" dirty="0" smtClean="0">
                <a:latin typeface="黑体" pitchFamily="49" charset="-122"/>
                <a:ea typeface="黑体" pitchFamily="49" charset="-122"/>
              </a:rPr>
              <a:t>是放错了位的资源？</a:t>
            </a:r>
            <a:endParaRPr lang="zh-CN" altLang="en-US" sz="2400" dirty="0">
              <a:latin typeface="黑体" pitchFamily="49" charset="-122"/>
              <a:ea typeface="黑体" pitchFamily="49" charset="-122"/>
            </a:endParaRPr>
          </a:p>
        </p:txBody>
      </p:sp>
      <p:sp>
        <p:nvSpPr>
          <p:cNvPr id="21" name="TextBox 20"/>
          <p:cNvSpPr txBox="1"/>
          <p:nvPr/>
        </p:nvSpPr>
        <p:spPr>
          <a:xfrm>
            <a:off x="5183560" y="2348880"/>
            <a:ext cx="3960440" cy="461665"/>
          </a:xfrm>
          <a:prstGeom prst="rect">
            <a:avLst/>
          </a:prstGeom>
          <a:noFill/>
        </p:spPr>
        <p:txBody>
          <a:bodyPr wrap="square" rtlCol="0">
            <a:spAutoFit/>
          </a:bodyPr>
          <a:lstStyle/>
          <a:p>
            <a:r>
              <a:rPr lang="zh-CN" altLang="en-US" sz="2400" dirty="0" smtClean="0">
                <a:latin typeface="黑体" pitchFamily="49" charset="-122"/>
                <a:ea typeface="黑体" pitchFamily="49" charset="-122"/>
              </a:rPr>
              <a:t>还是无处不在的污染？</a:t>
            </a:r>
            <a:endParaRPr lang="zh-CN" altLang="en-US" sz="2400" dirty="0">
              <a:latin typeface="黑体" pitchFamily="49" charset="-122"/>
              <a:ea typeface="黑体" pitchFamily="49" charset="-122"/>
            </a:endParaRPr>
          </a:p>
        </p:txBody>
      </p:sp>
      <p:pic>
        <p:nvPicPr>
          <p:cNvPr id="22" name="图片 21" descr="b561d034ef10.jpg"/>
          <p:cNvPicPr>
            <a:picLocks noChangeAspect="1"/>
          </p:cNvPicPr>
          <p:nvPr/>
        </p:nvPicPr>
        <p:blipFill>
          <a:blip r:embed="rId3" cstate="print"/>
          <a:stretch>
            <a:fillRect/>
          </a:stretch>
        </p:blipFill>
        <p:spPr>
          <a:xfrm>
            <a:off x="467544" y="2852936"/>
            <a:ext cx="3009528" cy="2747175"/>
          </a:xfrm>
          <a:prstGeom prst="rect">
            <a:avLst/>
          </a:prstGeom>
        </p:spPr>
      </p:pic>
      <p:pic>
        <p:nvPicPr>
          <p:cNvPr id="23" name="图片 22" descr="696ab9214f6d45c4a3ccfa045f985988.jpg"/>
          <p:cNvPicPr>
            <a:picLocks noChangeAspect="1"/>
          </p:cNvPicPr>
          <p:nvPr/>
        </p:nvPicPr>
        <p:blipFill>
          <a:blip r:embed="rId4" cstate="print"/>
          <a:stretch>
            <a:fillRect/>
          </a:stretch>
        </p:blipFill>
        <p:spPr>
          <a:xfrm>
            <a:off x="5004048" y="2852937"/>
            <a:ext cx="3469258" cy="2736304"/>
          </a:xfrm>
          <a:prstGeom prst="rect">
            <a:avLst/>
          </a:prstGeom>
        </p:spPr>
      </p:pic>
    </p:spTree>
    <p:custDataLst>
      <p:tags r:id="rId1"/>
    </p:custDataLst>
  </p:cSld>
  <p:clrMapOvr>
    <a:masterClrMapping/>
  </p:clrMapOvr>
  <p:transition advTm="521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5696" y="580618"/>
            <a:ext cx="4896544" cy="400110"/>
          </a:xfrm>
          <a:prstGeom prst="rect">
            <a:avLst/>
          </a:prstGeom>
          <a:noFill/>
        </p:spPr>
        <p:txBody>
          <a:bodyPr wrap="square" rtlCol="0">
            <a:spAutoFit/>
          </a:bodyPr>
          <a:lstStyle/>
          <a:p>
            <a:r>
              <a:rPr lang="en-US" altLang="zh-CN" sz="2000" dirty="0" smtClean="0">
                <a:latin typeface="黑体" pitchFamily="49" charset="-122"/>
                <a:ea typeface="黑体" pitchFamily="49" charset="-122"/>
              </a:rPr>
              <a:t>2013</a:t>
            </a:r>
            <a:r>
              <a:rPr lang="zh-CN" altLang="en-US" sz="2000" dirty="0" smtClean="0">
                <a:latin typeface="黑体" pitchFamily="49" charset="-122"/>
                <a:ea typeface="黑体" pitchFamily="49" charset="-122"/>
              </a:rPr>
              <a:t>年欧洲各国生活源固废的处置现状图</a:t>
            </a:r>
            <a:endParaRPr lang="zh-CN" altLang="en-US" sz="2000" dirty="0">
              <a:latin typeface="黑体" pitchFamily="49" charset="-122"/>
              <a:ea typeface="黑体" pitchFamily="49" charset="-122"/>
            </a:endParaRPr>
          </a:p>
        </p:txBody>
      </p:sp>
      <p:pic>
        <p:nvPicPr>
          <p:cNvPr id="1026" name="Picture 2"/>
          <p:cNvPicPr>
            <a:picLocks noChangeAspect="1" noChangeArrowheads="1"/>
          </p:cNvPicPr>
          <p:nvPr/>
        </p:nvPicPr>
        <p:blipFill>
          <a:blip r:embed="rId3" cstate="print"/>
          <a:srcRect/>
          <a:stretch>
            <a:fillRect/>
          </a:stretch>
        </p:blipFill>
        <p:spPr bwMode="auto">
          <a:xfrm>
            <a:off x="899592" y="1335094"/>
            <a:ext cx="6696744" cy="4542178"/>
          </a:xfrm>
          <a:prstGeom prst="rect">
            <a:avLst/>
          </a:prstGeom>
          <a:noFill/>
          <a:ln w="9525">
            <a:noFill/>
            <a:miter lim="800000"/>
            <a:headEnd/>
            <a:tailEnd/>
          </a:ln>
        </p:spPr>
      </p:pic>
      <p:sp>
        <p:nvSpPr>
          <p:cNvPr id="5" name="椭圆 4"/>
          <p:cNvSpPr/>
          <p:nvPr/>
        </p:nvSpPr>
        <p:spPr>
          <a:xfrm>
            <a:off x="1547664" y="2769366"/>
            <a:ext cx="216024" cy="23878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419873" y="2697358"/>
            <a:ext cx="216023" cy="23878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827584" y="6021288"/>
            <a:ext cx="7632848" cy="400110"/>
          </a:xfrm>
          <a:prstGeom prst="rect">
            <a:avLst/>
          </a:prstGeom>
          <a:noFill/>
        </p:spPr>
        <p:txBody>
          <a:bodyPr wrap="square" rtlCol="0">
            <a:spAutoFit/>
          </a:bodyPr>
          <a:lstStyle/>
          <a:p>
            <a:r>
              <a:rPr lang="zh-CN" altLang="en-US" sz="2000" dirty="0" smtClean="0">
                <a:latin typeface="黑体" pitchFamily="49" charset="-122"/>
                <a:ea typeface="黑体" pitchFamily="49" charset="-122"/>
              </a:rPr>
              <a:t>垃圾的处置模式跟经济发展水平、各国政策、民众意愿息息相关</a:t>
            </a:r>
            <a:endParaRPr lang="zh-CN" altLang="en-US" sz="2000" dirty="0">
              <a:latin typeface="黑体" pitchFamily="49" charset="-122"/>
              <a:ea typeface="黑体" pitchFamily="49" charset="-122"/>
            </a:endParaRPr>
          </a:p>
        </p:txBody>
      </p:sp>
      <p:sp>
        <p:nvSpPr>
          <p:cNvPr id="8" name="TextBox 7"/>
          <p:cNvSpPr txBox="1"/>
          <p:nvPr/>
        </p:nvSpPr>
        <p:spPr>
          <a:xfrm>
            <a:off x="1403648" y="2267580"/>
            <a:ext cx="683568" cy="369332"/>
          </a:xfrm>
          <a:prstGeom prst="rect">
            <a:avLst/>
          </a:prstGeom>
          <a:noFill/>
        </p:spPr>
        <p:txBody>
          <a:bodyPr wrap="square" rtlCol="0">
            <a:spAutoFit/>
          </a:bodyPr>
          <a:lstStyle/>
          <a:p>
            <a:r>
              <a:rPr lang="zh-CN" altLang="en-US" b="1" dirty="0" smtClean="0"/>
              <a:t>德国</a:t>
            </a:r>
            <a:endParaRPr lang="zh-CN" altLang="en-US" b="1" dirty="0"/>
          </a:p>
        </p:txBody>
      </p:sp>
      <p:sp>
        <p:nvSpPr>
          <p:cNvPr id="9" name="TextBox 8"/>
          <p:cNvSpPr txBox="1"/>
          <p:nvPr/>
        </p:nvSpPr>
        <p:spPr>
          <a:xfrm>
            <a:off x="3275856" y="2267580"/>
            <a:ext cx="683568" cy="369332"/>
          </a:xfrm>
          <a:prstGeom prst="rect">
            <a:avLst/>
          </a:prstGeom>
          <a:noFill/>
        </p:spPr>
        <p:txBody>
          <a:bodyPr wrap="square" rtlCol="0">
            <a:spAutoFit/>
          </a:bodyPr>
          <a:lstStyle/>
          <a:p>
            <a:r>
              <a:rPr lang="zh-CN" altLang="en-US" b="1" dirty="0" smtClean="0"/>
              <a:t>英国</a:t>
            </a:r>
            <a:endParaRPr lang="zh-CN" altLang="en-US" b="1" dirty="0"/>
          </a:p>
        </p:txBody>
      </p:sp>
      <p:cxnSp>
        <p:nvCxnSpPr>
          <p:cNvPr id="11" name="直接箭头连接符 10"/>
          <p:cNvCxnSpPr/>
          <p:nvPr/>
        </p:nvCxnSpPr>
        <p:spPr>
          <a:xfrm flipH="1">
            <a:off x="7452320" y="4077072"/>
            <a:ext cx="432048" cy="28803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a:off x="7452320" y="3429000"/>
            <a:ext cx="504056" cy="28803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7380312" y="2492896"/>
            <a:ext cx="576064" cy="36004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028384" y="2276872"/>
            <a:ext cx="971600" cy="369332"/>
          </a:xfrm>
          <a:prstGeom prst="rect">
            <a:avLst/>
          </a:prstGeom>
          <a:noFill/>
        </p:spPr>
        <p:txBody>
          <a:bodyPr wrap="square" rtlCol="0">
            <a:spAutoFit/>
          </a:bodyPr>
          <a:lstStyle/>
          <a:p>
            <a:r>
              <a:rPr lang="zh-CN" altLang="en-US" dirty="0" smtClean="0">
                <a:latin typeface="黑体" pitchFamily="49" charset="-122"/>
                <a:ea typeface="黑体" pitchFamily="49" charset="-122"/>
              </a:rPr>
              <a:t>回收</a:t>
            </a:r>
            <a:endParaRPr lang="zh-CN" altLang="en-US" dirty="0">
              <a:latin typeface="黑体" pitchFamily="49" charset="-122"/>
              <a:ea typeface="黑体" pitchFamily="49" charset="-122"/>
            </a:endParaRPr>
          </a:p>
        </p:txBody>
      </p:sp>
      <p:sp>
        <p:nvSpPr>
          <p:cNvPr id="20" name="TextBox 19"/>
          <p:cNvSpPr txBox="1"/>
          <p:nvPr/>
        </p:nvSpPr>
        <p:spPr>
          <a:xfrm>
            <a:off x="8028384" y="3131676"/>
            <a:ext cx="971600" cy="369332"/>
          </a:xfrm>
          <a:prstGeom prst="rect">
            <a:avLst/>
          </a:prstGeom>
          <a:noFill/>
        </p:spPr>
        <p:txBody>
          <a:bodyPr wrap="square" rtlCol="0">
            <a:spAutoFit/>
          </a:bodyPr>
          <a:lstStyle/>
          <a:p>
            <a:r>
              <a:rPr lang="zh-CN" altLang="en-US" dirty="0" smtClean="0">
                <a:latin typeface="黑体" pitchFamily="49" charset="-122"/>
                <a:ea typeface="黑体" pitchFamily="49" charset="-122"/>
              </a:rPr>
              <a:t>焚烧</a:t>
            </a:r>
            <a:endParaRPr lang="zh-CN" altLang="en-US" dirty="0">
              <a:latin typeface="黑体" pitchFamily="49" charset="-122"/>
              <a:ea typeface="黑体" pitchFamily="49" charset="-122"/>
            </a:endParaRPr>
          </a:p>
        </p:txBody>
      </p:sp>
      <p:sp>
        <p:nvSpPr>
          <p:cNvPr id="21" name="TextBox 20"/>
          <p:cNvSpPr txBox="1"/>
          <p:nvPr/>
        </p:nvSpPr>
        <p:spPr>
          <a:xfrm>
            <a:off x="8028384" y="3789040"/>
            <a:ext cx="971600" cy="369332"/>
          </a:xfrm>
          <a:prstGeom prst="rect">
            <a:avLst/>
          </a:prstGeom>
          <a:noFill/>
        </p:spPr>
        <p:txBody>
          <a:bodyPr wrap="square" rtlCol="0">
            <a:spAutoFit/>
          </a:bodyPr>
          <a:lstStyle/>
          <a:p>
            <a:r>
              <a:rPr lang="zh-CN" altLang="en-US" dirty="0" smtClean="0">
                <a:latin typeface="黑体" pitchFamily="49" charset="-122"/>
                <a:ea typeface="黑体" pitchFamily="49" charset="-122"/>
              </a:rPr>
              <a:t>填埋</a:t>
            </a:r>
            <a:endParaRPr lang="zh-CN" altLang="en-US" dirty="0">
              <a:latin typeface="黑体" pitchFamily="49" charset="-122"/>
              <a:ea typeface="黑体" pitchFamily="49" charset="-122"/>
            </a:endParaRPr>
          </a:p>
        </p:txBody>
      </p:sp>
      <p:cxnSp>
        <p:nvCxnSpPr>
          <p:cNvPr id="17" name="直接箭头连接符 16"/>
          <p:cNvCxnSpPr/>
          <p:nvPr/>
        </p:nvCxnSpPr>
        <p:spPr>
          <a:xfrm>
            <a:off x="2915816" y="5661248"/>
            <a:ext cx="2232248"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6"/>
          <p:cNvSpPr>
            <a:spLocks noChangeArrowheads="1"/>
          </p:cNvSpPr>
          <p:nvPr/>
        </p:nvSpPr>
        <p:spPr bwMode="auto">
          <a:xfrm>
            <a:off x="71438" y="0"/>
            <a:ext cx="1763712" cy="360363"/>
          </a:xfrm>
          <a:prstGeom prst="rect">
            <a:avLst/>
          </a:prstGeom>
          <a:solidFill>
            <a:srgbClr val="00AEF7">
              <a:alpha val="89803"/>
            </a:srgbClr>
          </a:solidFill>
          <a:ln w="9525">
            <a:noFill/>
            <a:miter lim="800000"/>
            <a:headEnd/>
            <a:tailEnd/>
          </a:ln>
        </p:spPr>
        <p:txBody>
          <a:bodyPr/>
          <a:lstStyle/>
          <a:p>
            <a:endParaRPr lang="zh-CN" altLang="en-US"/>
          </a:p>
        </p:txBody>
      </p:sp>
      <p:sp>
        <p:nvSpPr>
          <p:cNvPr id="18" name="Rectangle 17"/>
          <p:cNvSpPr>
            <a:spLocks noChangeArrowheads="1"/>
          </p:cNvSpPr>
          <p:nvPr/>
        </p:nvSpPr>
        <p:spPr bwMode="auto">
          <a:xfrm>
            <a:off x="7272338" y="0"/>
            <a:ext cx="1763712" cy="360363"/>
          </a:xfrm>
          <a:prstGeom prst="rect">
            <a:avLst/>
          </a:prstGeom>
          <a:solidFill>
            <a:srgbClr val="FF8618">
              <a:alpha val="89803"/>
            </a:srgbClr>
          </a:solidFill>
          <a:ln w="9525">
            <a:noFill/>
            <a:miter lim="800000"/>
            <a:headEnd/>
            <a:tailEnd/>
          </a:ln>
        </p:spPr>
        <p:txBody>
          <a:bodyPr/>
          <a:lstStyle/>
          <a:p>
            <a:endParaRPr lang="zh-CN" altLang="en-US"/>
          </a:p>
        </p:txBody>
      </p:sp>
      <p:sp>
        <p:nvSpPr>
          <p:cNvPr id="22" name="Rectangle 18"/>
          <p:cNvSpPr>
            <a:spLocks noChangeArrowheads="1"/>
          </p:cNvSpPr>
          <p:nvPr/>
        </p:nvSpPr>
        <p:spPr bwMode="auto">
          <a:xfrm>
            <a:off x="1871663" y="0"/>
            <a:ext cx="1763712" cy="360363"/>
          </a:xfrm>
          <a:prstGeom prst="rect">
            <a:avLst/>
          </a:prstGeom>
          <a:solidFill>
            <a:srgbClr val="CEDB29">
              <a:alpha val="89803"/>
            </a:srgbClr>
          </a:solidFill>
          <a:ln w="9525">
            <a:noFill/>
            <a:miter lim="800000"/>
            <a:headEnd/>
            <a:tailEnd/>
          </a:ln>
        </p:spPr>
        <p:txBody>
          <a:bodyPr/>
          <a:lstStyle/>
          <a:p>
            <a:endParaRPr lang="zh-CN" altLang="en-US"/>
          </a:p>
        </p:txBody>
      </p:sp>
      <p:sp>
        <p:nvSpPr>
          <p:cNvPr id="23" name="Rectangle 19"/>
          <p:cNvSpPr>
            <a:spLocks noChangeArrowheads="1"/>
          </p:cNvSpPr>
          <p:nvPr/>
        </p:nvSpPr>
        <p:spPr bwMode="auto">
          <a:xfrm>
            <a:off x="5472113" y="0"/>
            <a:ext cx="1763712" cy="360363"/>
          </a:xfrm>
          <a:prstGeom prst="rect">
            <a:avLst/>
          </a:prstGeom>
          <a:solidFill>
            <a:srgbClr val="00A652">
              <a:alpha val="89803"/>
            </a:srgbClr>
          </a:solidFill>
          <a:ln w="9525">
            <a:noFill/>
            <a:miter lim="800000"/>
            <a:headEnd/>
            <a:tailEnd/>
          </a:ln>
        </p:spPr>
        <p:txBody>
          <a:bodyPr/>
          <a:lstStyle/>
          <a:p>
            <a:endParaRPr lang="zh-CN" altLang="en-US"/>
          </a:p>
        </p:txBody>
      </p:sp>
      <p:sp>
        <p:nvSpPr>
          <p:cNvPr id="24" name="Rectangle 20"/>
          <p:cNvSpPr>
            <a:spLocks noChangeArrowheads="1"/>
          </p:cNvSpPr>
          <p:nvPr/>
        </p:nvSpPr>
        <p:spPr bwMode="auto">
          <a:xfrm>
            <a:off x="3671888" y="0"/>
            <a:ext cx="1763712" cy="360363"/>
          </a:xfrm>
          <a:prstGeom prst="rect">
            <a:avLst/>
          </a:prstGeom>
          <a:solidFill>
            <a:srgbClr val="9966FF">
              <a:alpha val="90195"/>
            </a:srgbClr>
          </a:solidFill>
          <a:ln w="9525">
            <a:noFill/>
            <a:miter lim="800000"/>
            <a:headEnd/>
            <a:tailEnd/>
          </a:ln>
        </p:spPr>
        <p:txBody>
          <a:bodyPr/>
          <a:lstStyle/>
          <a:p>
            <a:endParaRPr lang="zh-CN" altLang="en-US"/>
          </a:p>
        </p:txBody>
      </p:sp>
    </p:spTree>
    <p:custDataLst>
      <p:tags r:id="rId1"/>
    </p:custDataLst>
  </p:cSld>
  <p:clrMapOvr>
    <a:masterClrMapping/>
  </p:clrMapOvr>
  <p:transition advTm="8530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626492"/>
            <a:ext cx="4176464" cy="2154436"/>
          </a:xfrm>
          <a:prstGeom prst="rect">
            <a:avLst/>
          </a:prstGeom>
          <a:noFill/>
        </p:spPr>
        <p:txBody>
          <a:bodyPr wrap="square" rtlCol="0">
            <a:spAutoFit/>
          </a:bodyPr>
          <a:lstStyle/>
          <a:p>
            <a:r>
              <a:rPr lang="zh-CN" altLang="en-US" sz="2000" b="1" dirty="0" smtClean="0">
                <a:latin typeface="黑体" pitchFamily="49" charset="-122"/>
                <a:ea typeface="黑体" pitchFamily="49" charset="-122"/>
              </a:rPr>
              <a:t>欧洲民间固废处理的提倡者</a:t>
            </a:r>
            <a:endParaRPr lang="en-US" altLang="zh-CN" sz="2000" b="1" dirty="0" smtClean="0">
              <a:latin typeface="黑体" pitchFamily="49" charset="-122"/>
              <a:ea typeface="黑体" pitchFamily="49" charset="-122"/>
            </a:endParaRPr>
          </a:p>
          <a:p>
            <a:endParaRPr lang="en-US" altLang="zh-CN" sz="2000" dirty="0" smtClean="0">
              <a:latin typeface="黑体" pitchFamily="49" charset="-122"/>
              <a:ea typeface="黑体" pitchFamily="49" charset="-122"/>
            </a:endParaRPr>
          </a:p>
          <a:p>
            <a:r>
              <a:rPr lang="zh-CN" altLang="en-US" sz="2000" dirty="0" smtClean="0">
                <a:latin typeface="黑体" pitchFamily="49" charset="-122"/>
                <a:ea typeface="黑体" pitchFamily="49" charset="-122"/>
              </a:rPr>
              <a:t>零废弃物主义者</a:t>
            </a:r>
            <a:r>
              <a:rPr lang="en-US" altLang="zh-CN" sz="2000" dirty="0" smtClean="0">
                <a:latin typeface="黑体" pitchFamily="49" charset="-122"/>
                <a:ea typeface="黑体" pitchFamily="49" charset="-122"/>
              </a:rPr>
              <a:t>(Zero waste)</a:t>
            </a:r>
          </a:p>
          <a:p>
            <a:endParaRPr lang="en-US" altLang="zh-CN" dirty="0" smtClean="0"/>
          </a:p>
          <a:p>
            <a:r>
              <a:rPr lang="zh-CN" altLang="en-US" sz="2000" dirty="0" smtClean="0">
                <a:latin typeface="黑体" pitchFamily="49" charset="-122"/>
                <a:ea typeface="黑体" pitchFamily="49" charset="-122"/>
              </a:rPr>
              <a:t>废物到能源（</a:t>
            </a:r>
            <a:r>
              <a:rPr lang="en-US" altLang="zh-CN" sz="2000" dirty="0" smtClean="0">
                <a:latin typeface="黑体" pitchFamily="49" charset="-122"/>
                <a:ea typeface="黑体" pitchFamily="49" charset="-122"/>
              </a:rPr>
              <a:t>waste-to-energy</a:t>
            </a:r>
            <a:r>
              <a:rPr lang="zh-CN" altLang="en-US" sz="2000" b="1" dirty="0" smtClean="0">
                <a:latin typeface="黑体" pitchFamily="49" charset="-122"/>
                <a:ea typeface="黑体" pitchFamily="49" charset="-122"/>
              </a:rPr>
              <a:t>）</a:t>
            </a:r>
            <a:endParaRPr lang="en-US" altLang="zh-CN" sz="2000" b="1" dirty="0" smtClean="0">
              <a:latin typeface="黑体" pitchFamily="49" charset="-122"/>
              <a:ea typeface="黑体" pitchFamily="49" charset="-122"/>
            </a:endParaRPr>
          </a:p>
          <a:p>
            <a:endParaRPr lang="en-US" altLang="zh-CN" b="1" dirty="0" smtClean="0"/>
          </a:p>
          <a:p>
            <a:r>
              <a:rPr lang="zh-CN" altLang="en-US" dirty="0" smtClean="0">
                <a:latin typeface="黑体" pitchFamily="49" charset="-122"/>
                <a:ea typeface="黑体" pitchFamily="49" charset="-122"/>
              </a:rPr>
              <a:t>反对垃圾焚烧组织（</a:t>
            </a:r>
            <a:r>
              <a:rPr lang="en-US" altLang="zh-CN" dirty="0" smtClean="0">
                <a:latin typeface="黑体" pitchFamily="49" charset="-122"/>
                <a:ea typeface="黑体" pitchFamily="49" charset="-122"/>
              </a:rPr>
              <a:t>UK WIN</a:t>
            </a:r>
            <a:r>
              <a:rPr lang="zh-CN" altLang="en-US" dirty="0" smtClean="0">
                <a:latin typeface="黑体" pitchFamily="49" charset="-122"/>
                <a:ea typeface="黑体" pitchFamily="49" charset="-122"/>
              </a:rPr>
              <a:t>）</a:t>
            </a:r>
            <a:endParaRPr lang="zh-CN" altLang="en-US" dirty="0">
              <a:latin typeface="黑体" pitchFamily="49" charset="-122"/>
              <a:ea typeface="黑体" pitchFamily="49" charset="-122"/>
            </a:endParaRPr>
          </a:p>
        </p:txBody>
      </p:sp>
      <p:pic>
        <p:nvPicPr>
          <p:cNvPr id="8" name="图片 7" descr="ZWE-Blog-post-7.jpg"/>
          <p:cNvPicPr>
            <a:picLocks noChangeAspect="1"/>
          </p:cNvPicPr>
          <p:nvPr/>
        </p:nvPicPr>
        <p:blipFill>
          <a:blip r:embed="rId2" cstate="print"/>
          <a:stretch>
            <a:fillRect/>
          </a:stretch>
        </p:blipFill>
        <p:spPr>
          <a:xfrm>
            <a:off x="4588482" y="692697"/>
            <a:ext cx="3922308" cy="2232247"/>
          </a:xfrm>
          <a:prstGeom prst="rect">
            <a:avLst/>
          </a:prstGeom>
        </p:spPr>
      </p:pic>
      <p:sp>
        <p:nvSpPr>
          <p:cNvPr id="14" name="Rectangle 16"/>
          <p:cNvSpPr>
            <a:spLocks noChangeArrowheads="1"/>
          </p:cNvSpPr>
          <p:nvPr/>
        </p:nvSpPr>
        <p:spPr bwMode="auto">
          <a:xfrm>
            <a:off x="71438" y="0"/>
            <a:ext cx="1763712" cy="360363"/>
          </a:xfrm>
          <a:prstGeom prst="rect">
            <a:avLst/>
          </a:prstGeom>
          <a:solidFill>
            <a:srgbClr val="00AEF7">
              <a:alpha val="89803"/>
            </a:srgbClr>
          </a:solidFill>
          <a:ln w="9525">
            <a:noFill/>
            <a:miter lim="800000"/>
            <a:headEnd/>
            <a:tailEnd/>
          </a:ln>
        </p:spPr>
        <p:txBody>
          <a:bodyPr/>
          <a:lstStyle/>
          <a:p>
            <a:endParaRPr lang="zh-CN" altLang="en-US"/>
          </a:p>
        </p:txBody>
      </p:sp>
      <p:sp>
        <p:nvSpPr>
          <p:cNvPr id="15" name="Rectangle 17"/>
          <p:cNvSpPr>
            <a:spLocks noChangeArrowheads="1"/>
          </p:cNvSpPr>
          <p:nvPr/>
        </p:nvSpPr>
        <p:spPr bwMode="auto">
          <a:xfrm>
            <a:off x="7272338" y="0"/>
            <a:ext cx="1763712" cy="360363"/>
          </a:xfrm>
          <a:prstGeom prst="rect">
            <a:avLst/>
          </a:prstGeom>
          <a:solidFill>
            <a:srgbClr val="FF8618">
              <a:alpha val="89803"/>
            </a:srgbClr>
          </a:solidFill>
          <a:ln w="9525">
            <a:noFill/>
            <a:miter lim="800000"/>
            <a:headEnd/>
            <a:tailEnd/>
          </a:ln>
        </p:spPr>
        <p:txBody>
          <a:bodyPr/>
          <a:lstStyle/>
          <a:p>
            <a:endParaRPr lang="zh-CN" altLang="en-US"/>
          </a:p>
        </p:txBody>
      </p:sp>
      <p:sp>
        <p:nvSpPr>
          <p:cNvPr id="16" name="Rectangle 18"/>
          <p:cNvSpPr>
            <a:spLocks noChangeArrowheads="1"/>
          </p:cNvSpPr>
          <p:nvPr/>
        </p:nvSpPr>
        <p:spPr bwMode="auto">
          <a:xfrm>
            <a:off x="1871663" y="0"/>
            <a:ext cx="1763712" cy="360363"/>
          </a:xfrm>
          <a:prstGeom prst="rect">
            <a:avLst/>
          </a:prstGeom>
          <a:solidFill>
            <a:srgbClr val="CEDB29">
              <a:alpha val="89803"/>
            </a:srgbClr>
          </a:solidFill>
          <a:ln w="9525">
            <a:noFill/>
            <a:miter lim="800000"/>
            <a:headEnd/>
            <a:tailEnd/>
          </a:ln>
        </p:spPr>
        <p:txBody>
          <a:bodyPr/>
          <a:lstStyle/>
          <a:p>
            <a:endParaRPr lang="zh-CN" altLang="en-US"/>
          </a:p>
        </p:txBody>
      </p:sp>
      <p:sp>
        <p:nvSpPr>
          <p:cNvPr id="17" name="Rectangle 19"/>
          <p:cNvSpPr>
            <a:spLocks noChangeArrowheads="1"/>
          </p:cNvSpPr>
          <p:nvPr/>
        </p:nvSpPr>
        <p:spPr bwMode="auto">
          <a:xfrm>
            <a:off x="5472113" y="0"/>
            <a:ext cx="1763712" cy="360363"/>
          </a:xfrm>
          <a:prstGeom prst="rect">
            <a:avLst/>
          </a:prstGeom>
          <a:solidFill>
            <a:srgbClr val="00A652">
              <a:alpha val="89803"/>
            </a:srgbClr>
          </a:solidFill>
          <a:ln w="9525">
            <a:noFill/>
            <a:miter lim="800000"/>
            <a:headEnd/>
            <a:tailEnd/>
          </a:ln>
        </p:spPr>
        <p:txBody>
          <a:bodyPr/>
          <a:lstStyle/>
          <a:p>
            <a:endParaRPr lang="zh-CN" altLang="en-US"/>
          </a:p>
        </p:txBody>
      </p:sp>
      <p:sp>
        <p:nvSpPr>
          <p:cNvPr id="18" name="Rectangle 20"/>
          <p:cNvSpPr>
            <a:spLocks noChangeArrowheads="1"/>
          </p:cNvSpPr>
          <p:nvPr/>
        </p:nvSpPr>
        <p:spPr bwMode="auto">
          <a:xfrm>
            <a:off x="3671888" y="0"/>
            <a:ext cx="1763712" cy="360363"/>
          </a:xfrm>
          <a:prstGeom prst="rect">
            <a:avLst/>
          </a:prstGeom>
          <a:solidFill>
            <a:srgbClr val="9966FF">
              <a:alpha val="90195"/>
            </a:srgbClr>
          </a:solidFill>
          <a:ln w="9525">
            <a:noFill/>
            <a:miter lim="800000"/>
            <a:headEnd/>
            <a:tailEnd/>
          </a:ln>
        </p:spPr>
        <p:txBody>
          <a:bodyPr/>
          <a:lstStyle/>
          <a:p>
            <a:endParaRPr lang="zh-CN" altLang="en-US"/>
          </a:p>
        </p:txBody>
      </p:sp>
      <p:pic>
        <p:nvPicPr>
          <p:cNvPr id="21" name="图片 20" descr="United-Kingdom-Without-Incineration-Network.png"/>
          <p:cNvPicPr>
            <a:picLocks noChangeAspect="1"/>
          </p:cNvPicPr>
          <p:nvPr/>
        </p:nvPicPr>
        <p:blipFill>
          <a:blip r:embed="rId3" cstate="print"/>
          <a:stretch>
            <a:fillRect/>
          </a:stretch>
        </p:blipFill>
        <p:spPr>
          <a:xfrm>
            <a:off x="179512" y="3356992"/>
            <a:ext cx="3960440" cy="2878032"/>
          </a:xfrm>
          <a:prstGeom prst="rect">
            <a:avLst/>
          </a:prstGeom>
        </p:spPr>
      </p:pic>
      <p:pic>
        <p:nvPicPr>
          <p:cNvPr id="11" name="图片 10" descr="against_incineration.jpg"/>
          <p:cNvPicPr>
            <a:picLocks noChangeAspect="1"/>
          </p:cNvPicPr>
          <p:nvPr/>
        </p:nvPicPr>
        <p:blipFill>
          <a:blip r:embed="rId4" cstate="print"/>
          <a:stretch>
            <a:fillRect/>
          </a:stretch>
        </p:blipFill>
        <p:spPr>
          <a:xfrm>
            <a:off x="4811276" y="3011636"/>
            <a:ext cx="3577148" cy="34417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0081" y="836712"/>
            <a:ext cx="8762399" cy="1015663"/>
          </a:xfrm>
          <a:prstGeom prst="rect">
            <a:avLst/>
          </a:prstGeom>
        </p:spPr>
        <p:txBody>
          <a:bodyPr wrap="none">
            <a:spAutoFit/>
          </a:bodyPr>
          <a:lstStyle/>
          <a:p>
            <a:r>
              <a:rPr lang="en-US" altLang="zh-CN" sz="2000" b="1" dirty="0" smtClean="0">
                <a:latin typeface="黑体" pitchFamily="49" charset="-122"/>
                <a:ea typeface="黑体" pitchFamily="49" charset="-122"/>
              </a:rPr>
              <a:t>2014</a:t>
            </a:r>
            <a:r>
              <a:rPr lang="zh-CN" altLang="en-US" sz="2000" b="1" dirty="0" smtClean="0">
                <a:latin typeface="黑体" pitchFamily="49" charset="-122"/>
                <a:ea typeface="黑体" pitchFamily="49" charset="-122"/>
              </a:rPr>
              <a:t>年 欧盟</a:t>
            </a:r>
            <a:r>
              <a:rPr lang="zh-CN" altLang="en-US" sz="2000" b="1" dirty="0" smtClean="0">
                <a:solidFill>
                  <a:srgbClr val="FF0000"/>
                </a:solidFill>
                <a:latin typeface="黑体" pitchFamily="49" charset="-122"/>
                <a:ea typeface="黑体" pitchFamily="49" charset="-122"/>
              </a:rPr>
              <a:t>循环经济</a:t>
            </a:r>
            <a:r>
              <a:rPr lang="zh-CN" altLang="en-US" sz="2000" b="1" dirty="0" smtClean="0">
                <a:latin typeface="黑体" pitchFamily="49" charset="-122"/>
                <a:ea typeface="黑体" pitchFamily="49" charset="-122"/>
              </a:rPr>
              <a:t>战略（</a:t>
            </a:r>
            <a:r>
              <a:rPr lang="en-US" altLang="zh-CN" sz="2000" b="1" dirty="0" smtClean="0">
                <a:solidFill>
                  <a:srgbClr val="FF0000"/>
                </a:solidFill>
                <a:latin typeface="黑体" pitchFamily="49" charset="-122"/>
                <a:ea typeface="黑体" pitchFamily="49" charset="-122"/>
              </a:rPr>
              <a:t>Circular Economy </a:t>
            </a:r>
            <a:r>
              <a:rPr lang="en-US" altLang="zh-CN" sz="2000" b="1" dirty="0" smtClean="0">
                <a:latin typeface="黑体" pitchFamily="49" charset="-122"/>
                <a:ea typeface="黑体" pitchFamily="49" charset="-122"/>
              </a:rPr>
              <a:t>S</a:t>
            </a:r>
            <a:r>
              <a:rPr lang="en-US" altLang="zh-CN" sz="2000" b="1" dirty="0" smtClean="0"/>
              <a:t>trategy </a:t>
            </a:r>
            <a:r>
              <a:rPr lang="zh-CN" altLang="en-US" sz="2000" b="1" dirty="0" smtClean="0"/>
              <a:t>，</a:t>
            </a:r>
            <a:r>
              <a:rPr lang="en-US" altLang="zh-CN" sz="2000" b="1" dirty="0" smtClean="0"/>
              <a:t>Closing the loop</a:t>
            </a:r>
            <a:r>
              <a:rPr lang="zh-CN" altLang="en-US" sz="2000" b="1" dirty="0" smtClean="0">
                <a:latin typeface="黑体" pitchFamily="49" charset="-122"/>
                <a:ea typeface="黑体" pitchFamily="49" charset="-122"/>
              </a:rPr>
              <a:t>）</a:t>
            </a:r>
            <a:endParaRPr lang="en-US" altLang="zh-CN" sz="2000" b="1" dirty="0" smtClean="0">
              <a:latin typeface="黑体" pitchFamily="49" charset="-122"/>
              <a:ea typeface="黑体" pitchFamily="49" charset="-122"/>
            </a:endParaRPr>
          </a:p>
          <a:p>
            <a:endParaRPr lang="en-US" altLang="zh-CN" sz="2000" b="1" dirty="0" smtClean="0">
              <a:latin typeface="黑体" pitchFamily="49" charset="-122"/>
              <a:ea typeface="黑体" pitchFamily="49" charset="-122"/>
            </a:endParaRPr>
          </a:p>
          <a:p>
            <a:endParaRPr lang="zh-CN" altLang="en-US" sz="2000" b="1" dirty="0">
              <a:latin typeface="黑体" pitchFamily="49" charset="-122"/>
              <a:ea typeface="黑体" pitchFamily="49" charset="-122"/>
            </a:endParaRPr>
          </a:p>
        </p:txBody>
      </p:sp>
      <p:sp>
        <p:nvSpPr>
          <p:cNvPr id="5" name="矩形 4"/>
          <p:cNvSpPr/>
          <p:nvPr/>
        </p:nvSpPr>
        <p:spPr>
          <a:xfrm>
            <a:off x="251520" y="1556792"/>
            <a:ext cx="4896544" cy="2016224"/>
          </a:xfrm>
          <a:prstGeom prst="rect">
            <a:avLst/>
          </a:prstGeom>
          <a:solidFill>
            <a:schemeClr val="accent6">
              <a:lumMod val="60000"/>
              <a:lumOff val="4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652120" y="1556792"/>
            <a:ext cx="2736304" cy="2016224"/>
          </a:xfrm>
          <a:prstGeom prst="rect">
            <a:avLst/>
          </a:prstGeom>
          <a:solidFill>
            <a:schemeClr val="accent5">
              <a:lumMod val="60000"/>
              <a:lumOff val="4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395536" y="1556792"/>
            <a:ext cx="4896544" cy="1754326"/>
          </a:xfrm>
          <a:prstGeom prst="rect">
            <a:avLst/>
          </a:prstGeom>
          <a:noFill/>
        </p:spPr>
        <p:txBody>
          <a:bodyPr wrap="square" rtlCol="0">
            <a:spAutoFit/>
          </a:bodyPr>
          <a:lstStyle/>
          <a:p>
            <a:endParaRPr lang="en-US" altLang="zh-CN" b="1" dirty="0" smtClean="0"/>
          </a:p>
          <a:p>
            <a:r>
              <a:rPr lang="zh-CN" altLang="en-US" b="1" dirty="0" smtClean="0"/>
              <a:t>产品设计 </a:t>
            </a:r>
            <a:r>
              <a:rPr lang="zh-CN" altLang="en-US" dirty="0" smtClean="0">
                <a:latin typeface="华文楷体" pitchFamily="2" charset="-122"/>
                <a:ea typeface="华文楷体" pitchFamily="2" charset="-122"/>
              </a:rPr>
              <a:t>（全生命周期、生产者责任延伸）</a:t>
            </a:r>
            <a:endParaRPr lang="en-US" altLang="zh-CN" dirty="0" smtClean="0">
              <a:latin typeface="华文楷体" pitchFamily="2" charset="-122"/>
              <a:ea typeface="华文楷体" pitchFamily="2" charset="-122"/>
            </a:endParaRPr>
          </a:p>
          <a:p>
            <a:endParaRPr lang="en-US" altLang="zh-CN" b="1" dirty="0" smtClean="0"/>
          </a:p>
          <a:p>
            <a:r>
              <a:rPr lang="zh-CN" altLang="en-US" b="1" dirty="0" smtClean="0"/>
              <a:t>垃圾分类</a:t>
            </a:r>
            <a:r>
              <a:rPr lang="zh-CN" altLang="en-US" dirty="0" smtClean="0">
                <a:latin typeface="华文楷体" pitchFamily="2" charset="-122"/>
                <a:ea typeface="华文楷体" pitchFamily="2" charset="-122"/>
              </a:rPr>
              <a:t>（再生资源 、有机、一般废弃物）</a:t>
            </a:r>
            <a:endParaRPr lang="en-US" altLang="zh-CN" dirty="0" smtClean="0">
              <a:latin typeface="华文楷体" pitchFamily="2" charset="-122"/>
              <a:ea typeface="华文楷体" pitchFamily="2" charset="-122"/>
            </a:endParaRPr>
          </a:p>
          <a:p>
            <a:endParaRPr lang="en-US" altLang="zh-CN" b="1" dirty="0" smtClean="0"/>
          </a:p>
          <a:p>
            <a:r>
              <a:rPr lang="zh-CN" altLang="en-US" b="1" dirty="0" smtClean="0"/>
              <a:t>固废处置</a:t>
            </a:r>
            <a:r>
              <a:rPr lang="zh-CN" altLang="en-US" dirty="0" smtClean="0">
                <a:latin typeface="华文楷体" pitchFamily="2" charset="-122"/>
                <a:ea typeface="华文楷体" pitchFamily="2" charset="-122"/>
              </a:rPr>
              <a:t>（焚烧、厌氧消化、堆肥、填埋等）</a:t>
            </a:r>
            <a:endParaRPr lang="zh-CN" altLang="en-US" dirty="0">
              <a:latin typeface="华文楷体" pitchFamily="2" charset="-122"/>
              <a:ea typeface="华文楷体" pitchFamily="2" charset="-122"/>
            </a:endParaRPr>
          </a:p>
        </p:txBody>
      </p:sp>
      <p:sp>
        <p:nvSpPr>
          <p:cNvPr id="8" name="TextBox 7"/>
          <p:cNvSpPr txBox="1"/>
          <p:nvPr/>
        </p:nvSpPr>
        <p:spPr>
          <a:xfrm>
            <a:off x="5904656" y="1844824"/>
            <a:ext cx="3059832" cy="1477328"/>
          </a:xfrm>
          <a:prstGeom prst="rect">
            <a:avLst/>
          </a:prstGeom>
          <a:noFill/>
        </p:spPr>
        <p:txBody>
          <a:bodyPr wrap="square" rtlCol="0">
            <a:spAutoFit/>
          </a:bodyPr>
          <a:lstStyle/>
          <a:p>
            <a:r>
              <a:rPr lang="en-US" altLang="zh-CN" dirty="0" smtClean="0">
                <a:latin typeface="华文楷体" pitchFamily="2" charset="-122"/>
                <a:ea typeface="华文楷体" pitchFamily="2" charset="-122"/>
              </a:rPr>
              <a:t>2030</a:t>
            </a:r>
            <a:r>
              <a:rPr lang="zh-CN" altLang="en-US" dirty="0" smtClean="0">
                <a:latin typeface="华文楷体" pitchFamily="2" charset="-122"/>
                <a:ea typeface="华文楷体" pitchFamily="2" charset="-122"/>
              </a:rPr>
              <a:t>年回收率到</a:t>
            </a:r>
            <a:r>
              <a:rPr lang="en-US" altLang="zh-CN" dirty="0" smtClean="0">
                <a:latin typeface="华文楷体" pitchFamily="2" charset="-122"/>
                <a:ea typeface="华文楷体" pitchFamily="2" charset="-122"/>
              </a:rPr>
              <a:t>65%</a:t>
            </a:r>
          </a:p>
          <a:p>
            <a:endParaRPr lang="en-US" altLang="zh-CN" dirty="0" smtClean="0">
              <a:latin typeface="华文楷体" pitchFamily="2" charset="-122"/>
              <a:ea typeface="华文楷体" pitchFamily="2" charset="-122"/>
            </a:endParaRPr>
          </a:p>
          <a:p>
            <a:r>
              <a:rPr lang="zh-CN" altLang="en-US" dirty="0" smtClean="0">
                <a:latin typeface="华文楷体" pitchFamily="2" charset="-122"/>
                <a:ea typeface="华文楷体" pitchFamily="2" charset="-122"/>
              </a:rPr>
              <a:t>填埋比例降低到</a:t>
            </a:r>
            <a:r>
              <a:rPr lang="en-US" altLang="zh-CN" dirty="0" smtClean="0">
                <a:latin typeface="华文楷体" pitchFamily="2" charset="-122"/>
                <a:ea typeface="华文楷体" pitchFamily="2" charset="-122"/>
              </a:rPr>
              <a:t>10%</a:t>
            </a:r>
          </a:p>
          <a:p>
            <a:endParaRPr lang="en-US" altLang="zh-CN" dirty="0" smtClean="0">
              <a:latin typeface="华文楷体" pitchFamily="2" charset="-122"/>
              <a:ea typeface="华文楷体" pitchFamily="2" charset="-122"/>
            </a:endParaRPr>
          </a:p>
          <a:p>
            <a:r>
              <a:rPr lang="zh-CN" altLang="en-US" dirty="0" smtClean="0">
                <a:latin typeface="华文楷体" pitchFamily="2" charset="-122"/>
                <a:ea typeface="华文楷体" pitchFamily="2" charset="-122"/>
              </a:rPr>
              <a:t>绿色产品设计进行补贴</a:t>
            </a:r>
            <a:endParaRPr lang="zh-CN" altLang="en-US" dirty="0">
              <a:latin typeface="华文楷体" pitchFamily="2" charset="-122"/>
              <a:ea typeface="华文楷体" pitchFamily="2" charset="-122"/>
            </a:endParaRPr>
          </a:p>
        </p:txBody>
      </p:sp>
      <p:sp>
        <p:nvSpPr>
          <p:cNvPr id="9" name="Rectangle 16"/>
          <p:cNvSpPr>
            <a:spLocks noChangeArrowheads="1"/>
          </p:cNvSpPr>
          <p:nvPr/>
        </p:nvSpPr>
        <p:spPr bwMode="auto">
          <a:xfrm>
            <a:off x="71438" y="0"/>
            <a:ext cx="1763712" cy="360363"/>
          </a:xfrm>
          <a:prstGeom prst="rect">
            <a:avLst/>
          </a:prstGeom>
          <a:solidFill>
            <a:srgbClr val="00AEF7">
              <a:alpha val="89803"/>
            </a:srgbClr>
          </a:solidFill>
          <a:ln w="9525">
            <a:noFill/>
            <a:miter lim="800000"/>
            <a:headEnd/>
            <a:tailEnd/>
          </a:ln>
        </p:spPr>
        <p:txBody>
          <a:bodyPr/>
          <a:lstStyle/>
          <a:p>
            <a:endParaRPr lang="zh-CN" altLang="en-US"/>
          </a:p>
        </p:txBody>
      </p:sp>
      <p:sp>
        <p:nvSpPr>
          <p:cNvPr id="10" name="Rectangle 17"/>
          <p:cNvSpPr>
            <a:spLocks noChangeArrowheads="1"/>
          </p:cNvSpPr>
          <p:nvPr/>
        </p:nvSpPr>
        <p:spPr bwMode="auto">
          <a:xfrm>
            <a:off x="7272338" y="0"/>
            <a:ext cx="1763712" cy="360363"/>
          </a:xfrm>
          <a:prstGeom prst="rect">
            <a:avLst/>
          </a:prstGeom>
          <a:solidFill>
            <a:srgbClr val="FF8618">
              <a:alpha val="89803"/>
            </a:srgbClr>
          </a:solidFill>
          <a:ln w="9525">
            <a:noFill/>
            <a:miter lim="800000"/>
            <a:headEnd/>
            <a:tailEnd/>
          </a:ln>
        </p:spPr>
        <p:txBody>
          <a:bodyPr/>
          <a:lstStyle/>
          <a:p>
            <a:endParaRPr lang="zh-CN" altLang="en-US"/>
          </a:p>
        </p:txBody>
      </p:sp>
      <p:sp>
        <p:nvSpPr>
          <p:cNvPr id="11" name="Rectangle 18"/>
          <p:cNvSpPr>
            <a:spLocks noChangeArrowheads="1"/>
          </p:cNvSpPr>
          <p:nvPr/>
        </p:nvSpPr>
        <p:spPr bwMode="auto">
          <a:xfrm>
            <a:off x="1871663" y="0"/>
            <a:ext cx="1763712" cy="360363"/>
          </a:xfrm>
          <a:prstGeom prst="rect">
            <a:avLst/>
          </a:prstGeom>
          <a:solidFill>
            <a:srgbClr val="CEDB29">
              <a:alpha val="89803"/>
            </a:srgbClr>
          </a:solidFill>
          <a:ln w="9525">
            <a:noFill/>
            <a:miter lim="800000"/>
            <a:headEnd/>
            <a:tailEnd/>
          </a:ln>
        </p:spPr>
        <p:txBody>
          <a:bodyPr/>
          <a:lstStyle/>
          <a:p>
            <a:endParaRPr lang="zh-CN" altLang="en-US"/>
          </a:p>
        </p:txBody>
      </p:sp>
      <p:sp>
        <p:nvSpPr>
          <p:cNvPr id="12" name="Rectangle 19"/>
          <p:cNvSpPr>
            <a:spLocks noChangeArrowheads="1"/>
          </p:cNvSpPr>
          <p:nvPr/>
        </p:nvSpPr>
        <p:spPr bwMode="auto">
          <a:xfrm>
            <a:off x="5472113" y="0"/>
            <a:ext cx="1763712" cy="360363"/>
          </a:xfrm>
          <a:prstGeom prst="rect">
            <a:avLst/>
          </a:prstGeom>
          <a:solidFill>
            <a:srgbClr val="00A652">
              <a:alpha val="89803"/>
            </a:srgbClr>
          </a:solidFill>
          <a:ln w="9525">
            <a:noFill/>
            <a:miter lim="800000"/>
            <a:headEnd/>
            <a:tailEnd/>
          </a:ln>
        </p:spPr>
        <p:txBody>
          <a:bodyPr/>
          <a:lstStyle/>
          <a:p>
            <a:endParaRPr lang="zh-CN" altLang="en-US"/>
          </a:p>
        </p:txBody>
      </p:sp>
      <p:sp>
        <p:nvSpPr>
          <p:cNvPr id="13" name="Rectangle 20"/>
          <p:cNvSpPr>
            <a:spLocks noChangeArrowheads="1"/>
          </p:cNvSpPr>
          <p:nvPr/>
        </p:nvSpPr>
        <p:spPr bwMode="auto">
          <a:xfrm>
            <a:off x="3671888" y="0"/>
            <a:ext cx="1763712" cy="360363"/>
          </a:xfrm>
          <a:prstGeom prst="rect">
            <a:avLst/>
          </a:prstGeom>
          <a:solidFill>
            <a:srgbClr val="9966FF">
              <a:alpha val="90195"/>
            </a:srgbClr>
          </a:solidFill>
          <a:ln w="9525">
            <a:noFill/>
            <a:miter lim="800000"/>
            <a:headEnd/>
            <a:tailEnd/>
          </a:ln>
        </p:spPr>
        <p:txBody>
          <a:bodyPr/>
          <a:lstStyle/>
          <a:p>
            <a:endParaRPr lang="zh-CN" altLang="en-US"/>
          </a:p>
        </p:txBody>
      </p:sp>
      <p:pic>
        <p:nvPicPr>
          <p:cNvPr id="14" name="图片 13" descr="FEAD-CircularEconomy.jpg"/>
          <p:cNvPicPr>
            <a:picLocks noChangeAspect="1"/>
          </p:cNvPicPr>
          <p:nvPr/>
        </p:nvPicPr>
        <p:blipFill>
          <a:blip r:embed="rId3" cstate="print"/>
          <a:stretch>
            <a:fillRect/>
          </a:stretch>
        </p:blipFill>
        <p:spPr>
          <a:xfrm>
            <a:off x="323528" y="3933056"/>
            <a:ext cx="4680520" cy="2535079"/>
          </a:xfrm>
          <a:prstGeom prst="rect">
            <a:avLst/>
          </a:prstGeom>
        </p:spPr>
      </p:pic>
      <p:pic>
        <p:nvPicPr>
          <p:cNvPr id="15" name="图片 14" descr="circular.jpg"/>
          <p:cNvPicPr>
            <a:picLocks noChangeAspect="1"/>
          </p:cNvPicPr>
          <p:nvPr/>
        </p:nvPicPr>
        <p:blipFill>
          <a:blip r:embed="rId4" cstate="print"/>
          <a:stretch>
            <a:fillRect/>
          </a:stretch>
        </p:blipFill>
        <p:spPr>
          <a:xfrm>
            <a:off x="5796136" y="3933056"/>
            <a:ext cx="2520280" cy="252028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591071"/>
            <a:ext cx="3384376" cy="461665"/>
          </a:xfrm>
          <a:prstGeom prst="rect">
            <a:avLst/>
          </a:prstGeom>
          <a:noFill/>
        </p:spPr>
        <p:txBody>
          <a:bodyPr wrap="square" rtlCol="0">
            <a:spAutoFit/>
          </a:bodyPr>
          <a:lstStyle/>
          <a:p>
            <a:r>
              <a:rPr lang="zh-CN" altLang="en-US" sz="2400" dirty="0" smtClean="0">
                <a:latin typeface="黑体" pitchFamily="49" charset="-122"/>
                <a:ea typeface="黑体" pitchFamily="49" charset="-122"/>
              </a:rPr>
              <a:t>德国固废处置模式</a:t>
            </a:r>
            <a:endParaRPr lang="zh-CN" altLang="en-US" sz="2400" dirty="0">
              <a:latin typeface="黑体" pitchFamily="49" charset="-122"/>
              <a:ea typeface="黑体" pitchFamily="49" charset="-122"/>
            </a:endParaRPr>
          </a:p>
        </p:txBody>
      </p:sp>
      <p:sp>
        <p:nvSpPr>
          <p:cNvPr id="9" name="Rectangle 16"/>
          <p:cNvSpPr>
            <a:spLocks noChangeArrowheads="1"/>
          </p:cNvSpPr>
          <p:nvPr/>
        </p:nvSpPr>
        <p:spPr bwMode="auto">
          <a:xfrm>
            <a:off x="71438" y="0"/>
            <a:ext cx="1763712" cy="360363"/>
          </a:xfrm>
          <a:prstGeom prst="rect">
            <a:avLst/>
          </a:prstGeom>
          <a:solidFill>
            <a:srgbClr val="00AEF7">
              <a:alpha val="89803"/>
            </a:srgbClr>
          </a:solidFill>
          <a:ln w="9525">
            <a:noFill/>
            <a:miter lim="800000"/>
            <a:headEnd/>
            <a:tailEnd/>
          </a:ln>
        </p:spPr>
        <p:txBody>
          <a:bodyPr/>
          <a:lstStyle/>
          <a:p>
            <a:endParaRPr lang="zh-CN" altLang="en-US"/>
          </a:p>
        </p:txBody>
      </p:sp>
      <p:sp>
        <p:nvSpPr>
          <p:cNvPr id="10" name="Rectangle 17"/>
          <p:cNvSpPr>
            <a:spLocks noChangeArrowheads="1"/>
          </p:cNvSpPr>
          <p:nvPr/>
        </p:nvSpPr>
        <p:spPr bwMode="auto">
          <a:xfrm>
            <a:off x="7272338" y="0"/>
            <a:ext cx="1763712" cy="360363"/>
          </a:xfrm>
          <a:prstGeom prst="rect">
            <a:avLst/>
          </a:prstGeom>
          <a:solidFill>
            <a:srgbClr val="FF8618">
              <a:alpha val="89803"/>
            </a:srgbClr>
          </a:solidFill>
          <a:ln w="9525">
            <a:noFill/>
            <a:miter lim="800000"/>
            <a:headEnd/>
            <a:tailEnd/>
          </a:ln>
        </p:spPr>
        <p:txBody>
          <a:bodyPr/>
          <a:lstStyle/>
          <a:p>
            <a:endParaRPr lang="zh-CN" altLang="en-US"/>
          </a:p>
        </p:txBody>
      </p:sp>
      <p:sp>
        <p:nvSpPr>
          <p:cNvPr id="11" name="Rectangle 18"/>
          <p:cNvSpPr>
            <a:spLocks noChangeArrowheads="1"/>
          </p:cNvSpPr>
          <p:nvPr/>
        </p:nvSpPr>
        <p:spPr bwMode="auto">
          <a:xfrm>
            <a:off x="1871663" y="0"/>
            <a:ext cx="1763712" cy="360363"/>
          </a:xfrm>
          <a:prstGeom prst="rect">
            <a:avLst/>
          </a:prstGeom>
          <a:solidFill>
            <a:srgbClr val="CEDB29">
              <a:alpha val="89803"/>
            </a:srgbClr>
          </a:solidFill>
          <a:ln w="9525">
            <a:noFill/>
            <a:miter lim="800000"/>
            <a:headEnd/>
            <a:tailEnd/>
          </a:ln>
        </p:spPr>
        <p:txBody>
          <a:bodyPr/>
          <a:lstStyle/>
          <a:p>
            <a:endParaRPr lang="zh-CN" altLang="en-US"/>
          </a:p>
        </p:txBody>
      </p:sp>
      <p:sp>
        <p:nvSpPr>
          <p:cNvPr id="12" name="Rectangle 19"/>
          <p:cNvSpPr>
            <a:spLocks noChangeArrowheads="1"/>
          </p:cNvSpPr>
          <p:nvPr/>
        </p:nvSpPr>
        <p:spPr bwMode="auto">
          <a:xfrm>
            <a:off x="5472113" y="0"/>
            <a:ext cx="1763712" cy="360363"/>
          </a:xfrm>
          <a:prstGeom prst="rect">
            <a:avLst/>
          </a:prstGeom>
          <a:solidFill>
            <a:srgbClr val="00A652">
              <a:alpha val="89803"/>
            </a:srgbClr>
          </a:solidFill>
          <a:ln w="9525">
            <a:noFill/>
            <a:miter lim="800000"/>
            <a:headEnd/>
            <a:tailEnd/>
          </a:ln>
        </p:spPr>
        <p:txBody>
          <a:bodyPr/>
          <a:lstStyle/>
          <a:p>
            <a:endParaRPr lang="zh-CN" altLang="en-US"/>
          </a:p>
        </p:txBody>
      </p:sp>
      <p:sp>
        <p:nvSpPr>
          <p:cNvPr id="13" name="Rectangle 20"/>
          <p:cNvSpPr>
            <a:spLocks noChangeArrowheads="1"/>
          </p:cNvSpPr>
          <p:nvPr/>
        </p:nvSpPr>
        <p:spPr bwMode="auto">
          <a:xfrm>
            <a:off x="3671888" y="0"/>
            <a:ext cx="1763712" cy="360363"/>
          </a:xfrm>
          <a:prstGeom prst="rect">
            <a:avLst/>
          </a:prstGeom>
          <a:solidFill>
            <a:srgbClr val="9966FF">
              <a:alpha val="90195"/>
            </a:srgbClr>
          </a:solidFill>
          <a:ln w="9525">
            <a:noFill/>
            <a:miter lim="800000"/>
            <a:headEnd/>
            <a:tailEnd/>
          </a:ln>
        </p:spPr>
        <p:txBody>
          <a:bodyPr/>
          <a:lstStyle/>
          <a:p>
            <a:endParaRPr lang="zh-CN" altLang="en-US"/>
          </a:p>
        </p:txBody>
      </p:sp>
      <p:pic>
        <p:nvPicPr>
          <p:cNvPr id="17" name="Picture 2"/>
          <p:cNvPicPr>
            <a:picLocks noChangeAspect="1" noChangeArrowheads="1"/>
          </p:cNvPicPr>
          <p:nvPr/>
        </p:nvPicPr>
        <p:blipFill>
          <a:blip r:embed="rId3" cstate="print"/>
          <a:srcRect/>
          <a:stretch>
            <a:fillRect/>
          </a:stretch>
        </p:blipFill>
        <p:spPr bwMode="auto">
          <a:xfrm>
            <a:off x="171450" y="1268760"/>
            <a:ext cx="8972550" cy="5038725"/>
          </a:xfrm>
          <a:prstGeom prst="rect">
            <a:avLst/>
          </a:prstGeom>
          <a:noFill/>
          <a:ln w="9525">
            <a:noFill/>
            <a:miter lim="800000"/>
            <a:headEnd/>
            <a:tailEnd/>
          </a:ln>
        </p:spPr>
      </p:pic>
      <p:cxnSp>
        <p:nvCxnSpPr>
          <p:cNvPr id="21" name="直接箭头连接符 20"/>
          <p:cNvCxnSpPr/>
          <p:nvPr/>
        </p:nvCxnSpPr>
        <p:spPr>
          <a:xfrm>
            <a:off x="5809853" y="2708002"/>
            <a:ext cx="0" cy="28803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7682061" y="2708002"/>
            <a:ext cx="0" cy="28803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548680"/>
            <a:ext cx="3384376" cy="461665"/>
          </a:xfrm>
          <a:prstGeom prst="rect">
            <a:avLst/>
          </a:prstGeom>
          <a:noFill/>
        </p:spPr>
        <p:txBody>
          <a:bodyPr wrap="square" rtlCol="0">
            <a:spAutoFit/>
          </a:bodyPr>
          <a:lstStyle/>
          <a:p>
            <a:r>
              <a:rPr lang="zh-CN" altLang="en-US" sz="2400" dirty="0" smtClean="0">
                <a:latin typeface="黑体" pitchFamily="49" charset="-122"/>
                <a:ea typeface="黑体" pitchFamily="49" charset="-122"/>
              </a:rPr>
              <a:t>德国固废处置措施</a:t>
            </a:r>
            <a:endParaRPr lang="zh-CN" altLang="en-US" sz="2400" dirty="0">
              <a:latin typeface="黑体" pitchFamily="49" charset="-122"/>
              <a:ea typeface="黑体" pitchFamily="49" charset="-122"/>
            </a:endParaRPr>
          </a:p>
        </p:txBody>
      </p:sp>
      <p:sp>
        <p:nvSpPr>
          <p:cNvPr id="5" name="TextBox 4"/>
          <p:cNvSpPr txBox="1"/>
          <p:nvPr/>
        </p:nvSpPr>
        <p:spPr>
          <a:xfrm>
            <a:off x="323528" y="1124745"/>
            <a:ext cx="8504677" cy="2769989"/>
          </a:xfrm>
          <a:prstGeom prst="rect">
            <a:avLst/>
          </a:prstGeom>
          <a:noFill/>
        </p:spPr>
        <p:txBody>
          <a:bodyPr wrap="square" rtlCol="0">
            <a:spAutoFit/>
          </a:bodyPr>
          <a:lstStyle/>
          <a:p>
            <a:r>
              <a:rPr lang="en-US" altLang="zh-CN" sz="2000" b="1" dirty="0" smtClean="0">
                <a:latin typeface="黑体" pitchFamily="49" charset="-122"/>
                <a:ea typeface="黑体" pitchFamily="49" charset="-122"/>
              </a:rPr>
              <a:t>1</a:t>
            </a:r>
            <a:r>
              <a:rPr lang="zh-CN" altLang="en-US" sz="2000" b="1" dirty="0" smtClean="0">
                <a:latin typeface="黑体" pitchFamily="49" charset="-122"/>
                <a:ea typeface="黑体" pitchFamily="49" charset="-122"/>
              </a:rPr>
              <a:t>、前端减量化</a:t>
            </a:r>
            <a:endParaRPr lang="en-US" altLang="zh-CN" sz="2000" b="1" dirty="0" smtClean="0">
              <a:latin typeface="黑体" pitchFamily="49" charset="-122"/>
              <a:ea typeface="黑体" pitchFamily="49" charset="-122"/>
            </a:endParaRPr>
          </a:p>
          <a:p>
            <a:endParaRPr lang="en-US" altLang="zh-CN" sz="2000" dirty="0" smtClean="0"/>
          </a:p>
          <a:p>
            <a:r>
              <a:rPr lang="zh-CN" altLang="en-US" sz="2000" dirty="0" smtClean="0">
                <a:latin typeface="Times New Roman" pitchFamily="18" charset="0"/>
                <a:ea typeface="华文楷体" pitchFamily="2" charset="-122"/>
                <a:cs typeface="Times New Roman" pitchFamily="18" charset="0"/>
              </a:rPr>
              <a:t>垃圾付费 </a:t>
            </a:r>
            <a:r>
              <a:rPr lang="en-US" altLang="zh-CN" sz="2000" dirty="0" smtClean="0">
                <a:latin typeface="Times New Roman" pitchFamily="18" charset="0"/>
                <a:ea typeface="华文楷体" pitchFamily="2" charset="-122"/>
                <a:cs typeface="Times New Roman" pitchFamily="18" charset="0"/>
              </a:rPr>
              <a:t>pay as you throw                             </a:t>
            </a:r>
          </a:p>
          <a:p>
            <a:endParaRPr lang="en-US" altLang="zh-CN" sz="2000" dirty="0" smtClean="0">
              <a:latin typeface="Times New Roman" pitchFamily="18" charset="0"/>
              <a:ea typeface="华文楷体" pitchFamily="2" charset="-122"/>
              <a:cs typeface="Times New Roman" pitchFamily="18" charset="0"/>
            </a:endParaRPr>
          </a:p>
          <a:p>
            <a:r>
              <a:rPr lang="zh-CN" altLang="en-US" sz="2000" dirty="0" smtClean="0">
                <a:latin typeface="Times New Roman" pitchFamily="18" charset="0"/>
                <a:ea typeface="华文楷体" pitchFamily="2" charset="-122"/>
                <a:cs typeface="Times New Roman" pitchFamily="18" charset="0"/>
              </a:rPr>
              <a:t>民间行动：零垃圾组织</a:t>
            </a:r>
            <a:r>
              <a:rPr lang="en-US" altLang="zh-CN" sz="2000" dirty="0" smtClean="0">
                <a:latin typeface="Times New Roman" pitchFamily="18" charset="0"/>
                <a:ea typeface="华文楷体" pitchFamily="2" charset="-122"/>
                <a:cs typeface="Times New Roman" pitchFamily="18" charset="0"/>
              </a:rPr>
              <a:t>(Zero waste)</a:t>
            </a:r>
            <a:r>
              <a:rPr lang="zh-CN" altLang="en-US" sz="2000" dirty="0" smtClean="0">
                <a:latin typeface="Times New Roman" pitchFamily="18" charset="0"/>
                <a:ea typeface="华文楷体" pitchFamily="2" charset="-122"/>
                <a:cs typeface="Times New Roman" pitchFamily="18" charset="0"/>
              </a:rPr>
              <a:t>   反餐厨垃圾行动（</a:t>
            </a:r>
            <a:r>
              <a:rPr lang="en-US" altLang="zh-CN" sz="2000" dirty="0" smtClean="0">
                <a:latin typeface="Times New Roman" pitchFamily="18" charset="0"/>
                <a:ea typeface="华文楷体" pitchFamily="2" charset="-122"/>
                <a:cs typeface="Times New Roman" pitchFamily="18" charset="0"/>
              </a:rPr>
              <a:t>Anti-food waste</a:t>
            </a:r>
            <a:r>
              <a:rPr lang="zh-CN" altLang="en-US" sz="2000" dirty="0" smtClean="0">
                <a:latin typeface="Times New Roman" pitchFamily="18" charset="0"/>
                <a:ea typeface="华文楷体" pitchFamily="2" charset="-122"/>
                <a:cs typeface="Times New Roman" pitchFamily="18" charset="0"/>
              </a:rPr>
              <a:t>）</a:t>
            </a:r>
            <a:endParaRPr lang="en-US" altLang="zh-CN" sz="2000" dirty="0" smtClean="0">
              <a:latin typeface="Times New Roman" pitchFamily="18" charset="0"/>
              <a:ea typeface="华文楷体" pitchFamily="2" charset="-122"/>
              <a:cs typeface="Times New Roman" pitchFamily="18" charset="0"/>
            </a:endParaRPr>
          </a:p>
          <a:p>
            <a:endParaRPr lang="en-US" altLang="zh-CN" sz="2000" dirty="0" smtClean="0">
              <a:latin typeface="黑体" pitchFamily="49" charset="-122"/>
              <a:ea typeface="黑体" pitchFamily="49" charset="-122"/>
            </a:endParaRPr>
          </a:p>
          <a:p>
            <a:endParaRPr lang="en-US" altLang="zh-CN" dirty="0" smtClean="0"/>
          </a:p>
          <a:p>
            <a:endParaRPr lang="en-US" altLang="zh-CN" dirty="0" smtClean="0"/>
          </a:p>
          <a:p>
            <a:endParaRPr lang="zh-CN" altLang="en-US" dirty="0"/>
          </a:p>
        </p:txBody>
      </p:sp>
      <p:sp>
        <p:nvSpPr>
          <p:cNvPr id="16" name="矩形 15"/>
          <p:cNvSpPr/>
          <p:nvPr/>
        </p:nvSpPr>
        <p:spPr>
          <a:xfrm>
            <a:off x="395536" y="2852936"/>
            <a:ext cx="2393604" cy="369332"/>
          </a:xfrm>
          <a:prstGeom prst="rect">
            <a:avLst/>
          </a:prstGeom>
        </p:spPr>
        <p:txBody>
          <a:bodyPr wrap="none">
            <a:spAutoFit/>
          </a:bodyPr>
          <a:lstStyle/>
          <a:p>
            <a:r>
              <a:rPr lang="en-US" altLang="zh-CN" b="1" dirty="0" smtClean="0">
                <a:latin typeface="黑体" pitchFamily="49" charset="-122"/>
                <a:ea typeface="黑体" pitchFamily="49" charset="-122"/>
              </a:rPr>
              <a:t>2</a:t>
            </a:r>
            <a:r>
              <a:rPr lang="zh-CN" altLang="en-US" b="1" dirty="0" smtClean="0">
                <a:latin typeface="黑体" pitchFamily="49" charset="-122"/>
                <a:ea typeface="黑体" pitchFamily="49" charset="-122"/>
              </a:rPr>
              <a:t>、完善分类回收体系</a:t>
            </a:r>
            <a:endParaRPr lang="en-US" altLang="zh-CN" b="1" dirty="0" smtClean="0">
              <a:latin typeface="黑体" pitchFamily="49" charset="-122"/>
              <a:ea typeface="黑体" pitchFamily="49" charset="-122"/>
            </a:endParaRPr>
          </a:p>
        </p:txBody>
      </p:sp>
      <p:pic>
        <p:nvPicPr>
          <p:cNvPr id="2050" name="Picture 2"/>
          <p:cNvPicPr>
            <a:picLocks noChangeAspect="1" noChangeArrowheads="1"/>
          </p:cNvPicPr>
          <p:nvPr/>
        </p:nvPicPr>
        <p:blipFill>
          <a:blip r:embed="rId3" cstate="print"/>
          <a:srcRect/>
          <a:stretch>
            <a:fillRect/>
          </a:stretch>
        </p:blipFill>
        <p:spPr bwMode="auto">
          <a:xfrm>
            <a:off x="539552" y="3789040"/>
            <a:ext cx="8039100" cy="2676525"/>
          </a:xfrm>
          <a:prstGeom prst="rect">
            <a:avLst/>
          </a:prstGeom>
          <a:noFill/>
          <a:ln w="9525">
            <a:noFill/>
            <a:miter lim="800000"/>
            <a:headEnd/>
            <a:tailEnd/>
          </a:ln>
        </p:spPr>
      </p:pic>
      <p:sp>
        <p:nvSpPr>
          <p:cNvPr id="18" name="矩形 17"/>
          <p:cNvSpPr/>
          <p:nvPr/>
        </p:nvSpPr>
        <p:spPr>
          <a:xfrm>
            <a:off x="611560" y="3789040"/>
            <a:ext cx="2448272" cy="2376264"/>
          </a:xfrm>
          <a:prstGeom prst="rect">
            <a:avLst/>
          </a:prstGeom>
          <a:solidFill>
            <a:schemeClr val="accent6">
              <a:lumMod val="60000"/>
              <a:lumOff val="40000"/>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2267744" y="3861048"/>
            <a:ext cx="2376264" cy="2308324"/>
          </a:xfrm>
          <a:prstGeom prst="rect">
            <a:avLst/>
          </a:prstGeom>
          <a:noFill/>
        </p:spPr>
        <p:txBody>
          <a:bodyPr wrap="square" rtlCol="0">
            <a:spAutoFit/>
          </a:bodyPr>
          <a:lstStyle/>
          <a:p>
            <a:r>
              <a:rPr lang="zh-CN" altLang="en-US" b="1" dirty="0" smtClean="0">
                <a:solidFill>
                  <a:srgbClr val="FF0000"/>
                </a:solidFill>
                <a:latin typeface="华文楷体" pitchFamily="2" charset="-122"/>
                <a:ea typeface="华文楷体" pitchFamily="2" charset="-122"/>
              </a:rPr>
              <a:t>玻璃</a:t>
            </a:r>
            <a:endParaRPr lang="en-US" altLang="zh-CN" b="1" dirty="0" smtClean="0">
              <a:solidFill>
                <a:srgbClr val="FF0000"/>
              </a:solidFill>
              <a:latin typeface="华文楷体" pitchFamily="2" charset="-122"/>
              <a:ea typeface="华文楷体" pitchFamily="2" charset="-122"/>
            </a:endParaRPr>
          </a:p>
          <a:p>
            <a:r>
              <a:rPr lang="zh-CN" altLang="en-US" b="1" dirty="0" smtClean="0">
                <a:solidFill>
                  <a:srgbClr val="FF0000"/>
                </a:solidFill>
                <a:latin typeface="华文楷体" pitchFamily="2" charset="-122"/>
                <a:ea typeface="华文楷体" pitchFamily="2" charset="-122"/>
              </a:rPr>
              <a:t>纸类</a:t>
            </a:r>
            <a:endParaRPr lang="en-US" altLang="zh-CN" b="1" dirty="0" smtClean="0">
              <a:solidFill>
                <a:srgbClr val="FF0000"/>
              </a:solidFill>
              <a:latin typeface="华文楷体" pitchFamily="2" charset="-122"/>
              <a:ea typeface="华文楷体" pitchFamily="2" charset="-122"/>
            </a:endParaRPr>
          </a:p>
          <a:p>
            <a:r>
              <a:rPr lang="zh-CN" altLang="en-US" b="1" dirty="0" smtClean="0">
                <a:solidFill>
                  <a:srgbClr val="FF0000"/>
                </a:solidFill>
                <a:latin typeface="华文楷体" pitchFamily="2" charset="-122"/>
                <a:ea typeface="华文楷体" pitchFamily="2" charset="-122"/>
              </a:rPr>
              <a:t>包装</a:t>
            </a:r>
            <a:endParaRPr lang="en-US" altLang="zh-CN" b="1" dirty="0" smtClean="0">
              <a:solidFill>
                <a:srgbClr val="FF0000"/>
              </a:solidFill>
              <a:latin typeface="华文楷体" pitchFamily="2" charset="-122"/>
              <a:ea typeface="华文楷体" pitchFamily="2" charset="-122"/>
            </a:endParaRPr>
          </a:p>
          <a:p>
            <a:r>
              <a:rPr lang="zh-CN" altLang="en-US" b="1" dirty="0" smtClean="0">
                <a:solidFill>
                  <a:srgbClr val="FF0000"/>
                </a:solidFill>
                <a:latin typeface="华文楷体" pitchFamily="2" charset="-122"/>
                <a:ea typeface="华文楷体" pitchFamily="2" charset="-122"/>
              </a:rPr>
              <a:t>电子类</a:t>
            </a:r>
            <a:endParaRPr lang="en-US" altLang="zh-CN" b="1" dirty="0" smtClean="0">
              <a:solidFill>
                <a:srgbClr val="FF0000"/>
              </a:solidFill>
              <a:latin typeface="华文楷体" pitchFamily="2" charset="-122"/>
              <a:ea typeface="华文楷体" pitchFamily="2" charset="-122"/>
            </a:endParaRPr>
          </a:p>
          <a:p>
            <a:r>
              <a:rPr lang="zh-CN" altLang="en-US" b="1" dirty="0" smtClean="0">
                <a:solidFill>
                  <a:srgbClr val="FF0000"/>
                </a:solidFill>
                <a:latin typeface="华文楷体" pitchFamily="2" charset="-122"/>
                <a:ea typeface="华文楷体" pitchFamily="2" charset="-122"/>
              </a:rPr>
              <a:t>金属</a:t>
            </a:r>
            <a:endParaRPr lang="en-US" altLang="zh-CN" b="1" dirty="0" smtClean="0">
              <a:solidFill>
                <a:srgbClr val="FF0000"/>
              </a:solidFill>
              <a:latin typeface="华文楷体" pitchFamily="2" charset="-122"/>
              <a:ea typeface="华文楷体" pitchFamily="2" charset="-122"/>
            </a:endParaRPr>
          </a:p>
          <a:p>
            <a:r>
              <a:rPr lang="zh-CN" altLang="en-US" b="1" dirty="0" smtClean="0">
                <a:solidFill>
                  <a:srgbClr val="FF0000"/>
                </a:solidFill>
                <a:latin typeface="华文楷体" pitchFamily="2" charset="-122"/>
                <a:ea typeface="华文楷体" pitchFamily="2" charset="-122"/>
              </a:rPr>
              <a:t>厨余</a:t>
            </a:r>
            <a:endParaRPr lang="en-US" altLang="zh-CN" b="1" dirty="0" smtClean="0">
              <a:solidFill>
                <a:srgbClr val="FF0000"/>
              </a:solidFill>
              <a:latin typeface="华文楷体" pitchFamily="2" charset="-122"/>
              <a:ea typeface="华文楷体" pitchFamily="2" charset="-122"/>
            </a:endParaRPr>
          </a:p>
          <a:p>
            <a:r>
              <a:rPr lang="zh-CN" altLang="en-US" b="1" dirty="0" smtClean="0">
                <a:solidFill>
                  <a:srgbClr val="FF0000"/>
                </a:solidFill>
                <a:latin typeface="华文楷体" pitchFamily="2" charset="-122"/>
                <a:ea typeface="华文楷体" pitchFamily="2" charset="-122"/>
              </a:rPr>
              <a:t>餐厅</a:t>
            </a:r>
            <a:endParaRPr lang="en-US" altLang="zh-CN" b="1" dirty="0" smtClean="0">
              <a:solidFill>
                <a:srgbClr val="FF0000"/>
              </a:solidFill>
              <a:latin typeface="华文楷体" pitchFamily="2" charset="-122"/>
              <a:ea typeface="华文楷体" pitchFamily="2" charset="-122"/>
            </a:endParaRPr>
          </a:p>
          <a:p>
            <a:r>
              <a:rPr lang="zh-CN" altLang="en-US" b="1" dirty="0" smtClean="0">
                <a:solidFill>
                  <a:srgbClr val="FF0000"/>
                </a:solidFill>
                <a:latin typeface="华文楷体" pitchFamily="2" charset="-122"/>
                <a:ea typeface="华文楷体" pitchFamily="2" charset="-122"/>
              </a:rPr>
              <a:t>庭院</a:t>
            </a:r>
            <a:endParaRPr lang="zh-CN" altLang="en-US" b="1" dirty="0">
              <a:solidFill>
                <a:srgbClr val="FF0000"/>
              </a:solidFill>
              <a:latin typeface="华文楷体" pitchFamily="2" charset="-122"/>
              <a:ea typeface="华文楷体" pitchFamily="2" charset="-122"/>
            </a:endParaRPr>
          </a:p>
        </p:txBody>
      </p:sp>
      <p:sp>
        <p:nvSpPr>
          <p:cNvPr id="20" name="TextBox 19"/>
          <p:cNvSpPr txBox="1"/>
          <p:nvPr/>
        </p:nvSpPr>
        <p:spPr>
          <a:xfrm>
            <a:off x="395536" y="3284984"/>
            <a:ext cx="4968552" cy="400110"/>
          </a:xfrm>
          <a:prstGeom prst="rect">
            <a:avLst/>
          </a:prstGeom>
          <a:noFill/>
        </p:spPr>
        <p:txBody>
          <a:bodyPr wrap="square" rtlCol="0">
            <a:spAutoFit/>
          </a:bodyPr>
          <a:lstStyle/>
          <a:p>
            <a:r>
              <a:rPr lang="en-US" altLang="zh-CN" sz="2000" dirty="0" smtClean="0">
                <a:latin typeface="华文楷体" pitchFamily="2" charset="-122"/>
                <a:ea typeface="华文楷体" pitchFamily="2" charset="-122"/>
              </a:rPr>
              <a:t>2013</a:t>
            </a:r>
            <a:r>
              <a:rPr lang="zh-CN" altLang="en-US" sz="2000" dirty="0" smtClean="0">
                <a:latin typeface="华文楷体" pitchFamily="2" charset="-122"/>
                <a:ea typeface="华文楷体" pitchFamily="2" charset="-122"/>
              </a:rPr>
              <a:t>年德国生活源固废的回收率在</a:t>
            </a:r>
            <a:r>
              <a:rPr lang="en-US" altLang="zh-CN" sz="2000" dirty="0" smtClean="0">
                <a:latin typeface="华文楷体" pitchFamily="2" charset="-122"/>
                <a:ea typeface="华文楷体" pitchFamily="2" charset="-122"/>
              </a:rPr>
              <a:t>64%</a:t>
            </a:r>
            <a:endParaRPr lang="zh-CN" altLang="en-US" sz="2000" dirty="0">
              <a:latin typeface="华文楷体" pitchFamily="2" charset="-122"/>
              <a:ea typeface="华文楷体" pitchFamily="2" charset="-122"/>
            </a:endParaRPr>
          </a:p>
        </p:txBody>
      </p:sp>
      <p:sp>
        <p:nvSpPr>
          <p:cNvPr id="9" name="Rectangle 16"/>
          <p:cNvSpPr>
            <a:spLocks noChangeArrowheads="1"/>
          </p:cNvSpPr>
          <p:nvPr/>
        </p:nvSpPr>
        <p:spPr bwMode="auto">
          <a:xfrm>
            <a:off x="71438" y="0"/>
            <a:ext cx="1763712" cy="360363"/>
          </a:xfrm>
          <a:prstGeom prst="rect">
            <a:avLst/>
          </a:prstGeom>
          <a:solidFill>
            <a:srgbClr val="00AEF7">
              <a:alpha val="89803"/>
            </a:srgbClr>
          </a:solidFill>
          <a:ln w="9525">
            <a:noFill/>
            <a:miter lim="800000"/>
            <a:headEnd/>
            <a:tailEnd/>
          </a:ln>
        </p:spPr>
        <p:txBody>
          <a:bodyPr/>
          <a:lstStyle/>
          <a:p>
            <a:endParaRPr lang="zh-CN" altLang="en-US"/>
          </a:p>
        </p:txBody>
      </p:sp>
      <p:sp>
        <p:nvSpPr>
          <p:cNvPr id="10" name="Rectangle 17"/>
          <p:cNvSpPr>
            <a:spLocks noChangeArrowheads="1"/>
          </p:cNvSpPr>
          <p:nvPr/>
        </p:nvSpPr>
        <p:spPr bwMode="auto">
          <a:xfrm>
            <a:off x="7272338" y="0"/>
            <a:ext cx="1763712" cy="360363"/>
          </a:xfrm>
          <a:prstGeom prst="rect">
            <a:avLst/>
          </a:prstGeom>
          <a:solidFill>
            <a:srgbClr val="FF8618">
              <a:alpha val="89803"/>
            </a:srgbClr>
          </a:solidFill>
          <a:ln w="9525">
            <a:noFill/>
            <a:miter lim="800000"/>
            <a:headEnd/>
            <a:tailEnd/>
          </a:ln>
        </p:spPr>
        <p:txBody>
          <a:bodyPr/>
          <a:lstStyle/>
          <a:p>
            <a:endParaRPr lang="zh-CN" altLang="en-US"/>
          </a:p>
        </p:txBody>
      </p:sp>
      <p:sp>
        <p:nvSpPr>
          <p:cNvPr id="11" name="Rectangle 18"/>
          <p:cNvSpPr>
            <a:spLocks noChangeArrowheads="1"/>
          </p:cNvSpPr>
          <p:nvPr/>
        </p:nvSpPr>
        <p:spPr bwMode="auto">
          <a:xfrm>
            <a:off x="1871663" y="0"/>
            <a:ext cx="1763712" cy="360363"/>
          </a:xfrm>
          <a:prstGeom prst="rect">
            <a:avLst/>
          </a:prstGeom>
          <a:solidFill>
            <a:srgbClr val="CEDB29">
              <a:alpha val="89803"/>
            </a:srgbClr>
          </a:solidFill>
          <a:ln w="9525">
            <a:noFill/>
            <a:miter lim="800000"/>
            <a:headEnd/>
            <a:tailEnd/>
          </a:ln>
        </p:spPr>
        <p:txBody>
          <a:bodyPr/>
          <a:lstStyle/>
          <a:p>
            <a:endParaRPr lang="zh-CN" altLang="en-US"/>
          </a:p>
        </p:txBody>
      </p:sp>
      <p:sp>
        <p:nvSpPr>
          <p:cNvPr id="12" name="Rectangle 19"/>
          <p:cNvSpPr>
            <a:spLocks noChangeArrowheads="1"/>
          </p:cNvSpPr>
          <p:nvPr/>
        </p:nvSpPr>
        <p:spPr bwMode="auto">
          <a:xfrm>
            <a:off x="5472113" y="0"/>
            <a:ext cx="1763712" cy="360363"/>
          </a:xfrm>
          <a:prstGeom prst="rect">
            <a:avLst/>
          </a:prstGeom>
          <a:solidFill>
            <a:srgbClr val="00A652">
              <a:alpha val="89803"/>
            </a:srgbClr>
          </a:solidFill>
          <a:ln w="9525">
            <a:noFill/>
            <a:miter lim="800000"/>
            <a:headEnd/>
            <a:tailEnd/>
          </a:ln>
        </p:spPr>
        <p:txBody>
          <a:bodyPr/>
          <a:lstStyle/>
          <a:p>
            <a:endParaRPr lang="zh-CN" altLang="en-US"/>
          </a:p>
        </p:txBody>
      </p:sp>
      <p:sp>
        <p:nvSpPr>
          <p:cNvPr id="13" name="Rectangle 20"/>
          <p:cNvSpPr>
            <a:spLocks noChangeArrowheads="1"/>
          </p:cNvSpPr>
          <p:nvPr/>
        </p:nvSpPr>
        <p:spPr bwMode="auto">
          <a:xfrm>
            <a:off x="3671888" y="0"/>
            <a:ext cx="1763712" cy="360363"/>
          </a:xfrm>
          <a:prstGeom prst="rect">
            <a:avLst/>
          </a:prstGeom>
          <a:solidFill>
            <a:srgbClr val="9966FF">
              <a:alpha val="90195"/>
            </a:srgbClr>
          </a:solidFill>
          <a:ln w="9525">
            <a:noFill/>
            <a:miter lim="800000"/>
            <a:headEnd/>
            <a:tailEnd/>
          </a:ln>
        </p:spPr>
        <p:txBody>
          <a:bodyPr/>
          <a:lstStyle/>
          <a:p>
            <a:endParaRPr lang="zh-CN" altLang="en-US"/>
          </a:p>
        </p:txBody>
      </p:sp>
      <p:cxnSp>
        <p:nvCxnSpPr>
          <p:cNvPr id="15" name="直接箭头连接符 14"/>
          <p:cNvCxnSpPr/>
          <p:nvPr/>
        </p:nvCxnSpPr>
        <p:spPr>
          <a:xfrm>
            <a:off x="4211960" y="3933056"/>
            <a:ext cx="2952328" cy="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blinds(horizontal)">
                                      <p:cBhvr>
                                        <p:cTn id="20" dur="5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linds(horizontal)">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8" grpId="0" animBg="1"/>
      <p:bldP spid="19"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4|0.2"/>
</p:tagLst>
</file>

<file path=ppt/tags/tag10.xml><?xml version="1.0" encoding="utf-8"?>
<p:tagLst xmlns:a="http://schemas.openxmlformats.org/drawingml/2006/main" xmlns:r="http://schemas.openxmlformats.org/officeDocument/2006/relationships" xmlns:p="http://schemas.openxmlformats.org/presentationml/2006/main">
  <p:tag name="TIMING" val="|40.1"/>
</p:tagLst>
</file>

<file path=ppt/tags/tag11.xml><?xml version="1.0" encoding="utf-8"?>
<p:tagLst xmlns:a="http://schemas.openxmlformats.org/drawingml/2006/main" xmlns:r="http://schemas.openxmlformats.org/officeDocument/2006/relationships" xmlns:p="http://schemas.openxmlformats.org/presentationml/2006/main">
  <p:tag name="TIMING" val="|9.7|44.7"/>
</p:tagLst>
</file>

<file path=ppt/tags/tag12.xml><?xml version="1.0" encoding="utf-8"?>
<p:tagLst xmlns:a="http://schemas.openxmlformats.org/drawingml/2006/main" xmlns:r="http://schemas.openxmlformats.org/officeDocument/2006/relationships" xmlns:p="http://schemas.openxmlformats.org/presentationml/2006/main">
  <p:tag name="TIMING" val="|37.8"/>
</p:tagLst>
</file>

<file path=ppt/tags/tag13.xml><?xml version="1.0" encoding="utf-8"?>
<p:tagLst xmlns:a="http://schemas.openxmlformats.org/drawingml/2006/main" xmlns:r="http://schemas.openxmlformats.org/officeDocument/2006/relationships" xmlns:p="http://schemas.openxmlformats.org/presentationml/2006/main">
  <p:tag name="TIMING" val="|2.3"/>
</p:tagLst>
</file>

<file path=ppt/tags/tag14.xml><?xml version="1.0" encoding="utf-8"?>
<p:tagLst xmlns:a="http://schemas.openxmlformats.org/drawingml/2006/main" xmlns:r="http://schemas.openxmlformats.org/officeDocument/2006/relationships" xmlns:p="http://schemas.openxmlformats.org/presentationml/2006/main">
  <p:tag name="TIMING" val="|0.8|26.4"/>
</p:tagLst>
</file>

<file path=ppt/tags/tag2.xml><?xml version="1.0" encoding="utf-8"?>
<p:tagLst xmlns:a="http://schemas.openxmlformats.org/drawingml/2006/main" xmlns:r="http://schemas.openxmlformats.org/officeDocument/2006/relationships" xmlns:p="http://schemas.openxmlformats.org/presentationml/2006/main">
  <p:tag name="TIMING" val="|0.7|0.7"/>
</p:tagLst>
</file>

<file path=ppt/tags/tag3.xml><?xml version="1.0" encoding="utf-8"?>
<p:tagLst xmlns:a="http://schemas.openxmlformats.org/drawingml/2006/main" xmlns:r="http://schemas.openxmlformats.org/officeDocument/2006/relationships" xmlns:p="http://schemas.openxmlformats.org/presentationml/2006/main">
  <p:tag name="TIMING" val="|28.1|27.9"/>
</p:tagLst>
</file>

<file path=ppt/tags/tag4.xml><?xml version="1.0" encoding="utf-8"?>
<p:tagLst xmlns:a="http://schemas.openxmlformats.org/drawingml/2006/main" xmlns:r="http://schemas.openxmlformats.org/officeDocument/2006/relationships" xmlns:p="http://schemas.openxmlformats.org/presentationml/2006/main">
  <p:tag name="TIMING" val="|16|15.8"/>
</p:tagLst>
</file>

<file path=ppt/tags/tag5.xml><?xml version="1.0" encoding="utf-8"?>
<p:tagLst xmlns:a="http://schemas.openxmlformats.org/drawingml/2006/main" xmlns:r="http://schemas.openxmlformats.org/officeDocument/2006/relationships" xmlns:p="http://schemas.openxmlformats.org/presentationml/2006/main">
  <p:tag name="TIMING" val="|1"/>
</p:tagLst>
</file>

<file path=ppt/tags/tag6.xml><?xml version="1.0" encoding="utf-8"?>
<p:tagLst xmlns:a="http://schemas.openxmlformats.org/drawingml/2006/main" xmlns:r="http://schemas.openxmlformats.org/officeDocument/2006/relationships" xmlns:p="http://schemas.openxmlformats.org/presentationml/2006/main">
  <p:tag name="TIMING" val="|15.2|0.6"/>
</p:tagLst>
</file>

<file path=ppt/tags/tag7.xml><?xml version="1.0" encoding="utf-8"?>
<p:tagLst xmlns:a="http://schemas.openxmlformats.org/drawingml/2006/main" xmlns:r="http://schemas.openxmlformats.org/officeDocument/2006/relationships" xmlns:p="http://schemas.openxmlformats.org/presentationml/2006/main">
  <p:tag name="TIMING" val="|57.2"/>
</p:tagLst>
</file>

<file path=ppt/tags/tag8.xml><?xml version="1.0" encoding="utf-8"?>
<p:tagLst xmlns:a="http://schemas.openxmlformats.org/drawingml/2006/main" xmlns:r="http://schemas.openxmlformats.org/officeDocument/2006/relationships" xmlns:p="http://schemas.openxmlformats.org/presentationml/2006/main">
  <p:tag name="TIMING" val="|1.1|34.4|6.8"/>
</p:tagLst>
</file>

<file path=ppt/tags/tag9.xml><?xml version="1.0" encoding="utf-8"?>
<p:tagLst xmlns:a="http://schemas.openxmlformats.org/drawingml/2006/main" xmlns:r="http://schemas.openxmlformats.org/officeDocument/2006/relationships" xmlns:p="http://schemas.openxmlformats.org/presentationml/2006/main">
  <p:tag name="TIMING" val="|1.8|0.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2104</TotalTime>
  <Words>1405</Words>
  <Application>Microsoft Office PowerPoint</Application>
  <PresentationFormat>全屏显示(4:3)</PresentationFormat>
  <Paragraphs>196</Paragraphs>
  <Slides>27</Slides>
  <Notes>1</Notes>
  <HiddenSlides>0</HiddenSlides>
  <MMClips>0</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Office 主题</vt:lpstr>
      <vt:lpstr>国内外的“垃圾”都去哪儿了？</vt:lpstr>
      <vt:lpstr>提      纲</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国内外生活垃圾处置模式的分析与思考</dc:title>
  <dc:creator>谷橙霞:办理</dc:creator>
  <cp:lastModifiedBy>张洁漪 :分管领导会签</cp:lastModifiedBy>
  <cp:revision>198</cp:revision>
  <dcterms:created xsi:type="dcterms:W3CDTF">2016-04-05T04:24:02Z</dcterms:created>
  <dcterms:modified xsi:type="dcterms:W3CDTF">2016-05-16T08:11:54Z</dcterms:modified>
</cp:coreProperties>
</file>