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73" r:id="rId3"/>
    <p:sldId id="294" r:id="rId4"/>
    <p:sldId id="295" r:id="rId5"/>
    <p:sldId id="274" r:id="rId6"/>
    <p:sldId id="262" r:id="rId7"/>
    <p:sldId id="263" r:id="rId8"/>
    <p:sldId id="264" r:id="rId9"/>
    <p:sldId id="280" r:id="rId10"/>
    <p:sldId id="265" r:id="rId11"/>
    <p:sldId id="266" r:id="rId12"/>
    <p:sldId id="281" r:id="rId13"/>
    <p:sldId id="276" r:id="rId14"/>
    <p:sldId id="284" r:id="rId15"/>
    <p:sldId id="285" r:id="rId16"/>
    <p:sldId id="286" r:id="rId17"/>
    <p:sldId id="287" r:id="rId18"/>
    <p:sldId id="288" r:id="rId19"/>
    <p:sldId id="277" r:id="rId20"/>
    <p:sldId id="290" r:id="rId21"/>
    <p:sldId id="291" r:id="rId22"/>
    <p:sldId id="278" r:id="rId23"/>
    <p:sldId id="269" r:id="rId24"/>
    <p:sldId id="279" r:id="rId25"/>
    <p:sldId id="292" r:id="rId26"/>
    <p:sldId id="268" r:id="rId27"/>
    <p:sldId id="293" r:id="rId28"/>
    <p:sldId id="267" r:id="rId29"/>
    <p:sldId id="283" r:id="rId30"/>
    <p:sldId id="282" r:id="rId31"/>
    <p:sldId id="270" r:id="rId32"/>
    <p:sldId id="271"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A5"/>
    <a:srgbClr val="0606F8"/>
    <a:srgbClr val="0505A6"/>
    <a:srgbClr val="FF4D87"/>
    <a:srgbClr val="A98AF4"/>
    <a:srgbClr val="26B0FB"/>
    <a:srgbClr val="F00000"/>
    <a:srgbClr val="017A38"/>
    <a:srgbClr val="047C3B"/>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75843" autoAdjust="0"/>
  </p:normalViewPr>
  <p:slideViewPr>
    <p:cSldViewPr snapToGrid="0">
      <p:cViewPr varScale="1">
        <p:scale>
          <a:sx n="87" d="100"/>
          <a:sy n="87" d="100"/>
        </p:scale>
        <p:origin x="84" y="492"/>
      </p:cViewPr>
      <p:guideLst>
        <p:guide orient="horz" pos="2136"/>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65534-B3C3-4552-BB84-B591BDF86A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34C1CF8-B61E-46E5-B73E-4B35E041DFB2}">
      <dgm:prSet phldrT="[文本]"/>
      <dgm:spPr/>
      <dgm:t>
        <a:bodyPr/>
        <a:lstStyle/>
        <a:p>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高折率佣金模式</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折率大于</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dgm:t>
    </dgm:pt>
    <dgm:pt modelId="{B611B1A3-7C8D-4BEA-A0FB-8CE640804810}" type="parTrans" cxnId="{42951C4A-421A-4DDE-AB3C-7A194878A487}">
      <dgm:prSet/>
      <dgm:spPr/>
      <dgm:t>
        <a:bodyPr/>
        <a:lstStyle/>
        <a:p>
          <a:endParaRPr lang="en-US">
            <a:latin typeface="微软雅黑" panose="020B0503020204020204" pitchFamily="34" charset="-122"/>
            <a:ea typeface="微软雅黑" panose="020B0503020204020204" pitchFamily="34" charset="-122"/>
          </a:endParaRPr>
        </a:p>
      </dgm:t>
    </dgm:pt>
    <dgm:pt modelId="{3561E237-D416-491B-A13D-77585D2B0953}" type="sibTrans" cxnId="{42951C4A-421A-4DDE-AB3C-7A194878A487}">
      <dgm:prSet/>
      <dgm:spPr/>
      <dgm:t>
        <a:bodyPr/>
        <a:lstStyle/>
        <a:p>
          <a:endParaRPr lang="en-US">
            <a:latin typeface="微软雅黑" panose="020B0503020204020204" pitchFamily="34" charset="-122"/>
            <a:ea typeface="微软雅黑" panose="020B0503020204020204" pitchFamily="34" charset="-122"/>
          </a:endParaRPr>
        </a:p>
      </dgm:t>
    </dgm:pt>
    <dgm:pt modelId="{243F8509-ACC1-43A5-A636-7358F853F9B3}">
      <dgm:prSet phldrT="[文本]"/>
      <dgm:spPr/>
      <dgm:t>
        <a:bodyPr/>
        <a:lstStyle/>
        <a:p>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默认佣金计算模式</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折率为</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dgm:t>
    </dgm:pt>
    <dgm:pt modelId="{CF4442FE-782F-4DC7-ACF7-31E503C938C0}" type="parTrans" cxnId="{6C2A8EB4-A88F-4F27-8CDF-C0DD1A895488}">
      <dgm:prSet/>
      <dgm:spPr/>
      <dgm:t>
        <a:bodyPr/>
        <a:lstStyle/>
        <a:p>
          <a:endParaRPr lang="en-US">
            <a:latin typeface="微软雅黑" panose="020B0503020204020204" pitchFamily="34" charset="-122"/>
            <a:ea typeface="微软雅黑" panose="020B0503020204020204" pitchFamily="34" charset="-122"/>
          </a:endParaRPr>
        </a:p>
      </dgm:t>
    </dgm:pt>
    <dgm:pt modelId="{82BC909F-86F3-4020-9A45-B3D46AE39577}" type="sibTrans" cxnId="{6C2A8EB4-A88F-4F27-8CDF-C0DD1A895488}">
      <dgm:prSet/>
      <dgm:spPr/>
      <dgm:t>
        <a:bodyPr/>
        <a:lstStyle/>
        <a:p>
          <a:endParaRPr lang="en-US">
            <a:latin typeface="微软雅黑" panose="020B0503020204020204" pitchFamily="34" charset="-122"/>
            <a:ea typeface="微软雅黑" panose="020B0503020204020204" pitchFamily="34" charset="-122"/>
          </a:endParaRPr>
        </a:p>
      </dgm:t>
    </dgm:pt>
    <dgm:pt modelId="{8E1212F2-F394-4732-8BE7-57B3010D9DC5}">
      <dgm:prSet phldrT="[文本]"/>
      <dgm:spPr/>
      <dgm:t>
        <a:bodyPr/>
        <a:lstStyle/>
        <a:p>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低折率佣金模式</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折率小于</a:t>
          </a:r>
          <a:r>
            <a:rPr lang="en-US" altLang="zh-CN"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dgm:t>
    </dgm:pt>
    <dgm:pt modelId="{6B66280C-7A2B-46ED-8FDD-9FF3727F4239}" type="parTrans" cxnId="{57E292C3-AD93-4B64-A282-DC6F2E68AB60}">
      <dgm:prSet/>
      <dgm:spPr/>
      <dgm:t>
        <a:bodyPr/>
        <a:lstStyle/>
        <a:p>
          <a:endParaRPr lang="en-US">
            <a:latin typeface="微软雅黑" panose="020B0503020204020204" pitchFamily="34" charset="-122"/>
            <a:ea typeface="微软雅黑" panose="020B0503020204020204" pitchFamily="34" charset="-122"/>
          </a:endParaRPr>
        </a:p>
      </dgm:t>
    </dgm:pt>
    <dgm:pt modelId="{7566C3BC-EE0E-4E96-A250-98A1688CDEE7}" type="sibTrans" cxnId="{57E292C3-AD93-4B64-A282-DC6F2E68AB60}">
      <dgm:prSet/>
      <dgm:spPr/>
      <dgm:t>
        <a:bodyPr/>
        <a:lstStyle/>
        <a:p>
          <a:endParaRPr lang="en-US">
            <a:latin typeface="微软雅黑" panose="020B0503020204020204" pitchFamily="34" charset="-122"/>
            <a:ea typeface="微软雅黑" panose="020B0503020204020204" pitchFamily="34" charset="-122"/>
          </a:endParaRPr>
        </a:p>
      </dgm:t>
    </dgm:pt>
    <dgm:pt modelId="{E33146D4-0BC2-4594-B309-A7557571AFF2}" type="pres">
      <dgm:prSet presAssocID="{0A965534-B3C3-4552-BB84-B591BDF86A75}" presName="Name0" presStyleCnt="0">
        <dgm:presLayoutVars>
          <dgm:chMax val="7"/>
          <dgm:chPref val="7"/>
          <dgm:dir/>
        </dgm:presLayoutVars>
      </dgm:prSet>
      <dgm:spPr/>
      <dgm:t>
        <a:bodyPr/>
        <a:lstStyle/>
        <a:p>
          <a:endParaRPr lang="en-US"/>
        </a:p>
      </dgm:t>
    </dgm:pt>
    <dgm:pt modelId="{FF22DD80-71AF-4420-BA2F-12EBBEC63E80}" type="pres">
      <dgm:prSet presAssocID="{0A965534-B3C3-4552-BB84-B591BDF86A75}" presName="Name1" presStyleCnt="0"/>
      <dgm:spPr/>
    </dgm:pt>
    <dgm:pt modelId="{F4D90EB0-A912-434C-8CB4-863EEB03B005}" type="pres">
      <dgm:prSet presAssocID="{0A965534-B3C3-4552-BB84-B591BDF86A75}" presName="cycle" presStyleCnt="0"/>
      <dgm:spPr/>
    </dgm:pt>
    <dgm:pt modelId="{D8ABD932-191F-4036-BF1F-396A6E6BED08}" type="pres">
      <dgm:prSet presAssocID="{0A965534-B3C3-4552-BB84-B591BDF86A75}" presName="srcNode" presStyleLbl="node1" presStyleIdx="0" presStyleCnt="3"/>
      <dgm:spPr/>
    </dgm:pt>
    <dgm:pt modelId="{4A01E1D1-3C21-40B8-BCEA-4A28CB3DA440}" type="pres">
      <dgm:prSet presAssocID="{0A965534-B3C3-4552-BB84-B591BDF86A75}" presName="conn" presStyleLbl="parChTrans1D2" presStyleIdx="0" presStyleCnt="1"/>
      <dgm:spPr/>
      <dgm:t>
        <a:bodyPr/>
        <a:lstStyle/>
        <a:p>
          <a:endParaRPr lang="en-US"/>
        </a:p>
      </dgm:t>
    </dgm:pt>
    <dgm:pt modelId="{19A112D7-7661-4C70-AAD3-FD7D84EBB95A}" type="pres">
      <dgm:prSet presAssocID="{0A965534-B3C3-4552-BB84-B591BDF86A75}" presName="extraNode" presStyleLbl="node1" presStyleIdx="0" presStyleCnt="3"/>
      <dgm:spPr/>
    </dgm:pt>
    <dgm:pt modelId="{A93C4FEE-2855-42FA-A96C-00B015D772CE}" type="pres">
      <dgm:prSet presAssocID="{0A965534-B3C3-4552-BB84-B591BDF86A75}" presName="dstNode" presStyleLbl="node1" presStyleIdx="0" presStyleCnt="3"/>
      <dgm:spPr/>
    </dgm:pt>
    <dgm:pt modelId="{285DD43B-3B77-4219-8571-869B8F4D65CF}" type="pres">
      <dgm:prSet presAssocID="{834C1CF8-B61E-46E5-B73E-4B35E041DFB2}" presName="text_1" presStyleLbl="node1" presStyleIdx="0" presStyleCnt="3">
        <dgm:presLayoutVars>
          <dgm:bulletEnabled val="1"/>
        </dgm:presLayoutVars>
      </dgm:prSet>
      <dgm:spPr/>
      <dgm:t>
        <a:bodyPr/>
        <a:lstStyle/>
        <a:p>
          <a:endParaRPr lang="en-US"/>
        </a:p>
      </dgm:t>
    </dgm:pt>
    <dgm:pt modelId="{CF3B315D-16BE-4D87-B442-5559E07F079C}" type="pres">
      <dgm:prSet presAssocID="{834C1CF8-B61E-46E5-B73E-4B35E041DFB2}" presName="accent_1" presStyleCnt="0"/>
      <dgm:spPr/>
    </dgm:pt>
    <dgm:pt modelId="{D01D7D5F-762A-4CB0-AD99-442BB150EA81}" type="pres">
      <dgm:prSet presAssocID="{834C1CF8-B61E-46E5-B73E-4B35E041DFB2}" presName="accentRepeatNode" presStyleLbl="solidFgAcc1" presStyleIdx="0" presStyleCnt="3"/>
      <dgm:spPr>
        <a:solidFill>
          <a:schemeClr val="bg2">
            <a:lumMod val="20000"/>
            <a:lumOff val="80000"/>
          </a:schemeClr>
        </a:solidFill>
        <a:ln>
          <a:noFill/>
        </a:ln>
        <a:effectLst>
          <a:outerShdw blurRad="50800" dist="38100" dir="2700000" algn="tl" rotWithShape="0">
            <a:prstClr val="black">
              <a:alpha val="40000"/>
            </a:prstClr>
          </a:outerShdw>
        </a:effectLst>
      </dgm:spPr>
    </dgm:pt>
    <dgm:pt modelId="{43F5CE2E-938E-48C3-B2A3-DBC2C2AC1216}" type="pres">
      <dgm:prSet presAssocID="{243F8509-ACC1-43A5-A636-7358F853F9B3}" presName="text_2" presStyleLbl="node1" presStyleIdx="1" presStyleCnt="3">
        <dgm:presLayoutVars>
          <dgm:bulletEnabled val="1"/>
        </dgm:presLayoutVars>
      </dgm:prSet>
      <dgm:spPr/>
      <dgm:t>
        <a:bodyPr/>
        <a:lstStyle/>
        <a:p>
          <a:endParaRPr lang="en-US"/>
        </a:p>
      </dgm:t>
    </dgm:pt>
    <dgm:pt modelId="{53B5DFD0-F449-41B5-AE9F-58B04D71850A}" type="pres">
      <dgm:prSet presAssocID="{243F8509-ACC1-43A5-A636-7358F853F9B3}" presName="accent_2" presStyleCnt="0"/>
      <dgm:spPr/>
    </dgm:pt>
    <dgm:pt modelId="{98A25FD8-CA59-495A-967F-B5FAF07B7E2A}" type="pres">
      <dgm:prSet presAssocID="{243F8509-ACC1-43A5-A636-7358F853F9B3}" presName="accentRepeatNode" presStyleLbl="solidFgAcc1" presStyleIdx="1" presStyleCnt="3"/>
      <dgm:spPr>
        <a:solidFill>
          <a:schemeClr val="bg2">
            <a:lumMod val="20000"/>
            <a:lumOff val="80000"/>
          </a:schemeClr>
        </a:solidFill>
        <a:ln>
          <a:noFill/>
        </a:ln>
        <a:effectLst>
          <a:outerShdw blurRad="50800" dist="38100" dir="2700000" algn="tl" rotWithShape="0">
            <a:prstClr val="black">
              <a:alpha val="40000"/>
            </a:prstClr>
          </a:outerShdw>
        </a:effectLst>
      </dgm:spPr>
    </dgm:pt>
    <dgm:pt modelId="{06CA9580-B829-4A6F-91EF-8C79EB2E5E27}" type="pres">
      <dgm:prSet presAssocID="{8E1212F2-F394-4732-8BE7-57B3010D9DC5}" presName="text_3" presStyleLbl="node1" presStyleIdx="2" presStyleCnt="3">
        <dgm:presLayoutVars>
          <dgm:bulletEnabled val="1"/>
        </dgm:presLayoutVars>
      </dgm:prSet>
      <dgm:spPr/>
      <dgm:t>
        <a:bodyPr/>
        <a:lstStyle/>
        <a:p>
          <a:endParaRPr lang="en-US"/>
        </a:p>
      </dgm:t>
    </dgm:pt>
    <dgm:pt modelId="{C41EDBB2-D5CC-41A0-BAFE-DD24A9596A23}" type="pres">
      <dgm:prSet presAssocID="{8E1212F2-F394-4732-8BE7-57B3010D9DC5}" presName="accent_3" presStyleCnt="0"/>
      <dgm:spPr/>
    </dgm:pt>
    <dgm:pt modelId="{06FA4BA6-2E7A-4A4D-A0B0-DE1DAFA9D262}" type="pres">
      <dgm:prSet presAssocID="{8E1212F2-F394-4732-8BE7-57B3010D9DC5}" presName="accentRepeatNode" presStyleLbl="solidFgAcc1" presStyleIdx="2" presStyleCnt="3"/>
      <dgm:spPr>
        <a:solidFill>
          <a:schemeClr val="bg2">
            <a:lumMod val="20000"/>
            <a:lumOff val="80000"/>
          </a:schemeClr>
        </a:solidFill>
        <a:ln>
          <a:noFill/>
        </a:ln>
        <a:effectLst>
          <a:outerShdw blurRad="50800" dist="38100" dir="2700000" algn="tl" rotWithShape="0">
            <a:prstClr val="black">
              <a:alpha val="40000"/>
            </a:prstClr>
          </a:outerShdw>
        </a:effectLst>
      </dgm:spPr>
    </dgm:pt>
  </dgm:ptLst>
  <dgm:cxnLst>
    <dgm:cxn modelId="{42951C4A-421A-4DDE-AB3C-7A194878A487}" srcId="{0A965534-B3C3-4552-BB84-B591BDF86A75}" destId="{834C1CF8-B61E-46E5-B73E-4B35E041DFB2}" srcOrd="0" destOrd="0" parTransId="{B611B1A3-7C8D-4BEA-A0FB-8CE640804810}" sibTransId="{3561E237-D416-491B-A13D-77585D2B0953}"/>
    <dgm:cxn modelId="{97507F1D-44BD-4D9A-B4FD-9E0E785BEE40}" type="presOf" srcId="{243F8509-ACC1-43A5-A636-7358F853F9B3}" destId="{43F5CE2E-938E-48C3-B2A3-DBC2C2AC1216}" srcOrd="0" destOrd="0" presId="urn:microsoft.com/office/officeart/2008/layout/VerticalCurvedList"/>
    <dgm:cxn modelId="{BCFC11C7-0AF5-4F47-B3F9-8C0941630BA9}" type="presOf" srcId="{834C1CF8-B61E-46E5-B73E-4B35E041DFB2}" destId="{285DD43B-3B77-4219-8571-869B8F4D65CF}" srcOrd="0" destOrd="0" presId="urn:microsoft.com/office/officeart/2008/layout/VerticalCurvedList"/>
    <dgm:cxn modelId="{111C9627-F9BE-470C-893A-697E29C50907}" type="presOf" srcId="{8E1212F2-F394-4732-8BE7-57B3010D9DC5}" destId="{06CA9580-B829-4A6F-91EF-8C79EB2E5E27}" srcOrd="0" destOrd="0" presId="urn:microsoft.com/office/officeart/2008/layout/VerticalCurvedList"/>
    <dgm:cxn modelId="{6C2A8EB4-A88F-4F27-8CDF-C0DD1A895488}" srcId="{0A965534-B3C3-4552-BB84-B591BDF86A75}" destId="{243F8509-ACC1-43A5-A636-7358F853F9B3}" srcOrd="1" destOrd="0" parTransId="{CF4442FE-782F-4DC7-ACF7-31E503C938C0}" sibTransId="{82BC909F-86F3-4020-9A45-B3D46AE39577}"/>
    <dgm:cxn modelId="{978C1165-E1A7-4FD6-ABDC-9A1BF64D3226}" type="presOf" srcId="{3561E237-D416-491B-A13D-77585D2B0953}" destId="{4A01E1D1-3C21-40B8-BCEA-4A28CB3DA440}" srcOrd="0" destOrd="0" presId="urn:microsoft.com/office/officeart/2008/layout/VerticalCurvedList"/>
    <dgm:cxn modelId="{57E292C3-AD93-4B64-A282-DC6F2E68AB60}" srcId="{0A965534-B3C3-4552-BB84-B591BDF86A75}" destId="{8E1212F2-F394-4732-8BE7-57B3010D9DC5}" srcOrd="2" destOrd="0" parTransId="{6B66280C-7A2B-46ED-8FDD-9FF3727F4239}" sibTransId="{7566C3BC-EE0E-4E96-A250-98A1688CDEE7}"/>
    <dgm:cxn modelId="{D451E33D-9827-4A7B-9B14-121BC2D07694}" type="presOf" srcId="{0A965534-B3C3-4552-BB84-B591BDF86A75}" destId="{E33146D4-0BC2-4594-B309-A7557571AFF2}" srcOrd="0" destOrd="0" presId="urn:microsoft.com/office/officeart/2008/layout/VerticalCurvedList"/>
    <dgm:cxn modelId="{B134F325-0810-4E75-9086-8BD8E838F26E}" type="presParOf" srcId="{E33146D4-0BC2-4594-B309-A7557571AFF2}" destId="{FF22DD80-71AF-4420-BA2F-12EBBEC63E80}" srcOrd="0" destOrd="0" presId="urn:microsoft.com/office/officeart/2008/layout/VerticalCurvedList"/>
    <dgm:cxn modelId="{B1FAB1A9-CDB4-4A43-91E0-872A753A7F74}" type="presParOf" srcId="{FF22DD80-71AF-4420-BA2F-12EBBEC63E80}" destId="{F4D90EB0-A912-434C-8CB4-863EEB03B005}" srcOrd="0" destOrd="0" presId="urn:microsoft.com/office/officeart/2008/layout/VerticalCurvedList"/>
    <dgm:cxn modelId="{1FEF68CA-51CD-43E9-9269-C2ADB7768D11}" type="presParOf" srcId="{F4D90EB0-A912-434C-8CB4-863EEB03B005}" destId="{D8ABD932-191F-4036-BF1F-396A6E6BED08}" srcOrd="0" destOrd="0" presId="urn:microsoft.com/office/officeart/2008/layout/VerticalCurvedList"/>
    <dgm:cxn modelId="{0203A00E-ED8E-44E6-91F2-107A1F3F5586}" type="presParOf" srcId="{F4D90EB0-A912-434C-8CB4-863EEB03B005}" destId="{4A01E1D1-3C21-40B8-BCEA-4A28CB3DA440}" srcOrd="1" destOrd="0" presId="urn:microsoft.com/office/officeart/2008/layout/VerticalCurvedList"/>
    <dgm:cxn modelId="{393503EB-ED47-4FF0-98F7-9880E97F1F20}" type="presParOf" srcId="{F4D90EB0-A912-434C-8CB4-863EEB03B005}" destId="{19A112D7-7661-4C70-AAD3-FD7D84EBB95A}" srcOrd="2" destOrd="0" presId="urn:microsoft.com/office/officeart/2008/layout/VerticalCurvedList"/>
    <dgm:cxn modelId="{074A8B52-977C-47FC-BD3C-7D7E8BA6B7F4}" type="presParOf" srcId="{F4D90EB0-A912-434C-8CB4-863EEB03B005}" destId="{A93C4FEE-2855-42FA-A96C-00B015D772CE}" srcOrd="3" destOrd="0" presId="urn:microsoft.com/office/officeart/2008/layout/VerticalCurvedList"/>
    <dgm:cxn modelId="{F1BCD3C9-C5A9-4E96-96C5-D0E23C6D8FF2}" type="presParOf" srcId="{FF22DD80-71AF-4420-BA2F-12EBBEC63E80}" destId="{285DD43B-3B77-4219-8571-869B8F4D65CF}" srcOrd="1" destOrd="0" presId="urn:microsoft.com/office/officeart/2008/layout/VerticalCurvedList"/>
    <dgm:cxn modelId="{84A6FDF5-851C-4DFF-8037-05C1A0EC3D62}" type="presParOf" srcId="{FF22DD80-71AF-4420-BA2F-12EBBEC63E80}" destId="{CF3B315D-16BE-4D87-B442-5559E07F079C}" srcOrd="2" destOrd="0" presId="urn:microsoft.com/office/officeart/2008/layout/VerticalCurvedList"/>
    <dgm:cxn modelId="{FEF240C2-BE78-4FB2-AA0C-4F757926945C}" type="presParOf" srcId="{CF3B315D-16BE-4D87-B442-5559E07F079C}" destId="{D01D7D5F-762A-4CB0-AD99-442BB150EA81}" srcOrd="0" destOrd="0" presId="urn:microsoft.com/office/officeart/2008/layout/VerticalCurvedList"/>
    <dgm:cxn modelId="{168E002F-EE83-46EE-BD32-1562A72E16B4}" type="presParOf" srcId="{FF22DD80-71AF-4420-BA2F-12EBBEC63E80}" destId="{43F5CE2E-938E-48C3-B2A3-DBC2C2AC1216}" srcOrd="3" destOrd="0" presId="urn:microsoft.com/office/officeart/2008/layout/VerticalCurvedList"/>
    <dgm:cxn modelId="{95229AF6-290A-49B1-BD0D-593891F718AA}" type="presParOf" srcId="{FF22DD80-71AF-4420-BA2F-12EBBEC63E80}" destId="{53B5DFD0-F449-41B5-AE9F-58B04D71850A}" srcOrd="4" destOrd="0" presId="urn:microsoft.com/office/officeart/2008/layout/VerticalCurvedList"/>
    <dgm:cxn modelId="{08DDF3F1-B27F-41A8-BF3D-A157DCBF1CA9}" type="presParOf" srcId="{53B5DFD0-F449-41B5-AE9F-58B04D71850A}" destId="{98A25FD8-CA59-495A-967F-B5FAF07B7E2A}" srcOrd="0" destOrd="0" presId="urn:microsoft.com/office/officeart/2008/layout/VerticalCurvedList"/>
    <dgm:cxn modelId="{C95BD9D3-2615-483E-9A4C-3395D4504E2B}" type="presParOf" srcId="{FF22DD80-71AF-4420-BA2F-12EBBEC63E80}" destId="{06CA9580-B829-4A6F-91EF-8C79EB2E5E27}" srcOrd="5" destOrd="0" presId="urn:microsoft.com/office/officeart/2008/layout/VerticalCurvedList"/>
    <dgm:cxn modelId="{0AFF2397-2795-4E31-BBE8-262C94EEBF12}" type="presParOf" srcId="{FF22DD80-71AF-4420-BA2F-12EBBEC63E80}" destId="{C41EDBB2-D5CC-41A0-BAFE-DD24A9596A23}" srcOrd="6" destOrd="0" presId="urn:microsoft.com/office/officeart/2008/layout/VerticalCurvedList"/>
    <dgm:cxn modelId="{72429548-51C6-4F10-A5DA-3680E45AE5DA}" type="presParOf" srcId="{C41EDBB2-D5CC-41A0-BAFE-DD24A9596A23}" destId="{06FA4BA6-2E7A-4A4D-A0B0-DE1DAFA9D26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793D1-D393-4170-903F-3BEA53B10C49}" type="datetimeFigureOut">
              <a:rPr lang="en-US" smtClean="0"/>
              <a:t>10/30/2015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8FF4F-6778-4219-A860-9783A8402BD9}" type="slidenum">
              <a:rPr lang="en-US" smtClean="0"/>
              <a:t>‹#›</a:t>
            </a:fld>
            <a:endParaRPr lang="en-US"/>
          </a:p>
        </p:txBody>
      </p:sp>
    </p:spTree>
    <p:extLst>
      <p:ext uri="{BB962C8B-B14F-4D97-AF65-F5344CB8AC3E}">
        <p14:creationId xmlns:p14="http://schemas.microsoft.com/office/powerpoint/2010/main" val="24032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2</a:t>
            </a:fld>
            <a:endParaRPr lang="en-US"/>
          </a:p>
        </p:txBody>
      </p:sp>
    </p:spTree>
    <p:extLst>
      <p:ext uri="{BB962C8B-B14F-4D97-AF65-F5344CB8AC3E}">
        <p14:creationId xmlns:p14="http://schemas.microsoft.com/office/powerpoint/2010/main" val="370339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11</a:t>
            </a:fld>
            <a:endParaRPr lang="en-US"/>
          </a:p>
        </p:txBody>
      </p:sp>
    </p:spTree>
    <p:extLst>
      <p:ext uri="{BB962C8B-B14F-4D97-AF65-F5344CB8AC3E}">
        <p14:creationId xmlns:p14="http://schemas.microsoft.com/office/powerpoint/2010/main" val="280672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12</a:t>
            </a:fld>
            <a:endParaRPr lang="en-US"/>
          </a:p>
        </p:txBody>
      </p:sp>
    </p:spTree>
    <p:extLst>
      <p:ext uri="{BB962C8B-B14F-4D97-AF65-F5344CB8AC3E}">
        <p14:creationId xmlns:p14="http://schemas.microsoft.com/office/powerpoint/2010/main" val="303115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13</a:t>
            </a:fld>
            <a:endParaRPr lang="en-US"/>
          </a:p>
        </p:txBody>
      </p:sp>
    </p:spTree>
    <p:extLst>
      <p:ext uri="{BB962C8B-B14F-4D97-AF65-F5344CB8AC3E}">
        <p14:creationId xmlns:p14="http://schemas.microsoft.com/office/powerpoint/2010/main" val="261223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14</a:t>
            </a:fld>
            <a:endParaRPr lang="en-US"/>
          </a:p>
        </p:txBody>
      </p:sp>
    </p:spTree>
    <p:extLst>
      <p:ext uri="{BB962C8B-B14F-4D97-AF65-F5344CB8AC3E}">
        <p14:creationId xmlns:p14="http://schemas.microsoft.com/office/powerpoint/2010/main" val="355894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15</a:t>
            </a:fld>
            <a:endParaRPr lang="en-US"/>
          </a:p>
        </p:txBody>
      </p:sp>
    </p:spTree>
    <p:extLst>
      <p:ext uri="{BB962C8B-B14F-4D97-AF65-F5344CB8AC3E}">
        <p14:creationId xmlns:p14="http://schemas.microsoft.com/office/powerpoint/2010/main" val="284942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16</a:t>
            </a:fld>
            <a:endParaRPr lang="en-US"/>
          </a:p>
        </p:txBody>
      </p:sp>
    </p:spTree>
    <p:extLst>
      <p:ext uri="{BB962C8B-B14F-4D97-AF65-F5344CB8AC3E}">
        <p14:creationId xmlns:p14="http://schemas.microsoft.com/office/powerpoint/2010/main" val="341855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17</a:t>
            </a:fld>
            <a:endParaRPr lang="en-US"/>
          </a:p>
        </p:txBody>
      </p:sp>
    </p:spTree>
    <p:extLst>
      <p:ext uri="{BB962C8B-B14F-4D97-AF65-F5344CB8AC3E}">
        <p14:creationId xmlns:p14="http://schemas.microsoft.com/office/powerpoint/2010/main" val="288823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18</a:t>
            </a:fld>
            <a:endParaRPr lang="en-US"/>
          </a:p>
        </p:txBody>
      </p:sp>
    </p:spTree>
    <p:extLst>
      <p:ext uri="{BB962C8B-B14F-4D97-AF65-F5344CB8AC3E}">
        <p14:creationId xmlns:p14="http://schemas.microsoft.com/office/powerpoint/2010/main" val="37789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19</a:t>
            </a:fld>
            <a:endParaRPr lang="en-US"/>
          </a:p>
        </p:txBody>
      </p:sp>
    </p:spTree>
    <p:extLst>
      <p:ext uri="{BB962C8B-B14F-4D97-AF65-F5344CB8AC3E}">
        <p14:creationId xmlns:p14="http://schemas.microsoft.com/office/powerpoint/2010/main" val="193803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20</a:t>
            </a:fld>
            <a:endParaRPr lang="en-US"/>
          </a:p>
        </p:txBody>
      </p:sp>
    </p:spTree>
    <p:extLst>
      <p:ext uri="{BB962C8B-B14F-4D97-AF65-F5344CB8AC3E}">
        <p14:creationId xmlns:p14="http://schemas.microsoft.com/office/powerpoint/2010/main" val="416883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3</a:t>
            </a:fld>
            <a:endParaRPr lang="en-US"/>
          </a:p>
        </p:txBody>
      </p:sp>
    </p:spTree>
    <p:extLst>
      <p:ext uri="{BB962C8B-B14F-4D97-AF65-F5344CB8AC3E}">
        <p14:creationId xmlns:p14="http://schemas.microsoft.com/office/powerpoint/2010/main" val="200159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21</a:t>
            </a:fld>
            <a:endParaRPr lang="en-US"/>
          </a:p>
        </p:txBody>
      </p:sp>
    </p:spTree>
    <p:extLst>
      <p:ext uri="{BB962C8B-B14F-4D97-AF65-F5344CB8AC3E}">
        <p14:creationId xmlns:p14="http://schemas.microsoft.com/office/powerpoint/2010/main" val="4004808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22</a:t>
            </a:fld>
            <a:endParaRPr lang="en-US"/>
          </a:p>
        </p:txBody>
      </p:sp>
    </p:spTree>
    <p:extLst>
      <p:ext uri="{BB962C8B-B14F-4D97-AF65-F5344CB8AC3E}">
        <p14:creationId xmlns:p14="http://schemas.microsoft.com/office/powerpoint/2010/main" val="135035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23</a:t>
            </a:fld>
            <a:endParaRPr lang="en-US"/>
          </a:p>
        </p:txBody>
      </p:sp>
    </p:spTree>
    <p:extLst>
      <p:ext uri="{BB962C8B-B14F-4D97-AF65-F5344CB8AC3E}">
        <p14:creationId xmlns:p14="http://schemas.microsoft.com/office/powerpoint/2010/main" val="268232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24</a:t>
            </a:fld>
            <a:endParaRPr lang="en-US"/>
          </a:p>
        </p:txBody>
      </p:sp>
    </p:spTree>
    <p:extLst>
      <p:ext uri="{BB962C8B-B14F-4D97-AF65-F5344CB8AC3E}">
        <p14:creationId xmlns:p14="http://schemas.microsoft.com/office/powerpoint/2010/main" val="1508094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25</a:t>
            </a:fld>
            <a:endParaRPr lang="en-US"/>
          </a:p>
        </p:txBody>
      </p:sp>
    </p:spTree>
    <p:extLst>
      <p:ext uri="{BB962C8B-B14F-4D97-AF65-F5344CB8AC3E}">
        <p14:creationId xmlns:p14="http://schemas.microsoft.com/office/powerpoint/2010/main" val="4011354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26</a:t>
            </a:fld>
            <a:endParaRPr lang="en-US"/>
          </a:p>
        </p:txBody>
      </p:sp>
    </p:spTree>
    <p:extLst>
      <p:ext uri="{BB962C8B-B14F-4D97-AF65-F5344CB8AC3E}">
        <p14:creationId xmlns:p14="http://schemas.microsoft.com/office/powerpoint/2010/main" val="299864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27</a:t>
            </a:fld>
            <a:endParaRPr lang="en-US"/>
          </a:p>
        </p:txBody>
      </p:sp>
    </p:spTree>
    <p:extLst>
      <p:ext uri="{BB962C8B-B14F-4D97-AF65-F5344CB8AC3E}">
        <p14:creationId xmlns:p14="http://schemas.microsoft.com/office/powerpoint/2010/main" val="306380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28</a:t>
            </a:fld>
            <a:endParaRPr lang="en-US"/>
          </a:p>
        </p:txBody>
      </p:sp>
    </p:spTree>
    <p:extLst>
      <p:ext uri="{BB962C8B-B14F-4D97-AF65-F5344CB8AC3E}">
        <p14:creationId xmlns:p14="http://schemas.microsoft.com/office/powerpoint/2010/main" val="1969534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29</a:t>
            </a:fld>
            <a:endParaRPr lang="en-US"/>
          </a:p>
        </p:txBody>
      </p:sp>
    </p:spTree>
    <p:extLst>
      <p:ext uri="{BB962C8B-B14F-4D97-AF65-F5344CB8AC3E}">
        <p14:creationId xmlns:p14="http://schemas.microsoft.com/office/powerpoint/2010/main" val="1676281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30</a:t>
            </a:fld>
            <a:endParaRPr lang="en-US"/>
          </a:p>
        </p:txBody>
      </p:sp>
    </p:spTree>
    <p:extLst>
      <p:ext uri="{BB962C8B-B14F-4D97-AF65-F5344CB8AC3E}">
        <p14:creationId xmlns:p14="http://schemas.microsoft.com/office/powerpoint/2010/main" val="70019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4</a:t>
            </a:fld>
            <a:endParaRPr lang="en-US"/>
          </a:p>
        </p:txBody>
      </p:sp>
    </p:spTree>
    <p:extLst>
      <p:ext uri="{BB962C8B-B14F-4D97-AF65-F5344CB8AC3E}">
        <p14:creationId xmlns:p14="http://schemas.microsoft.com/office/powerpoint/2010/main" val="92908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31</a:t>
            </a:fld>
            <a:endParaRPr lang="en-US"/>
          </a:p>
        </p:txBody>
      </p:sp>
    </p:spTree>
    <p:extLst>
      <p:ext uri="{BB962C8B-B14F-4D97-AF65-F5344CB8AC3E}">
        <p14:creationId xmlns:p14="http://schemas.microsoft.com/office/powerpoint/2010/main" val="1309648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32</a:t>
            </a:fld>
            <a:endParaRPr lang="en-US"/>
          </a:p>
        </p:txBody>
      </p:sp>
    </p:spTree>
    <p:extLst>
      <p:ext uri="{BB962C8B-B14F-4D97-AF65-F5344CB8AC3E}">
        <p14:creationId xmlns:p14="http://schemas.microsoft.com/office/powerpoint/2010/main" val="3486763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33</a:t>
            </a:fld>
            <a:endParaRPr lang="en-US"/>
          </a:p>
        </p:txBody>
      </p:sp>
    </p:spTree>
    <p:extLst>
      <p:ext uri="{BB962C8B-B14F-4D97-AF65-F5344CB8AC3E}">
        <p14:creationId xmlns:p14="http://schemas.microsoft.com/office/powerpoint/2010/main" val="391043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5</a:t>
            </a:fld>
            <a:endParaRPr lang="en-US"/>
          </a:p>
        </p:txBody>
      </p:sp>
    </p:spTree>
    <p:extLst>
      <p:ext uri="{BB962C8B-B14F-4D97-AF65-F5344CB8AC3E}">
        <p14:creationId xmlns:p14="http://schemas.microsoft.com/office/powerpoint/2010/main" val="230667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E428FF4F-6778-4219-A860-9783A8402BD9}" type="slidenum">
              <a:rPr lang="en-US" smtClean="0"/>
              <a:t>6</a:t>
            </a:fld>
            <a:endParaRPr lang="en-US"/>
          </a:p>
        </p:txBody>
      </p:sp>
    </p:spTree>
    <p:extLst>
      <p:ext uri="{BB962C8B-B14F-4D97-AF65-F5344CB8AC3E}">
        <p14:creationId xmlns:p14="http://schemas.microsoft.com/office/powerpoint/2010/main" val="152289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7</a:t>
            </a:fld>
            <a:endParaRPr lang="en-US"/>
          </a:p>
        </p:txBody>
      </p:sp>
    </p:spTree>
    <p:extLst>
      <p:ext uri="{BB962C8B-B14F-4D97-AF65-F5344CB8AC3E}">
        <p14:creationId xmlns:p14="http://schemas.microsoft.com/office/powerpoint/2010/main" val="341186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8</a:t>
            </a:fld>
            <a:endParaRPr lang="en-US"/>
          </a:p>
        </p:txBody>
      </p:sp>
    </p:spTree>
    <p:extLst>
      <p:ext uri="{BB962C8B-B14F-4D97-AF65-F5344CB8AC3E}">
        <p14:creationId xmlns:p14="http://schemas.microsoft.com/office/powerpoint/2010/main" val="52599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9</a:t>
            </a:fld>
            <a:endParaRPr lang="en-US"/>
          </a:p>
        </p:txBody>
      </p:sp>
    </p:spTree>
    <p:extLst>
      <p:ext uri="{BB962C8B-B14F-4D97-AF65-F5344CB8AC3E}">
        <p14:creationId xmlns:p14="http://schemas.microsoft.com/office/powerpoint/2010/main" val="1963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灯片编号占位符 3"/>
          <p:cNvSpPr>
            <a:spLocks noGrp="1"/>
          </p:cNvSpPr>
          <p:nvPr>
            <p:ph type="sldNum" sz="quarter" idx="10"/>
          </p:nvPr>
        </p:nvSpPr>
        <p:spPr/>
        <p:txBody>
          <a:bodyPr/>
          <a:lstStyle/>
          <a:p>
            <a:fld id="{E428FF4F-6778-4219-A860-9783A8402BD9}" type="slidenum">
              <a:rPr lang="en-US" smtClean="0"/>
              <a:t>10</a:t>
            </a:fld>
            <a:endParaRPr lang="en-US"/>
          </a:p>
        </p:txBody>
      </p:sp>
    </p:spTree>
    <p:extLst>
      <p:ext uri="{BB962C8B-B14F-4D97-AF65-F5344CB8AC3E}">
        <p14:creationId xmlns:p14="http://schemas.microsoft.com/office/powerpoint/2010/main" val="4170048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10/30/2015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smtClean="0"/>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9"/>
            <a:ext cx="9905998" cy="572608"/>
          </a:xfrm>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a:xfrm>
            <a:off x="1141412" y="1612232"/>
            <a:ext cx="9905999" cy="417896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ffectLst>
            <a:outerShdw blurRad="50800" dist="38100" dir="2700000" algn="t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277940" y="116379"/>
            <a:ext cx="9905998" cy="102136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10/30/2015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54" name="图片 53"/>
          <p:cNvPicPr>
            <a:picLocks noChangeAspect="1"/>
          </p:cNvPicPr>
          <p:nvPr userDrawn="1"/>
        </p:nvPicPr>
        <p:blipFill>
          <a:blip r:embed="rId20"/>
          <a:stretch>
            <a:fillRect/>
          </a:stretch>
        </p:blipFill>
        <p:spPr>
          <a:xfrm>
            <a:off x="4755052" y="2048161"/>
            <a:ext cx="2681896" cy="2761677"/>
          </a:xfrm>
          <a:prstGeom prst="rect">
            <a:avLst/>
          </a:prstGeom>
          <a:blipFill dpi="0" rotWithShape="1">
            <a:blip r:embed="rId21">
              <a:alphaModFix amt="10000"/>
            </a:blip>
            <a:srcRect/>
            <a:stretch>
              <a:fillRect/>
            </a:stretch>
          </a:blipFill>
          <a:effectLst>
            <a:outerShdw blurRad="50800" dist="38100" dir="2700000" algn="tl" rotWithShape="0">
              <a:prstClr val="black">
                <a:alpha val="40000"/>
              </a:prstClr>
            </a:outerShdw>
          </a:effectLst>
        </p:spPr>
      </p:pic>
      <p:cxnSp>
        <p:nvCxnSpPr>
          <p:cNvPr id="56" name="直接连接符 55"/>
          <p:cNvCxnSpPr/>
          <p:nvPr userDrawn="1"/>
        </p:nvCxnSpPr>
        <p:spPr>
          <a:xfrm>
            <a:off x="1903228" y="1382713"/>
            <a:ext cx="9280710" cy="0"/>
          </a:xfrm>
          <a:prstGeom prst="line">
            <a:avLst/>
          </a:prstGeom>
          <a:ln w="60325">
            <a:gradFill>
              <a:gsLst>
                <a:gs pos="0">
                  <a:srgbClr val="92D050"/>
                </a:gs>
                <a:gs pos="100000">
                  <a:schemeClr val="accent1">
                    <a:lumMod val="40000"/>
                    <a:lumOff val="60000"/>
                  </a:schemeClr>
                </a:gs>
              </a:gsLst>
              <a:lin ang="0" scaled="0"/>
            </a:gradFill>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8" name="组合 57"/>
          <p:cNvGrpSpPr/>
          <p:nvPr userDrawn="1"/>
        </p:nvGrpSpPr>
        <p:grpSpPr>
          <a:xfrm>
            <a:off x="1210788" y="1354313"/>
            <a:ext cx="588383" cy="66500"/>
            <a:chOff x="-353" y="384184"/>
            <a:chExt cx="588383" cy="492442"/>
          </a:xfrm>
          <a:gradFill flip="none" rotWithShape="1">
            <a:gsLst>
              <a:gs pos="0">
                <a:srgbClr val="00B050"/>
              </a:gs>
              <a:gs pos="100000">
                <a:srgbClr val="CAE8AA"/>
              </a:gs>
            </a:gsLst>
            <a:lin ang="0" scaled="0"/>
            <a:tileRect/>
          </a:gradFill>
          <a:effectLst>
            <a:outerShdw blurRad="50800" dist="38100" dir="2700000" algn="tl" rotWithShape="0">
              <a:prstClr val="black">
                <a:alpha val="20000"/>
              </a:prstClr>
            </a:outerShdw>
          </a:effectLst>
        </p:grpSpPr>
        <p:sp>
          <p:nvSpPr>
            <p:cNvPr id="59" name="矩形 58"/>
            <p:cNvSpPr/>
            <p:nvPr userDrawn="1"/>
          </p:nvSpPr>
          <p:spPr>
            <a:xfrm>
              <a:off x="-353" y="384184"/>
              <a:ext cx="504000" cy="492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sz="2400">
                  <a:solidFill>
                    <a:schemeClr val="lt1"/>
                  </a:solidFill>
                  <a:latin typeface="+mn-lt"/>
                  <a:ea typeface="+mn-ea"/>
                  <a:cs typeface="+mn-cs"/>
                  <a:sym typeface="Helvetica"/>
                </a:defRPr>
              </a:lvl1pPr>
              <a:lvl2pPr indent="457200">
                <a:defRPr sz="2400">
                  <a:solidFill>
                    <a:schemeClr val="lt1"/>
                  </a:solidFill>
                  <a:latin typeface="+mn-lt"/>
                  <a:ea typeface="+mn-ea"/>
                  <a:cs typeface="+mn-cs"/>
                  <a:sym typeface="Helvetica"/>
                </a:defRPr>
              </a:lvl2pPr>
              <a:lvl3pPr indent="914400">
                <a:defRPr sz="2400">
                  <a:solidFill>
                    <a:schemeClr val="lt1"/>
                  </a:solidFill>
                  <a:latin typeface="+mn-lt"/>
                  <a:ea typeface="+mn-ea"/>
                  <a:cs typeface="+mn-cs"/>
                  <a:sym typeface="Helvetica"/>
                </a:defRPr>
              </a:lvl3pPr>
              <a:lvl4pPr indent="1371600">
                <a:defRPr sz="2400">
                  <a:solidFill>
                    <a:schemeClr val="lt1"/>
                  </a:solidFill>
                  <a:latin typeface="+mn-lt"/>
                  <a:ea typeface="+mn-ea"/>
                  <a:cs typeface="+mn-cs"/>
                  <a:sym typeface="Helvetica"/>
                </a:defRPr>
              </a:lvl4pPr>
              <a:lvl5pPr indent="1828800">
                <a:defRPr sz="2400">
                  <a:solidFill>
                    <a:schemeClr val="lt1"/>
                  </a:solidFill>
                  <a:latin typeface="+mn-lt"/>
                  <a:ea typeface="+mn-ea"/>
                  <a:cs typeface="+mn-cs"/>
                  <a:sym typeface="Helvetica"/>
                </a:defRPr>
              </a:lvl5pPr>
              <a:lvl6pPr>
                <a:defRPr sz="2400">
                  <a:solidFill>
                    <a:schemeClr val="lt1"/>
                  </a:solidFill>
                  <a:latin typeface="+mn-lt"/>
                  <a:ea typeface="+mn-ea"/>
                  <a:cs typeface="+mn-cs"/>
                  <a:sym typeface="Helvetica"/>
                </a:defRPr>
              </a:lvl6pPr>
              <a:lvl7pPr>
                <a:defRPr sz="2400">
                  <a:solidFill>
                    <a:schemeClr val="lt1"/>
                  </a:solidFill>
                  <a:latin typeface="+mn-lt"/>
                  <a:ea typeface="+mn-ea"/>
                  <a:cs typeface="+mn-cs"/>
                  <a:sym typeface="Helvetica"/>
                </a:defRPr>
              </a:lvl7pPr>
              <a:lvl8pPr>
                <a:defRPr sz="2400">
                  <a:solidFill>
                    <a:schemeClr val="lt1"/>
                  </a:solidFill>
                  <a:latin typeface="+mn-lt"/>
                  <a:ea typeface="+mn-ea"/>
                  <a:cs typeface="+mn-cs"/>
                  <a:sym typeface="Helvetica"/>
                </a:defRPr>
              </a:lvl8pPr>
              <a:lvl9pPr>
                <a:defRPr sz="2400">
                  <a:solidFill>
                    <a:schemeClr val="lt1"/>
                  </a:solidFill>
                  <a:latin typeface="+mn-lt"/>
                  <a:ea typeface="+mn-ea"/>
                  <a:cs typeface="+mn-cs"/>
                  <a:sym typeface="Helvetica"/>
                </a:defRPr>
              </a:lvl9pPr>
            </a:lstStyle>
            <a:p>
              <a:pPr algn="ctr"/>
              <a:endParaRPr lang="zh-CN" altLang="en-US"/>
            </a:p>
          </p:txBody>
        </p:sp>
        <p:sp>
          <p:nvSpPr>
            <p:cNvPr id="60" name="矩形 59"/>
            <p:cNvSpPr/>
            <p:nvPr userDrawn="1"/>
          </p:nvSpPr>
          <p:spPr>
            <a:xfrm>
              <a:off x="552030" y="384184"/>
              <a:ext cx="36000" cy="492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sz="2400">
                  <a:solidFill>
                    <a:schemeClr val="lt1"/>
                  </a:solidFill>
                  <a:latin typeface="+mn-lt"/>
                  <a:ea typeface="+mn-ea"/>
                  <a:cs typeface="+mn-cs"/>
                  <a:sym typeface="Helvetica"/>
                </a:defRPr>
              </a:lvl1pPr>
              <a:lvl2pPr indent="457200">
                <a:defRPr sz="2400">
                  <a:solidFill>
                    <a:schemeClr val="lt1"/>
                  </a:solidFill>
                  <a:latin typeface="+mn-lt"/>
                  <a:ea typeface="+mn-ea"/>
                  <a:cs typeface="+mn-cs"/>
                  <a:sym typeface="Helvetica"/>
                </a:defRPr>
              </a:lvl2pPr>
              <a:lvl3pPr indent="914400">
                <a:defRPr sz="2400">
                  <a:solidFill>
                    <a:schemeClr val="lt1"/>
                  </a:solidFill>
                  <a:latin typeface="+mn-lt"/>
                  <a:ea typeface="+mn-ea"/>
                  <a:cs typeface="+mn-cs"/>
                  <a:sym typeface="Helvetica"/>
                </a:defRPr>
              </a:lvl3pPr>
              <a:lvl4pPr indent="1371600">
                <a:defRPr sz="2400">
                  <a:solidFill>
                    <a:schemeClr val="lt1"/>
                  </a:solidFill>
                  <a:latin typeface="+mn-lt"/>
                  <a:ea typeface="+mn-ea"/>
                  <a:cs typeface="+mn-cs"/>
                  <a:sym typeface="Helvetica"/>
                </a:defRPr>
              </a:lvl4pPr>
              <a:lvl5pPr indent="1828800">
                <a:defRPr sz="2400">
                  <a:solidFill>
                    <a:schemeClr val="lt1"/>
                  </a:solidFill>
                  <a:latin typeface="+mn-lt"/>
                  <a:ea typeface="+mn-ea"/>
                  <a:cs typeface="+mn-cs"/>
                  <a:sym typeface="Helvetica"/>
                </a:defRPr>
              </a:lvl5pPr>
              <a:lvl6pPr>
                <a:defRPr sz="2400">
                  <a:solidFill>
                    <a:schemeClr val="lt1"/>
                  </a:solidFill>
                  <a:latin typeface="+mn-lt"/>
                  <a:ea typeface="+mn-ea"/>
                  <a:cs typeface="+mn-cs"/>
                  <a:sym typeface="Helvetica"/>
                </a:defRPr>
              </a:lvl6pPr>
              <a:lvl7pPr>
                <a:defRPr sz="2400">
                  <a:solidFill>
                    <a:schemeClr val="lt1"/>
                  </a:solidFill>
                  <a:latin typeface="+mn-lt"/>
                  <a:ea typeface="+mn-ea"/>
                  <a:cs typeface="+mn-cs"/>
                  <a:sym typeface="Helvetica"/>
                </a:defRPr>
              </a:lvl7pPr>
              <a:lvl8pPr>
                <a:defRPr sz="2400">
                  <a:solidFill>
                    <a:schemeClr val="lt1"/>
                  </a:solidFill>
                  <a:latin typeface="+mn-lt"/>
                  <a:ea typeface="+mn-ea"/>
                  <a:cs typeface="+mn-cs"/>
                  <a:sym typeface="Helvetica"/>
                </a:defRPr>
              </a:lvl8pPr>
              <a:lvl9pPr>
                <a:defRPr sz="2400">
                  <a:solidFill>
                    <a:schemeClr val="lt1"/>
                  </a:solidFill>
                  <a:latin typeface="+mn-lt"/>
                  <a:ea typeface="+mn-ea"/>
                  <a:cs typeface="+mn-cs"/>
                  <a:sym typeface="Helvetica"/>
                </a:defRPr>
              </a:lvl9pPr>
            </a:lstStyle>
            <a:p>
              <a:pPr algn="ctr"/>
              <a:endParaRPr lang="zh-CN" altLang="en-US"/>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8686800" cy="6858000"/>
          </a:xfrm>
          <a:prstGeom prst="rect">
            <a:avLst/>
          </a:prstGeom>
          <a:effectLst>
            <a:glow rad="101600">
              <a:schemeClr val="tx1">
                <a:alpha val="40000"/>
              </a:schemeClr>
            </a:glow>
          </a:effectLst>
        </p:spPr>
      </p:pic>
      <p:sp>
        <p:nvSpPr>
          <p:cNvPr id="9" name="文本框 8"/>
          <p:cNvSpPr txBox="1"/>
          <p:nvPr/>
        </p:nvSpPr>
        <p:spPr>
          <a:xfrm>
            <a:off x="9588830" y="293542"/>
            <a:ext cx="923330" cy="5772151"/>
          </a:xfrm>
          <a:prstGeom prst="rect">
            <a:avLst/>
          </a:prstGeom>
          <a:noFill/>
          <a:effectLst/>
        </p:spPr>
        <p:txBody>
          <a:bodyPr vert="eaVert" wrap="square" rtlCol="0">
            <a:spAutoFit/>
          </a:bodyPr>
          <a:lstStyle/>
          <a:p>
            <a:pPr algn="dist"/>
            <a:r>
              <a:rPr lang="zh-CN" altLang="en-US" sz="4800" b="1" spc="300" dirty="0" smtClean="0">
                <a:solidFill>
                  <a:srgbClr val="0070C0"/>
                </a:solidFill>
                <a:latin typeface="微软雅黑" panose="020B0503020204020204" pitchFamily="34" charset="-122"/>
                <a:ea typeface="微软雅黑" panose="020B0503020204020204" pitchFamily="34" charset="-122"/>
              </a:rPr>
              <a:t>锡域</a:t>
            </a:r>
            <a:r>
              <a:rPr lang="zh-CN" altLang="en-US" sz="4800" dirty="0" smtClean="0">
                <a:solidFill>
                  <a:srgbClr val="0070C0"/>
                </a:solidFill>
                <a:latin typeface="微软雅黑" panose="020B0503020204020204" pitchFamily="34" charset="-122"/>
                <a:ea typeface="微软雅黑" panose="020B0503020204020204" pitchFamily="34" charset="-122"/>
              </a:rPr>
              <a:t>社会化分销系统</a:t>
            </a:r>
            <a:endParaRPr lang="en-US" sz="48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199413" y="5561469"/>
            <a:ext cx="1179790" cy="1214887"/>
          </a:xfrm>
          <a:prstGeom prst="rect">
            <a:avLst/>
          </a:prstGeom>
          <a:blipFill dpi="0" rotWithShape="1">
            <a:blip r:embed="rId4">
              <a:alphaModFix amt="15000"/>
            </a:blip>
            <a:srcRect/>
            <a:stretch>
              <a:fillRect/>
            </a:stretch>
          </a:blipFill>
          <a:effectLst>
            <a:outerShdw blurRad="50800" dist="63500" dir="2700000" algn="tl" rotWithShape="0">
              <a:prstClr val="black">
                <a:alpha val="40000"/>
              </a:prstClr>
            </a:outerShdw>
          </a:effectLst>
        </p:spPr>
      </p:pic>
      <p:sp>
        <p:nvSpPr>
          <p:cNvPr id="2" name="文本框 1"/>
          <p:cNvSpPr txBox="1"/>
          <p:nvPr/>
        </p:nvSpPr>
        <p:spPr>
          <a:xfrm>
            <a:off x="10598659" y="5054886"/>
            <a:ext cx="461665" cy="1356188"/>
          </a:xfrm>
          <a:prstGeom prst="rect">
            <a:avLst/>
          </a:prstGeom>
          <a:noFill/>
        </p:spPr>
        <p:txBody>
          <a:bodyPr vert="eaVert" wrap="square" rtlCol="0">
            <a:spAutoFit/>
          </a:bodyPr>
          <a:lstStyle/>
          <a:p>
            <a:r>
              <a:rPr lang="zh-CN" altLang="en-US" dirty="0" smtClean="0">
                <a:solidFill>
                  <a:schemeClr val="bg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bg1">
                    <a:lumMod val="75000"/>
                    <a:lumOff val="25000"/>
                  </a:schemeClr>
                </a:solidFill>
                <a:latin typeface="微软雅黑" panose="020B0503020204020204" pitchFamily="34" charset="-122"/>
                <a:ea typeface="微软雅黑" panose="020B0503020204020204" pitchFamily="34" charset="-122"/>
              </a:rPr>
              <a:t>第二版</a:t>
            </a:r>
            <a:r>
              <a:rPr lang="zh-CN" altLang="en-US" dirty="0" smtClean="0">
                <a:solidFill>
                  <a:schemeClr val="bg1">
                    <a:lumMod val="75000"/>
                    <a:lumOff val="25000"/>
                  </a:schemeClr>
                </a:solidFill>
                <a:latin typeface="微软雅黑" panose="020B0503020204020204" pitchFamily="34" charset="-122"/>
                <a:ea typeface="微软雅黑" panose="020B0503020204020204" pitchFamily="34" charset="-122"/>
              </a:rPr>
              <a:t>）</a:t>
            </a:r>
            <a:endParaRPr lang="en-US" dirty="0">
              <a:solidFill>
                <a:schemeClr val="bg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5"/>
          <p:cNvSpPr/>
          <p:nvPr/>
        </p:nvSpPr>
        <p:spPr>
          <a:xfrm rot="16200000" flipH="1">
            <a:off x="11515097" y="81127"/>
            <a:ext cx="758030" cy="595776"/>
          </a:xfrm>
          <a:prstGeom prst="rtTriangle">
            <a:avLst/>
          </a:prstGeom>
          <a:gradFill>
            <a:gsLst>
              <a:gs pos="0">
                <a:schemeClr val="accent1">
                  <a:lumMod val="5000"/>
                  <a:lumOff val="95000"/>
                </a:schemeClr>
              </a:gs>
              <a:gs pos="100000">
                <a:srgbClr val="0404A5"/>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flipV="1">
            <a:off x="11517334" y="0"/>
            <a:ext cx="679967" cy="874643"/>
          </a:xfrm>
          <a:prstGeom prst="line">
            <a:avLst/>
          </a:prstGeom>
          <a:ln w="1270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9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3"/>
            <a:ext cx="9782137" cy="978197"/>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a:t>
            </a:r>
            <a:r>
              <a:rPr lang="zh-CN" altLang="en-US" b="1" dirty="0">
                <a:latin typeface="微软雅黑" panose="020B0503020204020204" pitchFamily="34" charset="-122"/>
                <a:ea typeface="微软雅黑" panose="020B0503020204020204" pitchFamily="34" charset="-122"/>
              </a:rPr>
              <a:t>会 化 分 销 系 </a:t>
            </a:r>
            <a:r>
              <a:rPr lang="zh-CN" altLang="en-US" b="1" dirty="0" smtClean="0">
                <a:latin typeface="微软雅黑" panose="020B0503020204020204" pitchFamily="34" charset="-122"/>
                <a:ea typeface="微软雅黑" panose="020B0503020204020204" pitchFamily="34" charset="-122"/>
              </a:rPr>
              <a:t>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 道</a:t>
            </a:r>
            <a:endParaRPr lang="en-US" b="1" dirty="0">
              <a:latin typeface="微软雅黑" panose="020B0503020204020204" pitchFamily="34" charset="-122"/>
              <a:ea typeface="微软雅黑" panose="020B0503020204020204" pitchFamily="34" charset="-122"/>
            </a:endParaRPr>
          </a:p>
        </p:txBody>
      </p:sp>
      <p:pic>
        <p:nvPicPr>
          <p:cNvPr id="3074" name="Picture 2" descr="http://kdt-static.qiniucdn.com/v2/image/intro/dashboard/fenxia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02" y="1976286"/>
            <a:ext cx="416609" cy="41661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29865" y="1829526"/>
            <a:ext cx="8792290" cy="830997"/>
          </a:xfrm>
          <a:prstGeom prst="rect">
            <a:avLst/>
          </a:prstGeom>
          <a:noFill/>
          <a:effectLst/>
        </p:spPr>
        <p:txBody>
          <a:bodyPr wrap="square" rtlCol="0">
            <a:spAutoFit/>
          </a:bodyPr>
          <a:lstStyle/>
          <a:p>
            <a:r>
              <a:rPr lang="zh-CN" altLang="en-US" sz="1600" b="1" spc="300" dirty="0" smtClean="0">
                <a:solidFill>
                  <a:schemeClr val="bg1">
                    <a:lumMod val="95000"/>
                    <a:lumOff val="5000"/>
                  </a:schemeClr>
                </a:solidFill>
                <a:latin typeface="微软雅黑" panose="020B0503020204020204" pitchFamily="34" charset="-122"/>
                <a:ea typeface="微软雅黑" panose="020B0503020204020204" pitchFamily="34" charset="-122"/>
              </a:rPr>
              <a:t>可以用来展现或分享二维码的地方、空间、个人等可以成为渠道。</a:t>
            </a:r>
            <a:endParaRPr lang="en-US" altLang="zh-CN" sz="1600" b="1"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a:p>
            <a:r>
              <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	</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移动互联网导致的时间碎片化、渠道碎片化，越是善于整合利用好各种碎片</a:t>
            </a:r>
            <a:endPar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a:p>
            <a:r>
              <a:rPr lang="en-US" altLang="zh-CN" sz="1600" spc="300" dirty="0">
                <a:solidFill>
                  <a:schemeClr val="bg1">
                    <a:lumMod val="95000"/>
                    <a:lumOff val="5000"/>
                  </a:schemeClr>
                </a:solidFill>
                <a:latin typeface="微软雅黑" panose="020B0503020204020204" pitchFamily="34" charset="-122"/>
                <a:ea typeface="微软雅黑" panose="020B0503020204020204" pitchFamily="34" charset="-122"/>
              </a:rPr>
              <a:t>	</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化渠道的企业也越容易在移动互联网的时间取得先机。</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6691752" y="3223519"/>
            <a:ext cx="3440472" cy="521126"/>
            <a:chOff x="6691752" y="3223519"/>
            <a:chExt cx="3440472" cy="521126"/>
          </a:xfrm>
        </p:grpSpPr>
        <p:sp>
          <p:nvSpPr>
            <p:cNvPr id="45" name="圆角矩形 44"/>
            <p:cNvSpPr/>
            <p:nvPr/>
          </p:nvSpPr>
          <p:spPr>
            <a:xfrm>
              <a:off x="7677782" y="3223519"/>
              <a:ext cx="2454442" cy="521126"/>
            </a:xfrm>
            <a:prstGeom prst="roundRect">
              <a:avLst/>
            </a:prstGeom>
            <a:solidFill>
              <a:schemeClr val="bg2">
                <a:lumMod val="60000"/>
                <a:lumOff val="40000"/>
              </a:schemeClr>
            </a:solidFill>
            <a:ln>
              <a:noFill/>
            </a:ln>
            <a:effectLst>
              <a:glow rad="508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rPr>
                <a:t>线</a:t>
              </a:r>
              <a:r>
                <a:rPr lang="zh-CN" altLang="en-US" dirty="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rPr>
                <a:t>上</a:t>
              </a:r>
              <a:r>
                <a:rPr lang="zh-CN" altLang="en-US" dirty="0" smtClean="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rPr>
                <a:t>渠道</a:t>
              </a:r>
              <a:endParaRPr lang="en-US" dirty="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46" name="直接箭头连接符 45"/>
            <p:cNvCxnSpPr/>
            <p:nvPr/>
          </p:nvCxnSpPr>
          <p:spPr>
            <a:xfrm>
              <a:off x="6691752" y="3487508"/>
              <a:ext cx="890337"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2286000" y="3223519"/>
            <a:ext cx="3370242" cy="521126"/>
            <a:chOff x="2286000" y="3223519"/>
            <a:chExt cx="3370242" cy="521126"/>
          </a:xfrm>
        </p:grpSpPr>
        <p:sp>
          <p:nvSpPr>
            <p:cNvPr id="25" name="圆角矩形 24"/>
            <p:cNvSpPr/>
            <p:nvPr/>
          </p:nvSpPr>
          <p:spPr>
            <a:xfrm>
              <a:off x="2286000" y="3223519"/>
              <a:ext cx="2454442" cy="521126"/>
            </a:xfrm>
            <a:prstGeom prst="roundRect">
              <a:avLst/>
            </a:prstGeom>
            <a:solidFill>
              <a:schemeClr val="bg2">
                <a:lumMod val="60000"/>
                <a:lumOff val="40000"/>
              </a:schemeClr>
            </a:solidFill>
            <a:ln>
              <a:noFill/>
            </a:ln>
            <a:effectLst>
              <a:glow rad="508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rPr>
                <a:t>线</a:t>
              </a:r>
              <a:r>
                <a:rPr lang="zh-CN" altLang="en-US" dirty="0" smtClean="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rPr>
                <a:t>下渠道</a:t>
              </a:r>
              <a:endParaRPr lang="en-US" dirty="0">
                <a:effectLst>
                  <a:outerShdw blurRad="50800" dist="635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47" name="直接箭头连接符 46"/>
            <p:cNvCxnSpPr/>
            <p:nvPr/>
          </p:nvCxnSpPr>
          <p:spPr>
            <a:xfrm flipH="1">
              <a:off x="4827181" y="3487508"/>
              <a:ext cx="829061"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1424447" y="3934324"/>
            <a:ext cx="4456590" cy="2129591"/>
            <a:chOff x="1424447" y="3934324"/>
            <a:chExt cx="4456590" cy="2129591"/>
          </a:xfrm>
        </p:grpSpPr>
        <p:sp>
          <p:nvSpPr>
            <p:cNvPr id="17" name="椭圆 16"/>
            <p:cNvSpPr/>
            <p:nvPr/>
          </p:nvSpPr>
          <p:spPr>
            <a:xfrm>
              <a:off x="1424447" y="5103637"/>
              <a:ext cx="996950" cy="960278"/>
            </a:xfrm>
            <a:prstGeom prst="ellipse">
              <a:avLst/>
            </a:prstGeom>
            <a:solidFill>
              <a:srgbClr val="F3F1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门店</a:t>
              </a:r>
              <a:endParaRPr 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2" name="椭圆 51"/>
            <p:cNvSpPr/>
            <p:nvPr/>
          </p:nvSpPr>
          <p:spPr>
            <a:xfrm>
              <a:off x="2564397" y="5103637"/>
              <a:ext cx="996950" cy="960278"/>
            </a:xfrm>
            <a:prstGeom prst="ellipse">
              <a:avLst/>
            </a:prstGeom>
            <a:solidFill>
              <a:srgbClr val="F3F1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社区</a:t>
              </a:r>
              <a:endParaRPr 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3" name="椭圆 52"/>
            <p:cNvSpPr/>
            <p:nvPr/>
          </p:nvSpPr>
          <p:spPr>
            <a:xfrm>
              <a:off x="3704347" y="5103637"/>
              <a:ext cx="996950" cy="960278"/>
            </a:xfrm>
            <a:prstGeom prst="ellipse">
              <a:avLst/>
            </a:prstGeom>
            <a:solidFill>
              <a:srgbClr val="F3F1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异</a:t>
              </a:r>
              <a:r>
                <a:rPr lang="zh-CN" altLang="en-US" dirty="0" smtClean="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业合作</a:t>
              </a:r>
              <a:endParaRPr 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4" name="椭圆 53"/>
            <p:cNvSpPr/>
            <p:nvPr/>
          </p:nvSpPr>
          <p:spPr>
            <a:xfrm>
              <a:off x="4884087" y="5103637"/>
              <a:ext cx="996950" cy="960278"/>
            </a:xfrm>
            <a:prstGeom prst="ellipse">
              <a:avLst/>
            </a:prstGeom>
            <a:solidFill>
              <a:srgbClr val="F3F1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小卖部</a:t>
              </a:r>
              <a:endParaRPr lang="en-US" dirty="0">
                <a:solidFill>
                  <a:schemeClr val="bg1">
                    <a:lumMod val="95000"/>
                    <a:lumOff val="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H="1">
              <a:off x="2129866" y="3934324"/>
              <a:ext cx="767703" cy="1070813"/>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3124476" y="3953589"/>
              <a:ext cx="275001" cy="1051548"/>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3827457" y="3953589"/>
              <a:ext cx="335756" cy="1051548"/>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4319194" y="3934324"/>
              <a:ext cx="931138" cy="1070813"/>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6790619" y="3871911"/>
            <a:ext cx="4416425" cy="2200903"/>
            <a:chOff x="6790619" y="3871911"/>
            <a:chExt cx="4416425" cy="2200903"/>
          </a:xfrm>
        </p:grpSpPr>
        <p:pic>
          <p:nvPicPr>
            <p:cNvPr id="3076" name="Picture 4" descr="http://kdt-static.qiniucdn.com/v2/image/home/feature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619" y="5153714"/>
              <a:ext cx="914650" cy="914651"/>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5"/>
            <a:stretch>
              <a:fillRect/>
            </a:stretch>
          </p:blipFill>
          <p:spPr>
            <a:xfrm>
              <a:off x="7978912" y="5149264"/>
              <a:ext cx="968758" cy="923550"/>
            </a:xfrm>
            <a:prstGeom prst="rect">
              <a:avLst/>
            </a:prstGeom>
          </p:spPr>
        </p:pic>
        <p:pic>
          <p:nvPicPr>
            <p:cNvPr id="3078" name="Picture 6" descr="http://kdt-static.qiniucdn.com/v2/image/home/feature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1313" y="5153839"/>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38" name="pasted-image.tif"/>
            <p:cNvPicPr/>
            <p:nvPr/>
          </p:nvPicPr>
          <p:blipFill>
            <a:blip r:embed="rId7" cstate="print">
              <a:extLst/>
            </a:blip>
            <a:stretch>
              <a:fillRect/>
            </a:stretch>
          </p:blipFill>
          <p:spPr>
            <a:xfrm>
              <a:off x="10409357" y="5227369"/>
              <a:ext cx="797687" cy="767340"/>
            </a:xfrm>
            <a:prstGeom prst="rect">
              <a:avLst/>
            </a:prstGeom>
            <a:ln w="12700">
              <a:miter lim="400000"/>
            </a:ln>
          </p:spPr>
        </p:pic>
        <p:cxnSp>
          <p:nvCxnSpPr>
            <p:cNvPr id="59" name="直接箭头连接符 58"/>
            <p:cNvCxnSpPr/>
            <p:nvPr/>
          </p:nvCxnSpPr>
          <p:spPr>
            <a:xfrm flipH="1">
              <a:off x="7435791" y="3871911"/>
              <a:ext cx="745683" cy="1145638"/>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a:off x="8480156" y="3918956"/>
              <a:ext cx="275001" cy="1051548"/>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9221313" y="3934324"/>
              <a:ext cx="335756" cy="1051548"/>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9699340" y="3890058"/>
              <a:ext cx="931138" cy="1070813"/>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5336427" y="3004970"/>
            <a:ext cx="1800493" cy="1327954"/>
            <a:chOff x="5336427" y="3004970"/>
            <a:chExt cx="1800493" cy="1327954"/>
          </a:xfrm>
        </p:grpSpPr>
        <p:pic>
          <p:nvPicPr>
            <p:cNvPr id="41" name="图片 40"/>
            <p:cNvPicPr>
              <a:picLocks noChangeAspect="1"/>
            </p:cNvPicPr>
            <p:nvPr/>
          </p:nvPicPr>
          <p:blipFill>
            <a:blip r:embed="rId8"/>
            <a:stretch>
              <a:fillRect/>
            </a:stretch>
          </p:blipFill>
          <p:spPr>
            <a:xfrm>
              <a:off x="5759115" y="3004970"/>
              <a:ext cx="854529" cy="854529"/>
            </a:xfrm>
            <a:prstGeom prst="rect">
              <a:avLst/>
            </a:prstGeom>
            <a:effectLst>
              <a:outerShdw blurRad="50800" dist="63500" dir="2700000" algn="tl" rotWithShape="0">
                <a:schemeClr val="tx1">
                  <a:alpha val="50000"/>
                </a:schemeClr>
              </a:outerShdw>
            </a:effectLst>
          </p:spPr>
        </p:pic>
        <p:sp>
          <p:nvSpPr>
            <p:cNvPr id="68" name="文本框 67"/>
            <p:cNvSpPr txBox="1"/>
            <p:nvPr/>
          </p:nvSpPr>
          <p:spPr>
            <a:xfrm>
              <a:off x="5336427" y="3963592"/>
              <a:ext cx="180049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二维码代表渠道</a:t>
              </a:r>
              <a:endParaRPr 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975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right)">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1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1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3"/>
            <a:ext cx="9782137" cy="852285"/>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a:t>
            </a:r>
            <a:r>
              <a:rPr lang="zh-CN" altLang="en-US" b="1" dirty="0">
                <a:latin typeface="微软雅黑" panose="020B0503020204020204" pitchFamily="34" charset="-122"/>
                <a:ea typeface="微软雅黑" panose="020B0503020204020204" pitchFamily="34" charset="-122"/>
              </a:rPr>
              <a:t>会 化 分 销 系 </a:t>
            </a:r>
            <a:r>
              <a:rPr lang="zh-CN" altLang="en-US" b="1" dirty="0" smtClean="0">
                <a:latin typeface="微软雅黑" panose="020B0503020204020204" pitchFamily="34" charset="-122"/>
                <a:ea typeface="微软雅黑" panose="020B0503020204020204" pitchFamily="34" charset="-122"/>
              </a:rPr>
              <a:t>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 道 经 理</a:t>
            </a:r>
            <a:endParaRPr lang="en-US" b="1" dirty="0">
              <a:latin typeface="微软雅黑" panose="020B0503020204020204" pitchFamily="34" charset="-122"/>
              <a:ea typeface="微软雅黑" panose="020B0503020204020204" pitchFamily="34" charset="-122"/>
            </a:endParaRPr>
          </a:p>
        </p:txBody>
      </p:sp>
      <p:pic>
        <p:nvPicPr>
          <p:cNvPr id="3074" name="Picture 2" descr="http://kdt-static.qiniucdn.com/v2/image/intro/dashboard/fenxia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02" y="1940190"/>
            <a:ext cx="416609" cy="41661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29865" y="1853590"/>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a:t>
            </a:r>
            <a:r>
              <a:rPr lang="zh-CN" altLang="en-US" sz="1600" spc="300" dirty="0">
                <a:solidFill>
                  <a:schemeClr val="bg1">
                    <a:lumMod val="95000"/>
                    <a:lumOff val="5000"/>
                  </a:schemeClr>
                </a:solidFill>
                <a:latin typeface="微软雅黑" panose="020B0503020204020204" pitchFamily="34" charset="-122"/>
                <a:ea typeface="微软雅黑" panose="020B0503020204020204" pitchFamily="34" charset="-122"/>
              </a:rPr>
              <a:t>经理可以管理多个</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渠道，渠道经理</a:t>
            </a:r>
            <a:r>
              <a:rPr lang="zh-CN" altLang="en-US" sz="1600" spc="300" dirty="0">
                <a:solidFill>
                  <a:schemeClr val="bg1">
                    <a:lumMod val="95000"/>
                    <a:lumOff val="5000"/>
                  </a:schemeClr>
                </a:solidFill>
                <a:latin typeface="微软雅黑" panose="020B0503020204020204" pitchFamily="34" charset="-122"/>
                <a:ea typeface="微软雅黑" panose="020B0503020204020204" pitchFamily="34" charset="-122"/>
              </a:rPr>
              <a:t>既</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对</a:t>
            </a:r>
            <a:r>
              <a:rPr lang="zh-CN" altLang="en-US" sz="1600" spc="300" dirty="0">
                <a:solidFill>
                  <a:schemeClr val="bg1">
                    <a:lumMod val="95000"/>
                    <a:lumOff val="5000"/>
                  </a:schemeClr>
                </a:solidFill>
                <a:latin typeface="微软雅黑" panose="020B0503020204020204" pitchFamily="34" charset="-122"/>
                <a:ea typeface="微软雅黑" panose="020B0503020204020204" pitchFamily="34" charset="-122"/>
              </a:rPr>
              <a:t>下属渠道销售总额提取一定比例的</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佣金，也可以提取自己直接客户的佣金。</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34"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74" y="2891439"/>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179904" y="2968323"/>
            <a:ext cx="832366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pc="300" dirty="0" smtClean="0">
                <a:latin typeface="微软雅黑" panose="020B0503020204020204" pitchFamily="34" charset="-122"/>
                <a:ea typeface="微软雅黑" panose="020B0503020204020204" pitchFamily="34" charset="-122"/>
              </a:rPr>
              <a:t>渠道经理不是必须有的，渠道可以直属店铺，但是有些情况多设置一级会更好，比如下面这些情形，设置渠道经理会更合适：</a:t>
            </a:r>
            <a:endParaRPr lang="en-US" spc="300" dirty="0">
              <a:latin typeface="微软雅黑" panose="020B0503020204020204" pitchFamily="34" charset="-122"/>
              <a:ea typeface="微软雅黑" panose="020B0503020204020204" pitchFamily="34" charset="-122"/>
            </a:endParaRPr>
          </a:p>
        </p:txBody>
      </p:sp>
      <p:pic>
        <p:nvPicPr>
          <p:cNvPr id="36"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905" y="3899691"/>
            <a:ext cx="564025" cy="56402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875547" y="4033253"/>
            <a:ext cx="782052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600" b="1" spc="300" dirty="0" smtClean="0">
                <a:latin typeface="微软雅黑" panose="020B0503020204020204" pitchFamily="34" charset="-122"/>
                <a:ea typeface="微软雅黑" panose="020B0503020204020204" pitchFamily="34" charset="-122"/>
              </a:rPr>
              <a:t>连锁门店</a:t>
            </a:r>
            <a:r>
              <a:rPr lang="zh-CN" altLang="en-US" sz="1600" spc="300" dirty="0" smtClean="0">
                <a:latin typeface="微软雅黑" panose="020B0503020204020204" pitchFamily="34" charset="-122"/>
                <a:ea typeface="微软雅黑" panose="020B0503020204020204" pitchFamily="34" charset="-122"/>
              </a:rPr>
              <a:t>：每个店员都设置为渠道，店长为渠道经理</a:t>
            </a:r>
            <a:endParaRPr lang="en-US" sz="1600" spc="300" dirty="0">
              <a:latin typeface="微软雅黑" panose="020B0503020204020204" pitchFamily="34" charset="-122"/>
              <a:ea typeface="微软雅黑" panose="020B0503020204020204" pitchFamily="34" charset="-122"/>
            </a:endParaRPr>
          </a:p>
        </p:txBody>
      </p:sp>
      <p:pic>
        <p:nvPicPr>
          <p:cNvPr id="39"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905" y="4748753"/>
            <a:ext cx="564025" cy="564025"/>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39"/>
          <p:cNvSpPr txBox="1"/>
          <p:nvPr/>
        </p:nvSpPr>
        <p:spPr>
          <a:xfrm>
            <a:off x="2875547" y="4861767"/>
            <a:ext cx="782052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600" b="1" spc="300" dirty="0">
                <a:latin typeface="微软雅黑" panose="020B0503020204020204" pitchFamily="34" charset="-122"/>
                <a:ea typeface="微软雅黑" panose="020B0503020204020204" pitchFamily="34" charset="-122"/>
              </a:rPr>
              <a:t>异</a:t>
            </a:r>
            <a:r>
              <a:rPr lang="zh-CN" altLang="en-US" sz="1600" b="1" spc="300" dirty="0" smtClean="0">
                <a:latin typeface="微软雅黑" panose="020B0503020204020204" pitchFamily="34" charset="-122"/>
                <a:ea typeface="微软雅黑" panose="020B0503020204020204" pitchFamily="34" charset="-122"/>
              </a:rPr>
              <a:t>业合作</a:t>
            </a:r>
            <a:r>
              <a:rPr lang="zh-CN" altLang="en-US" sz="1600" spc="300" dirty="0" smtClean="0">
                <a:latin typeface="微软雅黑" panose="020B0503020204020204" pitchFamily="34" charset="-122"/>
                <a:ea typeface="微软雅黑" panose="020B0503020204020204" pitchFamily="34" charset="-122"/>
              </a:rPr>
              <a:t>：比如跟小区的物业达成了合作，物业部门就作为渠道经理</a:t>
            </a:r>
            <a:endParaRPr lang="en-US" sz="1600" spc="300" dirty="0">
              <a:latin typeface="微软雅黑" panose="020B0503020204020204" pitchFamily="34" charset="-122"/>
              <a:ea typeface="微软雅黑" panose="020B0503020204020204" pitchFamily="34" charset="-122"/>
            </a:endParaRPr>
          </a:p>
        </p:txBody>
      </p:sp>
      <p:pic>
        <p:nvPicPr>
          <p:cNvPr id="42"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905" y="5597815"/>
            <a:ext cx="564025" cy="564025"/>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p:cNvSpPr txBox="1"/>
          <p:nvPr/>
        </p:nvSpPr>
        <p:spPr>
          <a:xfrm>
            <a:off x="2875547" y="5597815"/>
            <a:ext cx="7820527"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600" b="1" spc="300" dirty="0" smtClean="0">
                <a:latin typeface="微软雅黑" panose="020B0503020204020204" pitchFamily="34" charset="-122"/>
                <a:ea typeface="微软雅黑" panose="020B0503020204020204" pitchFamily="34" charset="-122"/>
              </a:rPr>
              <a:t>渠道拓展业务员</a:t>
            </a:r>
            <a:r>
              <a:rPr lang="zh-CN" altLang="en-US" sz="1600" spc="300" dirty="0" smtClean="0">
                <a:latin typeface="微软雅黑" panose="020B0503020204020204" pitchFamily="34" charset="-122"/>
                <a:ea typeface="微软雅黑" panose="020B0503020204020204" pitchFamily="34" charset="-122"/>
              </a:rPr>
              <a:t>：可以招聘专门的渠道拓展业务员专门做渠道开拓的工作，这时这个业务员就是渠道经理管理他开拓的所有渠道</a:t>
            </a:r>
            <a:endParaRPr lang="en-US" sz="16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421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1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0"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679006"/>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渠道经理的灵活性</a:t>
            </a:r>
            <a:endParaRPr lang="en-US" b="1" dirty="0">
              <a:latin typeface="微软雅黑" panose="020B0503020204020204" pitchFamily="34" charset="-122"/>
              <a:ea typeface="微软雅黑" panose="020B0503020204020204" pitchFamily="34" charset="-122"/>
            </a:endParaRPr>
          </a:p>
        </p:txBody>
      </p:sp>
      <p:pic>
        <p:nvPicPr>
          <p:cNvPr id="3074" name="Picture 2" descr="http://kdt-static.qiniucdn.com/v2/image/intro/dashboard/fenxia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02" y="1841616"/>
            <a:ext cx="416609" cy="41661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13916" y="1897503"/>
            <a:ext cx="8792290"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相对于第一版的分销系统，第二版的渠道经理有了更大的灵活性。</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34"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986" y="2891439"/>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377616" y="2968323"/>
            <a:ext cx="832366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pc="300" dirty="0">
                <a:latin typeface="微软雅黑" panose="020B0503020204020204" pitchFamily="34" charset="-122"/>
                <a:ea typeface="微软雅黑" panose="020B0503020204020204" pitchFamily="34" charset="-122"/>
              </a:rPr>
              <a:t>每个</a:t>
            </a:r>
            <a:r>
              <a:rPr lang="zh-CN" altLang="en-US" spc="300" dirty="0" smtClean="0">
                <a:latin typeface="微软雅黑" panose="020B0503020204020204" pitchFamily="34" charset="-122"/>
                <a:ea typeface="微软雅黑" panose="020B0503020204020204" pitchFamily="34" charset="-122"/>
              </a:rPr>
              <a:t>渠道经理都有一个发展渠道的二维码，扫码关注的客户可以自动成为下属渠道，渠道经理发展渠道可以</a:t>
            </a:r>
            <a:r>
              <a:rPr lang="zh-CN" altLang="en-US" spc="300" dirty="0" smtClean="0">
                <a:solidFill>
                  <a:schemeClr val="bg1">
                    <a:lumMod val="95000"/>
                    <a:lumOff val="5000"/>
                  </a:schemeClr>
                </a:solidFill>
                <a:latin typeface="微软雅黑" panose="020B0503020204020204" pitchFamily="34" charset="-122"/>
                <a:ea typeface="微软雅黑" panose="020B0503020204020204" pitchFamily="34" charset="-122"/>
              </a:rPr>
              <a:t>全自动</a:t>
            </a:r>
            <a:r>
              <a:rPr lang="zh-CN" altLang="en-US" spc="300" dirty="0" smtClean="0">
                <a:latin typeface="微软雅黑" panose="020B0503020204020204" pitchFamily="34" charset="-122"/>
                <a:ea typeface="微软雅黑" panose="020B0503020204020204" pitchFamily="34" charset="-122"/>
              </a:rPr>
              <a:t>了。</a:t>
            </a:r>
            <a:endParaRPr lang="en-US" spc="300" dirty="0">
              <a:latin typeface="微软雅黑" panose="020B0503020204020204" pitchFamily="34" charset="-122"/>
              <a:ea typeface="微软雅黑" panose="020B0503020204020204" pitchFamily="34" charset="-122"/>
            </a:endParaRPr>
          </a:p>
        </p:txBody>
      </p:sp>
      <p:pic>
        <p:nvPicPr>
          <p:cNvPr id="16"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998" y="4104613"/>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2311628" y="4181497"/>
            <a:ext cx="832366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pc="300" dirty="0" smtClean="0">
                <a:latin typeface="微软雅黑" panose="020B0503020204020204" pitchFamily="34" charset="-122"/>
                <a:ea typeface="微软雅黑" panose="020B0503020204020204" pitchFamily="34" charset="-122"/>
              </a:rPr>
              <a:t>渠道经理除了可以发展渠道，也可以</a:t>
            </a:r>
            <a:r>
              <a:rPr lang="zh-CN" altLang="en-US" spc="300" dirty="0" smtClean="0">
                <a:solidFill>
                  <a:schemeClr val="bg1">
                    <a:lumMod val="95000"/>
                    <a:lumOff val="5000"/>
                  </a:schemeClr>
                </a:solidFill>
                <a:latin typeface="微软雅黑" panose="020B0503020204020204" pitchFamily="34" charset="-122"/>
                <a:ea typeface="微软雅黑" panose="020B0503020204020204" pitchFamily="34" charset="-122"/>
              </a:rPr>
              <a:t>发展直接客户</a:t>
            </a:r>
            <a:r>
              <a:rPr lang="zh-CN" altLang="en-US" spc="300" dirty="0" smtClean="0">
                <a:latin typeface="微软雅黑" panose="020B0503020204020204" pitchFamily="34" charset="-122"/>
                <a:ea typeface="微软雅黑" panose="020B0503020204020204" pitchFamily="34" charset="-122"/>
              </a:rPr>
              <a:t>（每个渠道经理有一个发展客户二维码）。</a:t>
            </a:r>
            <a:endParaRPr lang="en-US" spc="300" dirty="0">
              <a:latin typeface="微软雅黑" panose="020B0503020204020204" pitchFamily="34" charset="-122"/>
              <a:ea typeface="微软雅黑" panose="020B0503020204020204" pitchFamily="34" charset="-122"/>
            </a:endParaRPr>
          </a:p>
        </p:txBody>
      </p:sp>
      <p:pic>
        <p:nvPicPr>
          <p:cNvPr id="18"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998" y="5238082"/>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2311628" y="5314966"/>
            <a:ext cx="832366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pc="300" dirty="0" smtClean="0">
                <a:latin typeface="微软雅黑" panose="020B0503020204020204" pitchFamily="34" charset="-122"/>
                <a:ea typeface="微软雅黑" panose="020B0503020204020204" pitchFamily="34" charset="-122"/>
              </a:rPr>
              <a:t>渠道经理可以在自己的佣金比例范围内，</a:t>
            </a:r>
            <a:r>
              <a:rPr lang="zh-CN" altLang="en-US" spc="300" dirty="0" smtClean="0">
                <a:solidFill>
                  <a:schemeClr val="bg1">
                    <a:lumMod val="95000"/>
                    <a:lumOff val="5000"/>
                  </a:schemeClr>
                </a:solidFill>
                <a:latin typeface="微软雅黑" panose="020B0503020204020204" pitchFamily="34" charset="-122"/>
                <a:ea typeface="微软雅黑" panose="020B0503020204020204" pitchFamily="34" charset="-122"/>
              </a:rPr>
              <a:t>自主决定</a:t>
            </a:r>
            <a:r>
              <a:rPr lang="zh-CN" altLang="en-US" spc="300" dirty="0" smtClean="0">
                <a:latin typeface="微软雅黑" panose="020B0503020204020204" pitchFamily="34" charset="-122"/>
                <a:ea typeface="微软雅黑" panose="020B0503020204020204" pitchFamily="34" charset="-122"/>
              </a:rPr>
              <a:t>给每个下属渠道的佣金比例。</a:t>
            </a:r>
            <a:endParaRPr lang="en-US"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045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auto">
          <a:xfrm>
            <a:off x="2415571" y="1841472"/>
            <a:ext cx="6795664" cy="508000"/>
          </a:xfrm>
          <a:prstGeom prst="flowChartAlternateProcess">
            <a:avLst/>
          </a:prstGeom>
          <a:gradFill>
            <a:gsLst>
              <a:gs pos="0">
                <a:srgbClr val="A6D0F0"/>
              </a:gs>
              <a:gs pos="100000">
                <a:srgbClr val="0404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auto">
          <a:xfrm>
            <a:off x="2415571" y="1841472"/>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WordArt 5"/>
          <p:cNvSpPr>
            <a:spLocks noChangeArrowheads="1" noChangeShapeType="1" noTextEdit="1"/>
          </p:cNvSpPr>
          <p:nvPr/>
        </p:nvSpPr>
        <p:spPr bwMode="auto">
          <a:xfrm>
            <a:off x="2558446" y="1968472"/>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01</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5" name="文本框 4"/>
          <p:cNvSpPr txBox="1"/>
          <p:nvPr/>
        </p:nvSpPr>
        <p:spPr>
          <a:xfrm>
            <a:off x="3820299" y="1914537"/>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rPr>
              <a:t>基于带参数二维码的二级分销</a:t>
            </a:r>
          </a:p>
        </p:txBody>
      </p:sp>
      <p:sp>
        <p:nvSpPr>
          <p:cNvPr id="23" name="AutoShape 3"/>
          <p:cNvSpPr>
            <a:spLocks noChangeArrowheads="1"/>
          </p:cNvSpPr>
          <p:nvPr/>
        </p:nvSpPr>
        <p:spPr bwMode="auto">
          <a:xfrm>
            <a:off x="2415571" y="2591486"/>
            <a:ext cx="7345362" cy="508000"/>
          </a:xfrm>
          <a:prstGeom prst="flowChartAlternateProcess">
            <a:avLst/>
          </a:prstGeom>
          <a:gradFill>
            <a:gsLst>
              <a:gs pos="0">
                <a:srgbClr val="A6D0F0"/>
              </a:gs>
              <a:gs pos="100000">
                <a:srgbClr val="027B39"/>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415571" y="2591486"/>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WordArt 5"/>
          <p:cNvSpPr>
            <a:spLocks noChangeArrowheads="1" noChangeShapeType="1" noTextEdit="1"/>
          </p:cNvSpPr>
          <p:nvPr/>
        </p:nvSpPr>
        <p:spPr bwMode="auto">
          <a:xfrm>
            <a:off x="2558446" y="2718486"/>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02</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26" name="文本框 25"/>
          <p:cNvSpPr txBox="1"/>
          <p:nvPr/>
        </p:nvSpPr>
        <p:spPr>
          <a:xfrm>
            <a:off x="3820299" y="2664551"/>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latin typeface="微软雅黑" panose="020B0503020204020204" pitchFamily="34" charset="-122"/>
                <a:ea typeface="微软雅黑" panose="020B0503020204020204" pitchFamily="34" charset="-122"/>
              </a:rPr>
              <a:t>自动</a:t>
            </a:r>
            <a:r>
              <a:rPr lang="zh-CN" altLang="en-US" kern="0" spc="300" dirty="0" smtClean="0">
                <a:latin typeface="微软雅黑" panose="020B0503020204020204" pitchFamily="34" charset="-122"/>
                <a:ea typeface="微软雅黑" panose="020B0503020204020204" pitchFamily="34" charset="-122"/>
              </a:rPr>
              <a:t>生成推广带参数二维码</a:t>
            </a:r>
            <a:endParaRPr lang="zh-CN" altLang="en-US" kern="0" spc="300" dirty="0">
              <a:latin typeface="微软雅黑" panose="020B0503020204020204" pitchFamily="34" charset="-122"/>
              <a:ea typeface="微软雅黑" panose="020B0503020204020204" pitchFamily="34" charset="-122"/>
            </a:endParaRPr>
          </a:p>
        </p:txBody>
      </p:sp>
      <p:sp>
        <p:nvSpPr>
          <p:cNvPr id="27" name="AutoShape 3"/>
          <p:cNvSpPr>
            <a:spLocks noChangeArrowheads="1"/>
          </p:cNvSpPr>
          <p:nvPr/>
        </p:nvSpPr>
        <p:spPr bwMode="auto">
          <a:xfrm>
            <a:off x="2415571" y="3341500"/>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auto">
          <a:xfrm>
            <a:off x="2415571" y="3341500"/>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WordArt 5"/>
          <p:cNvSpPr>
            <a:spLocks noChangeArrowheads="1" noChangeShapeType="1" noTextEdit="1"/>
          </p:cNvSpPr>
          <p:nvPr/>
        </p:nvSpPr>
        <p:spPr bwMode="auto">
          <a:xfrm>
            <a:off x="2558446" y="3468500"/>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03</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0" name="文本框 29"/>
          <p:cNvSpPr txBox="1"/>
          <p:nvPr/>
        </p:nvSpPr>
        <p:spPr>
          <a:xfrm>
            <a:off x="3820299" y="3414565"/>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跟有赞微商城无缝对接</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auto">
          <a:xfrm>
            <a:off x="2415571" y="4091514"/>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2" name="AutoShape 4"/>
          <p:cNvSpPr>
            <a:spLocks noChangeArrowheads="1"/>
          </p:cNvSpPr>
          <p:nvPr/>
        </p:nvSpPr>
        <p:spPr bwMode="auto">
          <a:xfrm>
            <a:off x="2415571" y="4091514"/>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WordArt 5"/>
          <p:cNvSpPr>
            <a:spLocks noChangeArrowheads="1" noChangeShapeType="1" noTextEdit="1"/>
          </p:cNvSpPr>
          <p:nvPr/>
        </p:nvSpPr>
        <p:spPr bwMode="auto">
          <a:xfrm>
            <a:off x="2558446" y="4218514"/>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04</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4" name="文本框 33"/>
          <p:cNvSpPr txBox="1"/>
          <p:nvPr/>
        </p:nvSpPr>
        <p:spPr>
          <a:xfrm>
            <a:off x="3820299" y="4164579"/>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每种商品可以独立设置佣金比例</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5" name="AutoShape 3"/>
          <p:cNvSpPr>
            <a:spLocks noChangeArrowheads="1"/>
          </p:cNvSpPr>
          <p:nvPr/>
        </p:nvSpPr>
        <p:spPr bwMode="auto">
          <a:xfrm>
            <a:off x="2415571" y="4841528"/>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6" name="AutoShape 4"/>
          <p:cNvSpPr>
            <a:spLocks noChangeArrowheads="1"/>
          </p:cNvSpPr>
          <p:nvPr/>
        </p:nvSpPr>
        <p:spPr bwMode="auto">
          <a:xfrm>
            <a:off x="2415571" y="4841528"/>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WordArt 5"/>
          <p:cNvSpPr>
            <a:spLocks noChangeArrowheads="1" noChangeShapeType="1" noTextEdit="1"/>
          </p:cNvSpPr>
          <p:nvPr/>
        </p:nvSpPr>
        <p:spPr bwMode="auto">
          <a:xfrm>
            <a:off x="2558446" y="4968528"/>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05</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8" name="文本框 37"/>
          <p:cNvSpPr txBox="1"/>
          <p:nvPr/>
        </p:nvSpPr>
        <p:spPr>
          <a:xfrm>
            <a:off x="3820299" y="4914593"/>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系统其它功能特性</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699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3"/>
            <a:ext cx="9782137" cy="77898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渠道经理申请自动化</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14489" y="1939382"/>
            <a:ext cx="7761238"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渠道经理只可以在微信公众号内通过输入“申请渠道经理”关键字申请。</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617815" y="3032808"/>
            <a:ext cx="2219990" cy="1767112"/>
          </a:xfrm>
          <a:prstGeom prst="rect">
            <a:avLst/>
          </a:prstGeom>
          <a:effectLst>
            <a:outerShdw blurRad="50800" dist="38100" dir="2700000" algn="tl" rotWithShape="0">
              <a:prstClr val="black">
                <a:alpha val="40000"/>
              </a:prstClr>
            </a:outerShdw>
          </a:effectLst>
        </p:spPr>
      </p:pic>
      <p:sp>
        <p:nvSpPr>
          <p:cNvPr id="13" name="文本框 12"/>
          <p:cNvSpPr txBox="1"/>
          <p:nvPr/>
        </p:nvSpPr>
        <p:spPr>
          <a:xfrm>
            <a:off x="1917274" y="4951239"/>
            <a:ext cx="1620957" cy="52322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粉丝在公众号内</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提交渠道经理申请</a:t>
            </a:r>
            <a:endParaRPr lang="en-US" sz="14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a:stretch>
            <a:fillRect/>
          </a:stretch>
        </p:blipFill>
        <p:spPr>
          <a:xfrm>
            <a:off x="8364872" y="2797886"/>
            <a:ext cx="2200275" cy="1514475"/>
          </a:xfrm>
          <a:prstGeom prst="rect">
            <a:avLst/>
          </a:prstGeom>
          <a:effectLst>
            <a:outerShdw blurRad="50800" dist="38100" dir="2700000" algn="tl" rotWithShape="0">
              <a:prstClr val="black">
                <a:alpha val="40000"/>
              </a:prstClr>
            </a:outerShdw>
          </a:effectLst>
        </p:spPr>
      </p:pic>
      <p:pic>
        <p:nvPicPr>
          <p:cNvPr id="14" name="图片 13"/>
          <p:cNvPicPr>
            <a:picLocks noChangeAspect="1"/>
          </p:cNvPicPr>
          <p:nvPr/>
        </p:nvPicPr>
        <p:blipFill>
          <a:blip r:embed="rId5"/>
          <a:stretch>
            <a:fillRect/>
          </a:stretch>
        </p:blipFill>
        <p:spPr>
          <a:xfrm>
            <a:off x="8359858" y="4863871"/>
            <a:ext cx="2181225" cy="1076325"/>
          </a:xfrm>
          <a:prstGeom prst="rect">
            <a:avLst/>
          </a:prstGeom>
          <a:effectLst>
            <a:outerShdw blurRad="50800" dist="38100" dir="2700000" algn="tl" rotWithShape="0">
              <a:prstClr val="black">
                <a:alpha val="40000"/>
              </a:prstClr>
            </a:outerShdw>
          </a:effectLst>
        </p:spPr>
      </p:pic>
      <p:grpSp>
        <p:nvGrpSpPr>
          <p:cNvPr id="19" name="组合 18"/>
          <p:cNvGrpSpPr/>
          <p:nvPr/>
        </p:nvGrpSpPr>
        <p:grpSpPr>
          <a:xfrm>
            <a:off x="4984068" y="3407658"/>
            <a:ext cx="1800493" cy="1896241"/>
            <a:chOff x="4631527" y="3407658"/>
            <a:chExt cx="1800493" cy="1896241"/>
          </a:xfrm>
        </p:grpSpPr>
        <p:sp>
          <p:nvSpPr>
            <p:cNvPr id="23" name="AutoShape 3"/>
            <p:cNvSpPr>
              <a:spLocks noChangeArrowheads="1"/>
            </p:cNvSpPr>
            <p:nvPr/>
          </p:nvSpPr>
          <p:spPr bwMode="auto">
            <a:xfrm>
              <a:off x="4914236" y="3407658"/>
              <a:ext cx="1235075" cy="1008063"/>
            </a:xfrm>
            <a:prstGeom prst="roundRect">
              <a:avLst>
                <a:gd name="adj" fmla="val 16667"/>
              </a:avLst>
            </a:prstGeom>
            <a:solidFill>
              <a:schemeClr val="accent1"/>
            </a:solidFill>
            <a:ln w="28575">
              <a:solidFill>
                <a:schemeClr val="tx1"/>
              </a:solidFill>
              <a:round/>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Freeform 27"/>
            <p:cNvSpPr>
              <a:spLocks/>
            </p:cNvSpPr>
            <p:nvPr/>
          </p:nvSpPr>
          <p:spPr bwMode="auto">
            <a:xfrm>
              <a:off x="5179348" y="3569583"/>
              <a:ext cx="706438" cy="682625"/>
            </a:xfrm>
            <a:custGeom>
              <a:avLst/>
              <a:gdLst>
                <a:gd name="T0" fmla="*/ 14387 w 15756"/>
                <a:gd name="T1" fmla="*/ 1985 h 16364"/>
                <a:gd name="T2" fmla="*/ 12885 w 15756"/>
                <a:gd name="T3" fmla="*/ 3756 h 16364"/>
                <a:gd name="T4" fmla="*/ 11448 w 15756"/>
                <a:gd name="T5" fmla="*/ 5531 h 16364"/>
                <a:gd name="T6" fmla="*/ 10076 w 15756"/>
                <a:gd name="T7" fmla="*/ 7312 h 16364"/>
                <a:gd name="T8" fmla="*/ 8779 w 15756"/>
                <a:gd name="T9" fmla="*/ 9084 h 16364"/>
                <a:gd name="T10" fmla="*/ 7572 w 15756"/>
                <a:gd name="T11" fmla="*/ 10826 h 16364"/>
                <a:gd name="T12" fmla="*/ 6458 w 15756"/>
                <a:gd name="T13" fmla="*/ 12538 h 16364"/>
                <a:gd name="T14" fmla="*/ 5435 w 15756"/>
                <a:gd name="T15" fmla="*/ 14221 h 16364"/>
                <a:gd name="T16" fmla="*/ 4981 w 15756"/>
                <a:gd name="T17" fmla="*/ 15037 h 16364"/>
                <a:gd name="T18" fmla="*/ 4597 w 15756"/>
                <a:gd name="T19" fmla="*/ 15620 h 16364"/>
                <a:gd name="T20" fmla="*/ 4125 w 15756"/>
                <a:gd name="T21" fmla="*/ 16020 h 16364"/>
                <a:gd name="T22" fmla="*/ 3550 w 15756"/>
                <a:gd name="T23" fmla="*/ 16267 h 16364"/>
                <a:gd name="T24" fmla="*/ 2872 w 15756"/>
                <a:gd name="T25" fmla="*/ 16363 h 16364"/>
                <a:gd name="T26" fmla="*/ 2268 w 15756"/>
                <a:gd name="T27" fmla="*/ 16340 h 16364"/>
                <a:gd name="T28" fmla="*/ 1909 w 15756"/>
                <a:gd name="T29" fmla="*/ 16262 h 16364"/>
                <a:gd name="T30" fmla="*/ 1788 w 15756"/>
                <a:gd name="T31" fmla="*/ 16193 h 16364"/>
                <a:gd name="T32" fmla="*/ 1653 w 15756"/>
                <a:gd name="T33" fmla="*/ 16065 h 16364"/>
                <a:gd name="T34" fmla="*/ 1411 w 15756"/>
                <a:gd name="T35" fmla="*/ 15696 h 16364"/>
                <a:gd name="T36" fmla="*/ 1139 w 15756"/>
                <a:gd name="T37" fmla="*/ 15126 h 16364"/>
                <a:gd name="T38" fmla="*/ 883 w 15756"/>
                <a:gd name="T39" fmla="*/ 14505 h 16364"/>
                <a:gd name="T40" fmla="*/ 565 w 15756"/>
                <a:gd name="T41" fmla="*/ 13585 h 16364"/>
                <a:gd name="T42" fmla="*/ 192 w 15756"/>
                <a:gd name="T43" fmla="*/ 12233 h 16364"/>
                <a:gd name="T44" fmla="*/ 32 w 15756"/>
                <a:gd name="T45" fmla="*/ 11416 h 16364"/>
                <a:gd name="T46" fmla="*/ 0 w 15756"/>
                <a:gd name="T47" fmla="*/ 11053 h 16364"/>
                <a:gd name="T48" fmla="*/ 21 w 15756"/>
                <a:gd name="T49" fmla="*/ 10763 h 16364"/>
                <a:gd name="T50" fmla="*/ 94 w 15756"/>
                <a:gd name="T51" fmla="*/ 10539 h 16364"/>
                <a:gd name="T52" fmla="*/ 244 w 15756"/>
                <a:gd name="T53" fmla="*/ 10346 h 16364"/>
                <a:gd name="T54" fmla="*/ 504 w 15756"/>
                <a:gd name="T55" fmla="*/ 10128 h 16364"/>
                <a:gd name="T56" fmla="*/ 930 w 15756"/>
                <a:gd name="T57" fmla="*/ 9864 h 16364"/>
                <a:gd name="T58" fmla="*/ 1417 w 15756"/>
                <a:gd name="T59" fmla="*/ 9644 h 16364"/>
                <a:gd name="T60" fmla="*/ 1904 w 15756"/>
                <a:gd name="T61" fmla="*/ 9493 h 16364"/>
                <a:gd name="T62" fmla="*/ 2315 w 15756"/>
                <a:gd name="T63" fmla="*/ 9435 h 16364"/>
                <a:gd name="T64" fmla="*/ 2498 w 15756"/>
                <a:gd name="T65" fmla="*/ 9489 h 16364"/>
                <a:gd name="T66" fmla="*/ 2670 w 15756"/>
                <a:gd name="T67" fmla="*/ 9687 h 16364"/>
                <a:gd name="T68" fmla="*/ 2859 w 15756"/>
                <a:gd name="T69" fmla="*/ 10030 h 16364"/>
                <a:gd name="T70" fmla="*/ 3064 w 15756"/>
                <a:gd name="T71" fmla="*/ 10517 h 16364"/>
                <a:gd name="T72" fmla="*/ 3147 w 15756"/>
                <a:gd name="T73" fmla="*/ 10745 h 16364"/>
                <a:gd name="T74" fmla="*/ 3281 w 15756"/>
                <a:gd name="T75" fmla="*/ 11108 h 16364"/>
                <a:gd name="T76" fmla="*/ 3464 w 15756"/>
                <a:gd name="T77" fmla="*/ 11543 h 16364"/>
                <a:gd name="T78" fmla="*/ 3631 w 15756"/>
                <a:gd name="T79" fmla="*/ 11839 h 16364"/>
                <a:gd name="T80" fmla="*/ 3783 w 15756"/>
                <a:gd name="T81" fmla="*/ 11996 h 16364"/>
                <a:gd name="T82" fmla="*/ 3922 w 15756"/>
                <a:gd name="T83" fmla="*/ 12001 h 16364"/>
                <a:gd name="T84" fmla="*/ 4181 w 15756"/>
                <a:gd name="T85" fmla="*/ 11725 h 16364"/>
                <a:gd name="T86" fmla="*/ 4608 w 15756"/>
                <a:gd name="T87" fmla="*/ 11135 h 16364"/>
                <a:gd name="T88" fmla="*/ 5469 w 15756"/>
                <a:gd name="T89" fmla="*/ 9809 h 16364"/>
                <a:gd name="T90" fmla="*/ 7040 w 15756"/>
                <a:gd name="T91" fmla="*/ 7359 h 16364"/>
                <a:gd name="T92" fmla="*/ 8639 w 15756"/>
                <a:gd name="T93" fmla="*/ 5050 h 16364"/>
                <a:gd name="T94" fmla="*/ 9778 w 15756"/>
                <a:gd name="T95" fmla="*/ 3519 h 16364"/>
                <a:gd name="T96" fmla="*/ 10743 w 15756"/>
                <a:gd name="T97" fmla="*/ 2321 h 16364"/>
                <a:gd name="T98" fmla="*/ 11541 w 15756"/>
                <a:gd name="T99" fmla="*/ 1428 h 16364"/>
                <a:gd name="T100" fmla="*/ 11947 w 15756"/>
                <a:gd name="T101" fmla="*/ 1045 h 16364"/>
                <a:gd name="T102" fmla="*/ 12216 w 15756"/>
                <a:gd name="T103" fmla="*/ 858 h 16364"/>
                <a:gd name="T104" fmla="*/ 12899 w 15756"/>
                <a:gd name="T105" fmla="*/ 558 h 16364"/>
                <a:gd name="T106" fmla="*/ 13750 w 15756"/>
                <a:gd name="T107" fmla="*/ 304 h 16364"/>
                <a:gd name="T108" fmla="*/ 14728 w 15756"/>
                <a:gd name="T109" fmla="*/ 112 h 16364"/>
                <a:gd name="T110" fmla="*/ 15756 w 15756"/>
                <a:gd name="T111" fmla="*/ 439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文本框 24"/>
            <p:cNvSpPr txBox="1"/>
            <p:nvPr/>
          </p:nvSpPr>
          <p:spPr>
            <a:xfrm>
              <a:off x="4631527" y="4811456"/>
              <a:ext cx="1800493" cy="492443"/>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店铺管理员后台审核</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（渠道经理必须审核）</a:t>
              </a:r>
              <a:endParaRPr lang="en-US" sz="1200" dirty="0">
                <a:latin typeface="微软雅黑" panose="020B0503020204020204" pitchFamily="34" charset="-122"/>
                <a:ea typeface="微软雅黑" panose="020B0503020204020204" pitchFamily="34" charset="-122"/>
              </a:endParaRPr>
            </a:p>
          </p:txBody>
        </p:sp>
      </p:grpSp>
      <p:sp>
        <p:nvSpPr>
          <p:cNvPr id="20" name="右箭头 19"/>
          <p:cNvSpPr/>
          <p:nvPr/>
        </p:nvSpPr>
        <p:spPr>
          <a:xfrm>
            <a:off x="4035397" y="3797372"/>
            <a:ext cx="1052917" cy="283779"/>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21" name="组合 20"/>
          <p:cNvGrpSpPr/>
          <p:nvPr/>
        </p:nvGrpSpPr>
        <p:grpSpPr>
          <a:xfrm>
            <a:off x="6776968" y="3121061"/>
            <a:ext cx="1270265" cy="521948"/>
            <a:chOff x="6424427" y="3121061"/>
            <a:chExt cx="1270265" cy="521948"/>
          </a:xfrm>
        </p:grpSpPr>
        <p:sp>
          <p:nvSpPr>
            <p:cNvPr id="28" name="右箭头 27"/>
            <p:cNvSpPr/>
            <p:nvPr/>
          </p:nvSpPr>
          <p:spPr>
            <a:xfrm rot="20391007">
              <a:off x="6424427" y="3359230"/>
              <a:ext cx="1270265" cy="283779"/>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文本框 29"/>
            <p:cNvSpPr txBox="1"/>
            <p:nvPr/>
          </p:nvSpPr>
          <p:spPr>
            <a:xfrm rot="20473012">
              <a:off x="6642027" y="3121061"/>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批准</a:t>
              </a:r>
              <a:endParaRPr lang="en-US" sz="14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716279" y="4349488"/>
            <a:ext cx="1491315" cy="546645"/>
            <a:chOff x="6363738" y="4349488"/>
            <a:chExt cx="1491315" cy="546645"/>
          </a:xfrm>
        </p:grpSpPr>
        <p:sp>
          <p:nvSpPr>
            <p:cNvPr id="29" name="右箭头 28"/>
            <p:cNvSpPr/>
            <p:nvPr/>
          </p:nvSpPr>
          <p:spPr>
            <a:xfrm rot="2212256">
              <a:off x="6363738" y="4612354"/>
              <a:ext cx="1491315" cy="283779"/>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文本框 30"/>
            <p:cNvSpPr txBox="1"/>
            <p:nvPr/>
          </p:nvSpPr>
          <p:spPr>
            <a:xfrm rot="2199358">
              <a:off x="6901344" y="4349488"/>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拒绝</a:t>
              </a:r>
              <a:endParaRPr lang="en-US" sz="14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510655" y="1851915"/>
            <a:ext cx="533357" cy="533357"/>
            <a:chOff x="1510655" y="1851915"/>
            <a:chExt cx="533357" cy="533357"/>
          </a:xfrm>
        </p:grpSpPr>
        <p:sp>
          <p:nvSpPr>
            <p:cNvPr id="32" name="椭圆 31"/>
            <p:cNvSpPr/>
            <p:nvPr/>
          </p:nvSpPr>
          <p:spPr>
            <a:xfrm>
              <a:off x="1510655" y="1851915"/>
              <a:ext cx="533357" cy="533357"/>
            </a:xfrm>
            <a:prstGeom prst="ellipse">
              <a:avLst/>
            </a:prstGeom>
            <a:solidFill>
              <a:srgbClr val="5A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标注 33"/>
            <p:cNvSpPr/>
            <p:nvPr/>
          </p:nvSpPr>
          <p:spPr>
            <a:xfrm>
              <a:off x="1598103" y="2043781"/>
              <a:ext cx="370603" cy="208059"/>
            </a:xfrm>
            <a:prstGeom prst="wedgeRoundRectCallout">
              <a:avLst>
                <a:gd name="adj1" fmla="val 15238"/>
                <a:gd name="adj2" fmla="val 7547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1565895" y="1995506"/>
              <a:ext cx="344904" cy="196713"/>
            </a:xfrm>
            <a:prstGeom prst="roundRect">
              <a:avLst/>
            </a:prstGeom>
            <a:solidFill>
              <a:schemeClr val="bg1"/>
            </a:solidFill>
            <a:ln w="38100">
              <a:solidFill>
                <a:srgbClr val="5AC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554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10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96219" y="3599717"/>
            <a:ext cx="979527" cy="143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圆角矩形 32"/>
          <p:cNvSpPr/>
          <p:nvPr/>
        </p:nvSpPr>
        <p:spPr>
          <a:xfrm>
            <a:off x="1265274" y="1722473"/>
            <a:ext cx="9782137" cy="77898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渠道申请、审核自动化（一）</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14489" y="1939382"/>
            <a:ext cx="7761238"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渠道可以在微信公众号内通过输入“申请渠道”关键字申请。</a:t>
            </a:r>
            <a:endPar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32"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65202" y="3215204"/>
            <a:ext cx="1249517" cy="2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7"/>
          <p:cNvSpPr>
            <a:spLocks noChangeArrowheads="1"/>
          </p:cNvSpPr>
          <p:nvPr/>
        </p:nvSpPr>
        <p:spPr bwMode="auto">
          <a:xfrm>
            <a:off x="1004632" y="3011968"/>
            <a:ext cx="1393576" cy="650077"/>
          </a:xfrm>
          <a:prstGeom prst="rect">
            <a:avLst/>
          </a:prstGeom>
          <a:gradFill rotWithShape="1">
            <a:gsLst>
              <a:gs pos="0">
                <a:srgbClr val="6666FF"/>
              </a:gs>
              <a:gs pos="50000">
                <a:srgbClr val="9D9DFF"/>
              </a:gs>
              <a:gs pos="100000">
                <a:srgbClr val="6666FF"/>
              </a:gs>
            </a:gsLst>
            <a:lin ang="2700000" scaled="1"/>
          </a:gradFill>
          <a:ln w="9525">
            <a:solidFill>
              <a:schemeClr val="tx1">
                <a:lumMod val="85000"/>
              </a:schemeClr>
            </a:solidFill>
            <a:miter lim="800000"/>
            <a:headEnd/>
            <a:tailEnd/>
          </a:ln>
          <a:effectLst>
            <a:outerShdw blurRad="88900" dist="76200" dir="2700000" algn="ctr" rotWithShape="0">
              <a:schemeClr val="bg1">
                <a:alpha val="50000"/>
              </a:schemeClr>
            </a:outerShdw>
          </a:effectLst>
        </p:spPr>
        <p:txBody>
          <a:bodyPr wrap="none" anchor="ctr"/>
          <a:lstStyle/>
          <a:p>
            <a:pPr algn="ctr"/>
            <a:endParaRPr lang="en-US" sz="1200" dirty="0">
              <a:solidFill>
                <a:srgbClr val="0505A6"/>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22451" y="3111741"/>
            <a:ext cx="1415772" cy="46166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粉丝在公众号内</a:t>
            </a:r>
            <a:endParaRPr lang="en-US" altLang="zh-CN" sz="1200" dirty="0" smtClean="0">
              <a:solidFill>
                <a:schemeClr val="tx1">
                  <a:lumMod val="9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输入“申请渠道”</a:t>
            </a:r>
            <a:endParaRPr lang="en-US" sz="1200" dirty="0">
              <a:solidFill>
                <a:schemeClr val="tx1">
                  <a:lumMod val="9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82848" y="3877779"/>
            <a:ext cx="1441420" cy="52322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这样申请的渠道</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直接归属店铺</a:t>
            </a:r>
            <a:endParaRPr lang="en-US" sz="14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732539" y="3126269"/>
            <a:ext cx="1258532" cy="461665"/>
            <a:chOff x="4646969" y="3126269"/>
            <a:chExt cx="1258532" cy="461665"/>
          </a:xfrm>
        </p:grpSpPr>
        <p:sp>
          <p:nvSpPr>
            <p:cNvPr id="11" name="流程图: 准备 10"/>
            <p:cNvSpPr/>
            <p:nvPr/>
          </p:nvSpPr>
          <p:spPr>
            <a:xfrm>
              <a:off x="4646969" y="3126269"/>
              <a:ext cx="1258532" cy="461665"/>
            </a:xfrm>
            <a:prstGeom prst="flowChartPreparation">
              <a:avLst/>
            </a:prstGeom>
            <a:gradFill rotWithShape="1">
              <a:gsLst>
                <a:gs pos="0">
                  <a:srgbClr val="6666FF"/>
                </a:gs>
                <a:gs pos="50000">
                  <a:srgbClr val="9D9DFF"/>
                </a:gs>
                <a:gs pos="100000">
                  <a:srgbClr val="6666FF"/>
                </a:gs>
              </a:gsLst>
              <a:lin ang="2700000" scaled="1"/>
            </a:gradFill>
            <a:ln w="9525">
              <a:solidFill>
                <a:schemeClr val="tx1">
                  <a:lumMod val="85000"/>
                </a:schemeClr>
              </a:solidFill>
              <a:miter lim="800000"/>
              <a:headEnd/>
              <a:tailEnd/>
            </a:ln>
            <a:effectLst>
              <a:outerShdw blurRad="88900" dist="76200" dir="2700000" algn="ctr" rotWithShape="0">
                <a:schemeClr val="bg1">
                  <a:alpha val="50000"/>
                </a:schemeClr>
              </a:outerShdw>
            </a:effectLst>
          </p:spPr>
          <p:txBody>
            <a:bodyPr wrap="none" anchor="ctr"/>
            <a:lstStyle/>
            <a:p>
              <a:pPr algn="ctr"/>
              <a:endParaRPr lang="en-US" sz="1200" dirty="0">
                <a:solidFill>
                  <a:srgbClr val="0505A6"/>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842409" y="3126269"/>
              <a:ext cx="954107" cy="46166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200" dirty="0">
                  <a:solidFill>
                    <a:schemeClr val="tx1">
                      <a:lumMod val="95000"/>
                    </a:schemeClr>
                  </a:solidFill>
                  <a:latin typeface="微软雅黑" panose="020B0503020204020204" pitchFamily="34" charset="-122"/>
                  <a:ea typeface="微软雅黑" panose="020B0503020204020204" pitchFamily="34" charset="-122"/>
                </a:rPr>
                <a:t>渠道</a:t>
              </a: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是否</a:t>
              </a:r>
              <a:endParaRPr lang="en-US" altLang="zh-CN" sz="1200" dirty="0" smtClean="0">
                <a:solidFill>
                  <a:schemeClr val="tx1">
                    <a:lumMod val="9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自动</a:t>
              </a:r>
              <a:r>
                <a:rPr lang="zh-CN" altLang="en-US" sz="1200" dirty="0">
                  <a:solidFill>
                    <a:schemeClr val="tx1">
                      <a:lumMod val="95000"/>
                    </a:schemeClr>
                  </a:solidFill>
                  <a:latin typeface="微软雅黑" panose="020B0503020204020204" pitchFamily="34" charset="-122"/>
                  <a:ea typeface="微软雅黑" panose="020B0503020204020204" pitchFamily="34" charset="-122"/>
                </a:rPr>
                <a:t>生效？</a:t>
              </a:r>
            </a:p>
          </p:txBody>
        </p:sp>
      </p:grpSp>
      <p:sp>
        <p:nvSpPr>
          <p:cNvPr id="16" name="文本框 15"/>
          <p:cNvSpPr txBox="1"/>
          <p:nvPr/>
        </p:nvSpPr>
        <p:spPr>
          <a:xfrm>
            <a:off x="4425512" y="3739279"/>
            <a:ext cx="885711"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自动生效</a:t>
            </a:r>
            <a:endParaRPr lang="en-US" sz="12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2324070" y="4982915"/>
            <a:ext cx="1123949"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自动生效时，申请即时被自动审核通过，即时返回审核通过的通知</a:t>
            </a:r>
            <a:endParaRPr lang="en-US" sz="1200"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116711" y="2943294"/>
            <a:ext cx="1082348" cy="1476357"/>
            <a:chOff x="4906021" y="3407658"/>
            <a:chExt cx="1312689" cy="1790549"/>
          </a:xfrm>
        </p:grpSpPr>
        <p:sp>
          <p:nvSpPr>
            <p:cNvPr id="40" name="AutoShape 3"/>
            <p:cNvSpPr>
              <a:spLocks noChangeArrowheads="1"/>
            </p:cNvSpPr>
            <p:nvPr/>
          </p:nvSpPr>
          <p:spPr bwMode="auto">
            <a:xfrm>
              <a:off x="4914236" y="3407658"/>
              <a:ext cx="1235075" cy="1008063"/>
            </a:xfrm>
            <a:prstGeom prst="roundRect">
              <a:avLst>
                <a:gd name="adj" fmla="val 16667"/>
              </a:avLst>
            </a:prstGeom>
            <a:solidFill>
              <a:schemeClr val="accent1"/>
            </a:solidFill>
            <a:ln w="28575">
              <a:solidFill>
                <a:schemeClr val="tx1"/>
              </a:solidFill>
              <a:round/>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1" name="Freeform 27"/>
            <p:cNvSpPr>
              <a:spLocks/>
            </p:cNvSpPr>
            <p:nvPr/>
          </p:nvSpPr>
          <p:spPr bwMode="auto">
            <a:xfrm>
              <a:off x="5179348" y="3569583"/>
              <a:ext cx="706438" cy="682625"/>
            </a:xfrm>
            <a:custGeom>
              <a:avLst/>
              <a:gdLst>
                <a:gd name="T0" fmla="*/ 14387 w 15756"/>
                <a:gd name="T1" fmla="*/ 1985 h 16364"/>
                <a:gd name="T2" fmla="*/ 12885 w 15756"/>
                <a:gd name="T3" fmla="*/ 3756 h 16364"/>
                <a:gd name="T4" fmla="*/ 11448 w 15756"/>
                <a:gd name="T5" fmla="*/ 5531 h 16364"/>
                <a:gd name="T6" fmla="*/ 10076 w 15756"/>
                <a:gd name="T7" fmla="*/ 7312 h 16364"/>
                <a:gd name="T8" fmla="*/ 8779 w 15756"/>
                <a:gd name="T9" fmla="*/ 9084 h 16364"/>
                <a:gd name="T10" fmla="*/ 7572 w 15756"/>
                <a:gd name="T11" fmla="*/ 10826 h 16364"/>
                <a:gd name="T12" fmla="*/ 6458 w 15756"/>
                <a:gd name="T13" fmla="*/ 12538 h 16364"/>
                <a:gd name="T14" fmla="*/ 5435 w 15756"/>
                <a:gd name="T15" fmla="*/ 14221 h 16364"/>
                <a:gd name="T16" fmla="*/ 4981 w 15756"/>
                <a:gd name="T17" fmla="*/ 15037 h 16364"/>
                <a:gd name="T18" fmla="*/ 4597 w 15756"/>
                <a:gd name="T19" fmla="*/ 15620 h 16364"/>
                <a:gd name="T20" fmla="*/ 4125 w 15756"/>
                <a:gd name="T21" fmla="*/ 16020 h 16364"/>
                <a:gd name="T22" fmla="*/ 3550 w 15756"/>
                <a:gd name="T23" fmla="*/ 16267 h 16364"/>
                <a:gd name="T24" fmla="*/ 2872 w 15756"/>
                <a:gd name="T25" fmla="*/ 16363 h 16364"/>
                <a:gd name="T26" fmla="*/ 2268 w 15756"/>
                <a:gd name="T27" fmla="*/ 16340 h 16364"/>
                <a:gd name="T28" fmla="*/ 1909 w 15756"/>
                <a:gd name="T29" fmla="*/ 16262 h 16364"/>
                <a:gd name="T30" fmla="*/ 1788 w 15756"/>
                <a:gd name="T31" fmla="*/ 16193 h 16364"/>
                <a:gd name="T32" fmla="*/ 1653 w 15756"/>
                <a:gd name="T33" fmla="*/ 16065 h 16364"/>
                <a:gd name="T34" fmla="*/ 1411 w 15756"/>
                <a:gd name="T35" fmla="*/ 15696 h 16364"/>
                <a:gd name="T36" fmla="*/ 1139 w 15756"/>
                <a:gd name="T37" fmla="*/ 15126 h 16364"/>
                <a:gd name="T38" fmla="*/ 883 w 15756"/>
                <a:gd name="T39" fmla="*/ 14505 h 16364"/>
                <a:gd name="T40" fmla="*/ 565 w 15756"/>
                <a:gd name="T41" fmla="*/ 13585 h 16364"/>
                <a:gd name="T42" fmla="*/ 192 w 15756"/>
                <a:gd name="T43" fmla="*/ 12233 h 16364"/>
                <a:gd name="T44" fmla="*/ 32 w 15756"/>
                <a:gd name="T45" fmla="*/ 11416 h 16364"/>
                <a:gd name="T46" fmla="*/ 0 w 15756"/>
                <a:gd name="T47" fmla="*/ 11053 h 16364"/>
                <a:gd name="T48" fmla="*/ 21 w 15756"/>
                <a:gd name="T49" fmla="*/ 10763 h 16364"/>
                <a:gd name="T50" fmla="*/ 94 w 15756"/>
                <a:gd name="T51" fmla="*/ 10539 h 16364"/>
                <a:gd name="T52" fmla="*/ 244 w 15756"/>
                <a:gd name="T53" fmla="*/ 10346 h 16364"/>
                <a:gd name="T54" fmla="*/ 504 w 15756"/>
                <a:gd name="T55" fmla="*/ 10128 h 16364"/>
                <a:gd name="T56" fmla="*/ 930 w 15756"/>
                <a:gd name="T57" fmla="*/ 9864 h 16364"/>
                <a:gd name="T58" fmla="*/ 1417 w 15756"/>
                <a:gd name="T59" fmla="*/ 9644 h 16364"/>
                <a:gd name="T60" fmla="*/ 1904 w 15756"/>
                <a:gd name="T61" fmla="*/ 9493 h 16364"/>
                <a:gd name="T62" fmla="*/ 2315 w 15756"/>
                <a:gd name="T63" fmla="*/ 9435 h 16364"/>
                <a:gd name="T64" fmla="*/ 2498 w 15756"/>
                <a:gd name="T65" fmla="*/ 9489 h 16364"/>
                <a:gd name="T66" fmla="*/ 2670 w 15756"/>
                <a:gd name="T67" fmla="*/ 9687 h 16364"/>
                <a:gd name="T68" fmla="*/ 2859 w 15756"/>
                <a:gd name="T69" fmla="*/ 10030 h 16364"/>
                <a:gd name="T70" fmla="*/ 3064 w 15756"/>
                <a:gd name="T71" fmla="*/ 10517 h 16364"/>
                <a:gd name="T72" fmla="*/ 3147 w 15756"/>
                <a:gd name="T73" fmla="*/ 10745 h 16364"/>
                <a:gd name="T74" fmla="*/ 3281 w 15756"/>
                <a:gd name="T75" fmla="*/ 11108 h 16364"/>
                <a:gd name="T76" fmla="*/ 3464 w 15756"/>
                <a:gd name="T77" fmla="*/ 11543 h 16364"/>
                <a:gd name="T78" fmla="*/ 3631 w 15756"/>
                <a:gd name="T79" fmla="*/ 11839 h 16364"/>
                <a:gd name="T80" fmla="*/ 3783 w 15756"/>
                <a:gd name="T81" fmla="*/ 11996 h 16364"/>
                <a:gd name="T82" fmla="*/ 3922 w 15756"/>
                <a:gd name="T83" fmla="*/ 12001 h 16364"/>
                <a:gd name="T84" fmla="*/ 4181 w 15756"/>
                <a:gd name="T85" fmla="*/ 11725 h 16364"/>
                <a:gd name="T86" fmla="*/ 4608 w 15756"/>
                <a:gd name="T87" fmla="*/ 11135 h 16364"/>
                <a:gd name="T88" fmla="*/ 5469 w 15756"/>
                <a:gd name="T89" fmla="*/ 9809 h 16364"/>
                <a:gd name="T90" fmla="*/ 7040 w 15756"/>
                <a:gd name="T91" fmla="*/ 7359 h 16364"/>
                <a:gd name="T92" fmla="*/ 8639 w 15756"/>
                <a:gd name="T93" fmla="*/ 5050 h 16364"/>
                <a:gd name="T94" fmla="*/ 9778 w 15756"/>
                <a:gd name="T95" fmla="*/ 3519 h 16364"/>
                <a:gd name="T96" fmla="*/ 10743 w 15756"/>
                <a:gd name="T97" fmla="*/ 2321 h 16364"/>
                <a:gd name="T98" fmla="*/ 11541 w 15756"/>
                <a:gd name="T99" fmla="*/ 1428 h 16364"/>
                <a:gd name="T100" fmla="*/ 11947 w 15756"/>
                <a:gd name="T101" fmla="*/ 1045 h 16364"/>
                <a:gd name="T102" fmla="*/ 12216 w 15756"/>
                <a:gd name="T103" fmla="*/ 858 h 16364"/>
                <a:gd name="T104" fmla="*/ 12899 w 15756"/>
                <a:gd name="T105" fmla="*/ 558 h 16364"/>
                <a:gd name="T106" fmla="*/ 13750 w 15756"/>
                <a:gd name="T107" fmla="*/ 304 h 16364"/>
                <a:gd name="T108" fmla="*/ 14728 w 15756"/>
                <a:gd name="T109" fmla="*/ 112 h 16364"/>
                <a:gd name="T110" fmla="*/ 15756 w 15756"/>
                <a:gd name="T111" fmla="*/ 439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2" name="文本框 41"/>
            <p:cNvSpPr txBox="1"/>
            <p:nvPr/>
          </p:nvSpPr>
          <p:spPr>
            <a:xfrm>
              <a:off x="4906021" y="4563637"/>
              <a:ext cx="1312689" cy="63457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店铺管理员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后台审核</a:t>
              </a:r>
              <a:endParaRPr lang="en-US" altLang="zh-CN" sz="1400" dirty="0" smtClean="0">
                <a:latin typeface="微软雅黑" panose="020B0503020204020204" pitchFamily="34" charset="-122"/>
                <a:ea typeface="微软雅黑" panose="020B0503020204020204" pitchFamily="34" charset="-122"/>
              </a:endParaRPr>
            </a:p>
          </p:txBody>
        </p:sp>
      </p:grpSp>
      <p:pic>
        <p:nvPicPr>
          <p:cNvPr id="43" name="图片 42"/>
          <p:cNvPicPr>
            <a:picLocks noChangeAspect="1"/>
          </p:cNvPicPr>
          <p:nvPr/>
        </p:nvPicPr>
        <p:blipFill>
          <a:blip r:embed="rId4"/>
          <a:stretch>
            <a:fillRect/>
          </a:stretch>
        </p:blipFill>
        <p:spPr>
          <a:xfrm>
            <a:off x="9059422" y="2890341"/>
            <a:ext cx="2200275" cy="1514475"/>
          </a:xfrm>
          <a:prstGeom prst="rect">
            <a:avLst/>
          </a:prstGeom>
          <a:effectLst>
            <a:outerShdw blurRad="50800" dist="38100" dir="2700000" algn="tl" rotWithShape="0">
              <a:prstClr val="black">
                <a:alpha val="40000"/>
              </a:prstClr>
            </a:outerShdw>
          </a:effectLst>
        </p:spPr>
      </p:pic>
      <p:pic>
        <p:nvPicPr>
          <p:cNvPr id="44" name="图片 43"/>
          <p:cNvPicPr>
            <a:picLocks noChangeAspect="1"/>
          </p:cNvPicPr>
          <p:nvPr/>
        </p:nvPicPr>
        <p:blipFill>
          <a:blip r:embed="rId5"/>
          <a:stretch>
            <a:fillRect/>
          </a:stretch>
        </p:blipFill>
        <p:spPr>
          <a:xfrm>
            <a:off x="9054408" y="4956326"/>
            <a:ext cx="2181225" cy="1076325"/>
          </a:xfrm>
          <a:prstGeom prst="rect">
            <a:avLst/>
          </a:prstGeom>
          <a:effectLst>
            <a:outerShdw blurRad="50800" dist="38100" dir="2700000" algn="tl" rotWithShape="0">
              <a:prstClr val="black">
                <a:alpha val="40000"/>
              </a:prstClr>
            </a:outerShdw>
          </a:effectLst>
        </p:spPr>
      </p:pic>
      <p:grpSp>
        <p:nvGrpSpPr>
          <p:cNvPr id="22" name="组合 21"/>
          <p:cNvGrpSpPr/>
          <p:nvPr/>
        </p:nvGrpSpPr>
        <p:grpSpPr>
          <a:xfrm>
            <a:off x="7471518" y="2957867"/>
            <a:ext cx="1270265" cy="524925"/>
            <a:chOff x="7471518" y="3174442"/>
            <a:chExt cx="1270265" cy="524925"/>
          </a:xfrm>
        </p:grpSpPr>
        <p:sp>
          <p:nvSpPr>
            <p:cNvPr id="46" name="右箭头 45"/>
            <p:cNvSpPr/>
            <p:nvPr/>
          </p:nvSpPr>
          <p:spPr>
            <a:xfrm>
              <a:off x="7471518" y="3415588"/>
              <a:ext cx="1270265" cy="283779"/>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文本框 46"/>
            <p:cNvSpPr txBox="1"/>
            <p:nvPr/>
          </p:nvSpPr>
          <p:spPr>
            <a:xfrm>
              <a:off x="7770486" y="3174442"/>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批准</a:t>
              </a:r>
              <a:endParaRPr lang="en-US" sz="1400"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235446" y="4115098"/>
            <a:ext cx="1816157" cy="501152"/>
            <a:chOff x="7235446" y="4331673"/>
            <a:chExt cx="1816157" cy="501152"/>
          </a:xfrm>
        </p:grpSpPr>
        <p:sp>
          <p:nvSpPr>
            <p:cNvPr id="49" name="右箭头 48"/>
            <p:cNvSpPr/>
            <p:nvPr/>
          </p:nvSpPr>
          <p:spPr>
            <a:xfrm rot="2571993">
              <a:off x="7235446" y="4584270"/>
              <a:ext cx="1816157" cy="248555"/>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文本框 49"/>
            <p:cNvSpPr txBox="1"/>
            <p:nvPr/>
          </p:nvSpPr>
          <p:spPr>
            <a:xfrm rot="2666605">
              <a:off x="8011472" y="4331673"/>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拒绝</a:t>
              </a:r>
              <a:endParaRPr lang="en-US" sz="1400" dirty="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963790" y="3024295"/>
            <a:ext cx="1183158" cy="491458"/>
            <a:chOff x="4963790" y="3024295"/>
            <a:chExt cx="1183158" cy="491458"/>
          </a:xfrm>
        </p:grpSpPr>
        <p:pic>
          <p:nvPicPr>
            <p:cNvPr id="53"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63790" y="3238467"/>
              <a:ext cx="1183158" cy="27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53"/>
            <p:cNvSpPr txBox="1"/>
            <p:nvPr/>
          </p:nvSpPr>
          <p:spPr>
            <a:xfrm>
              <a:off x="5190980" y="3024295"/>
              <a:ext cx="885711"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需要审核</a:t>
              </a:r>
              <a:endParaRPr lang="en-US" sz="1200"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510655" y="1851915"/>
            <a:ext cx="533357" cy="533357"/>
            <a:chOff x="1510655" y="1851915"/>
            <a:chExt cx="533357" cy="533357"/>
          </a:xfrm>
        </p:grpSpPr>
        <p:sp>
          <p:nvSpPr>
            <p:cNvPr id="48" name="椭圆 47"/>
            <p:cNvSpPr/>
            <p:nvPr/>
          </p:nvSpPr>
          <p:spPr>
            <a:xfrm>
              <a:off x="1510655" y="1851915"/>
              <a:ext cx="533357" cy="533357"/>
            </a:xfrm>
            <a:prstGeom prst="ellipse">
              <a:avLst/>
            </a:prstGeom>
            <a:solidFill>
              <a:srgbClr val="5A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标注 54"/>
            <p:cNvSpPr/>
            <p:nvPr/>
          </p:nvSpPr>
          <p:spPr>
            <a:xfrm>
              <a:off x="1598103" y="2043781"/>
              <a:ext cx="370603" cy="208059"/>
            </a:xfrm>
            <a:prstGeom prst="wedgeRoundRectCallout">
              <a:avLst>
                <a:gd name="adj1" fmla="val 15238"/>
                <a:gd name="adj2" fmla="val 7547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1565895" y="1995506"/>
              <a:ext cx="344904" cy="196713"/>
            </a:xfrm>
            <a:prstGeom prst="roundRect">
              <a:avLst/>
            </a:prstGeom>
            <a:solidFill>
              <a:schemeClr val="bg1"/>
            </a:solidFill>
            <a:ln w="38100">
              <a:solidFill>
                <a:srgbClr val="5AC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6"/>
          <a:stretch>
            <a:fillRect/>
          </a:stretch>
        </p:blipFill>
        <p:spPr>
          <a:xfrm>
            <a:off x="3391949" y="4146307"/>
            <a:ext cx="2028247" cy="2222665"/>
          </a:xfrm>
          <a:prstGeom prst="rect">
            <a:avLst/>
          </a:prstGeom>
        </p:spPr>
      </p:pic>
    </p:spTree>
    <p:extLst>
      <p:ext uri="{BB962C8B-B14F-4D97-AF65-F5344CB8AC3E}">
        <p14:creationId xmlns:p14="http://schemas.microsoft.com/office/powerpoint/2010/main" val="317110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1000"/>
                                        <p:tgtEl>
                                          <p:spTgt spid="3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childTnLst>
                                </p:cTn>
                              </p:par>
                              <p:par>
                                <p:cTn id="25" presetID="22" presetClass="entr" presetSubtype="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1000"/>
                                        <p:tgtEl>
                                          <p:spTgt spid="5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000"/>
                                        <p:tgtEl>
                                          <p:spTgt spid="22"/>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1000"/>
                                        <p:tgtEl>
                                          <p:spTgt spid="51"/>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72326" y="3709962"/>
            <a:ext cx="1237896" cy="1814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圆角矩形 32"/>
          <p:cNvSpPr/>
          <p:nvPr/>
        </p:nvSpPr>
        <p:spPr>
          <a:xfrm>
            <a:off x="1265274" y="1722473"/>
            <a:ext cx="9782137" cy="77898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渠道申请、审核自动化（</a:t>
            </a:r>
            <a:r>
              <a:rPr lang="zh-CN" altLang="en-US" b="1" dirty="0">
                <a:latin typeface="微软雅黑" panose="020B0503020204020204" pitchFamily="34" charset="-122"/>
                <a:ea typeface="微软雅黑" panose="020B0503020204020204" pitchFamily="34" charset="-122"/>
              </a:rPr>
              <a:t>二</a:t>
            </a:r>
            <a:r>
              <a:rPr lang="zh-CN" altLang="en-US" b="1" dirty="0" smtClean="0">
                <a:latin typeface="微软雅黑" panose="020B0503020204020204" pitchFamily="34" charset="-122"/>
                <a:ea typeface="微软雅黑" panose="020B0503020204020204" pitchFamily="34" charset="-122"/>
              </a:rPr>
              <a:t>）</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14489" y="1939382"/>
            <a:ext cx="7761238"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渠道也可以通过扫渠道经理的“发展渠道二维码”关注公众号自动申请。</a:t>
            </a:r>
            <a:endPar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10655" y="1851915"/>
            <a:ext cx="533357" cy="533357"/>
            <a:chOff x="1510655" y="1851915"/>
            <a:chExt cx="533357" cy="533357"/>
          </a:xfrm>
        </p:grpSpPr>
        <p:sp>
          <p:nvSpPr>
            <p:cNvPr id="8" name="椭圆 7"/>
            <p:cNvSpPr/>
            <p:nvPr/>
          </p:nvSpPr>
          <p:spPr>
            <a:xfrm>
              <a:off x="1510655" y="1851915"/>
              <a:ext cx="533357" cy="533357"/>
            </a:xfrm>
            <a:prstGeom prst="ellipse">
              <a:avLst/>
            </a:prstGeom>
            <a:solidFill>
              <a:srgbClr val="5A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1598103" y="2043781"/>
              <a:ext cx="370603" cy="208059"/>
            </a:xfrm>
            <a:prstGeom prst="wedgeRoundRectCallout">
              <a:avLst>
                <a:gd name="adj1" fmla="val 15238"/>
                <a:gd name="adj2" fmla="val 7547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565895" y="1995506"/>
              <a:ext cx="344904" cy="196713"/>
            </a:xfrm>
            <a:prstGeom prst="roundRect">
              <a:avLst/>
            </a:prstGeom>
            <a:solidFill>
              <a:schemeClr val="bg1"/>
            </a:solidFill>
            <a:ln w="38100">
              <a:solidFill>
                <a:srgbClr val="5AC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77902" y="3215204"/>
            <a:ext cx="1249517" cy="2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a:xfrm>
            <a:off x="3732539" y="3022415"/>
            <a:ext cx="1258532" cy="646331"/>
            <a:chOff x="4646969" y="3126269"/>
            <a:chExt cx="1258532" cy="473582"/>
          </a:xfrm>
        </p:grpSpPr>
        <p:sp>
          <p:nvSpPr>
            <p:cNvPr id="11" name="流程图: 准备 10"/>
            <p:cNvSpPr/>
            <p:nvPr/>
          </p:nvSpPr>
          <p:spPr>
            <a:xfrm>
              <a:off x="4646969" y="3126269"/>
              <a:ext cx="1258532" cy="461665"/>
            </a:xfrm>
            <a:prstGeom prst="flowChartPreparation">
              <a:avLst/>
            </a:prstGeom>
            <a:gradFill rotWithShape="1">
              <a:gsLst>
                <a:gs pos="0">
                  <a:srgbClr val="6666FF"/>
                </a:gs>
                <a:gs pos="50000">
                  <a:srgbClr val="9D9DFF"/>
                </a:gs>
                <a:gs pos="100000">
                  <a:srgbClr val="6666FF"/>
                </a:gs>
              </a:gsLst>
              <a:lin ang="2700000" scaled="1"/>
            </a:gradFill>
            <a:ln w="9525">
              <a:solidFill>
                <a:schemeClr val="tx1">
                  <a:lumMod val="85000"/>
                </a:schemeClr>
              </a:solidFill>
              <a:miter lim="800000"/>
              <a:headEnd/>
              <a:tailEnd/>
            </a:ln>
            <a:effectLst>
              <a:outerShdw blurRad="88900" dist="76200" dir="2700000" algn="ctr" rotWithShape="0">
                <a:schemeClr val="bg1">
                  <a:alpha val="50000"/>
                </a:schemeClr>
              </a:outerShdw>
            </a:effectLst>
          </p:spPr>
          <p:txBody>
            <a:bodyPr wrap="none" anchor="ctr"/>
            <a:lstStyle/>
            <a:p>
              <a:pPr algn="ctr"/>
              <a:endParaRPr lang="en-US" sz="1200" dirty="0">
                <a:solidFill>
                  <a:srgbClr val="0505A6"/>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820893" y="3126269"/>
              <a:ext cx="954107" cy="47358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此渠道经理</a:t>
              </a:r>
              <a:endParaRPr lang="en-US" altLang="zh-CN" sz="1200" dirty="0" smtClean="0">
                <a:solidFill>
                  <a:schemeClr val="tx1">
                    <a:lumMod val="9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的渠道是否</a:t>
              </a:r>
              <a:endParaRPr lang="en-US" altLang="zh-CN" sz="1200" dirty="0" smtClean="0">
                <a:solidFill>
                  <a:schemeClr val="tx1">
                    <a:lumMod val="9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95000"/>
                    </a:schemeClr>
                  </a:solidFill>
                  <a:latin typeface="微软雅黑" panose="020B0503020204020204" pitchFamily="34" charset="-122"/>
                  <a:ea typeface="微软雅黑" panose="020B0503020204020204" pitchFamily="34" charset="-122"/>
                </a:rPr>
                <a:t>自动</a:t>
              </a:r>
              <a:r>
                <a:rPr lang="zh-CN" altLang="en-US" sz="1200" dirty="0">
                  <a:solidFill>
                    <a:schemeClr val="tx1">
                      <a:lumMod val="95000"/>
                    </a:schemeClr>
                  </a:solidFill>
                  <a:latin typeface="微软雅黑" panose="020B0503020204020204" pitchFamily="34" charset="-122"/>
                  <a:ea typeface="微软雅黑" panose="020B0503020204020204" pitchFamily="34" charset="-122"/>
                </a:rPr>
                <a:t>生效？</a:t>
              </a:r>
            </a:p>
          </p:txBody>
        </p:sp>
      </p:grpSp>
      <p:sp>
        <p:nvSpPr>
          <p:cNvPr id="16" name="文本框 15"/>
          <p:cNvSpPr txBox="1"/>
          <p:nvPr/>
        </p:nvSpPr>
        <p:spPr>
          <a:xfrm>
            <a:off x="4425512" y="3739279"/>
            <a:ext cx="885711"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自动生效</a:t>
            </a:r>
            <a:endParaRPr lang="en-US" sz="12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5349758" y="5158260"/>
            <a:ext cx="1123949"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自动生效时，申请即时被自动审核通过，即时返回审核通过的通知</a:t>
            </a:r>
            <a:endParaRPr lang="en-US" sz="1200"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116711" y="2943294"/>
            <a:ext cx="1082348" cy="1476357"/>
            <a:chOff x="4906021" y="3407658"/>
            <a:chExt cx="1312689" cy="1790549"/>
          </a:xfrm>
        </p:grpSpPr>
        <p:sp>
          <p:nvSpPr>
            <p:cNvPr id="40" name="AutoShape 3"/>
            <p:cNvSpPr>
              <a:spLocks noChangeArrowheads="1"/>
            </p:cNvSpPr>
            <p:nvPr/>
          </p:nvSpPr>
          <p:spPr bwMode="auto">
            <a:xfrm>
              <a:off x="4914236" y="3407658"/>
              <a:ext cx="1235075" cy="1008063"/>
            </a:xfrm>
            <a:prstGeom prst="roundRect">
              <a:avLst>
                <a:gd name="adj" fmla="val 16667"/>
              </a:avLst>
            </a:prstGeom>
            <a:solidFill>
              <a:schemeClr val="accent1"/>
            </a:solidFill>
            <a:ln w="28575">
              <a:solidFill>
                <a:schemeClr val="tx1"/>
              </a:solidFill>
              <a:round/>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1" name="Freeform 27"/>
            <p:cNvSpPr>
              <a:spLocks/>
            </p:cNvSpPr>
            <p:nvPr/>
          </p:nvSpPr>
          <p:spPr bwMode="auto">
            <a:xfrm>
              <a:off x="5179348" y="3569583"/>
              <a:ext cx="706438" cy="682625"/>
            </a:xfrm>
            <a:custGeom>
              <a:avLst/>
              <a:gdLst>
                <a:gd name="T0" fmla="*/ 14387 w 15756"/>
                <a:gd name="T1" fmla="*/ 1985 h 16364"/>
                <a:gd name="T2" fmla="*/ 12885 w 15756"/>
                <a:gd name="T3" fmla="*/ 3756 h 16364"/>
                <a:gd name="T4" fmla="*/ 11448 w 15756"/>
                <a:gd name="T5" fmla="*/ 5531 h 16364"/>
                <a:gd name="T6" fmla="*/ 10076 w 15756"/>
                <a:gd name="T7" fmla="*/ 7312 h 16364"/>
                <a:gd name="T8" fmla="*/ 8779 w 15756"/>
                <a:gd name="T9" fmla="*/ 9084 h 16364"/>
                <a:gd name="T10" fmla="*/ 7572 w 15756"/>
                <a:gd name="T11" fmla="*/ 10826 h 16364"/>
                <a:gd name="T12" fmla="*/ 6458 w 15756"/>
                <a:gd name="T13" fmla="*/ 12538 h 16364"/>
                <a:gd name="T14" fmla="*/ 5435 w 15756"/>
                <a:gd name="T15" fmla="*/ 14221 h 16364"/>
                <a:gd name="T16" fmla="*/ 4981 w 15756"/>
                <a:gd name="T17" fmla="*/ 15037 h 16364"/>
                <a:gd name="T18" fmla="*/ 4597 w 15756"/>
                <a:gd name="T19" fmla="*/ 15620 h 16364"/>
                <a:gd name="T20" fmla="*/ 4125 w 15756"/>
                <a:gd name="T21" fmla="*/ 16020 h 16364"/>
                <a:gd name="T22" fmla="*/ 3550 w 15756"/>
                <a:gd name="T23" fmla="*/ 16267 h 16364"/>
                <a:gd name="T24" fmla="*/ 2872 w 15756"/>
                <a:gd name="T25" fmla="*/ 16363 h 16364"/>
                <a:gd name="T26" fmla="*/ 2268 w 15756"/>
                <a:gd name="T27" fmla="*/ 16340 h 16364"/>
                <a:gd name="T28" fmla="*/ 1909 w 15756"/>
                <a:gd name="T29" fmla="*/ 16262 h 16364"/>
                <a:gd name="T30" fmla="*/ 1788 w 15756"/>
                <a:gd name="T31" fmla="*/ 16193 h 16364"/>
                <a:gd name="T32" fmla="*/ 1653 w 15756"/>
                <a:gd name="T33" fmla="*/ 16065 h 16364"/>
                <a:gd name="T34" fmla="*/ 1411 w 15756"/>
                <a:gd name="T35" fmla="*/ 15696 h 16364"/>
                <a:gd name="T36" fmla="*/ 1139 w 15756"/>
                <a:gd name="T37" fmla="*/ 15126 h 16364"/>
                <a:gd name="T38" fmla="*/ 883 w 15756"/>
                <a:gd name="T39" fmla="*/ 14505 h 16364"/>
                <a:gd name="T40" fmla="*/ 565 w 15756"/>
                <a:gd name="T41" fmla="*/ 13585 h 16364"/>
                <a:gd name="T42" fmla="*/ 192 w 15756"/>
                <a:gd name="T43" fmla="*/ 12233 h 16364"/>
                <a:gd name="T44" fmla="*/ 32 w 15756"/>
                <a:gd name="T45" fmla="*/ 11416 h 16364"/>
                <a:gd name="T46" fmla="*/ 0 w 15756"/>
                <a:gd name="T47" fmla="*/ 11053 h 16364"/>
                <a:gd name="T48" fmla="*/ 21 w 15756"/>
                <a:gd name="T49" fmla="*/ 10763 h 16364"/>
                <a:gd name="T50" fmla="*/ 94 w 15756"/>
                <a:gd name="T51" fmla="*/ 10539 h 16364"/>
                <a:gd name="T52" fmla="*/ 244 w 15756"/>
                <a:gd name="T53" fmla="*/ 10346 h 16364"/>
                <a:gd name="T54" fmla="*/ 504 w 15756"/>
                <a:gd name="T55" fmla="*/ 10128 h 16364"/>
                <a:gd name="T56" fmla="*/ 930 w 15756"/>
                <a:gd name="T57" fmla="*/ 9864 h 16364"/>
                <a:gd name="T58" fmla="*/ 1417 w 15756"/>
                <a:gd name="T59" fmla="*/ 9644 h 16364"/>
                <a:gd name="T60" fmla="*/ 1904 w 15756"/>
                <a:gd name="T61" fmla="*/ 9493 h 16364"/>
                <a:gd name="T62" fmla="*/ 2315 w 15756"/>
                <a:gd name="T63" fmla="*/ 9435 h 16364"/>
                <a:gd name="T64" fmla="*/ 2498 w 15756"/>
                <a:gd name="T65" fmla="*/ 9489 h 16364"/>
                <a:gd name="T66" fmla="*/ 2670 w 15756"/>
                <a:gd name="T67" fmla="*/ 9687 h 16364"/>
                <a:gd name="T68" fmla="*/ 2859 w 15756"/>
                <a:gd name="T69" fmla="*/ 10030 h 16364"/>
                <a:gd name="T70" fmla="*/ 3064 w 15756"/>
                <a:gd name="T71" fmla="*/ 10517 h 16364"/>
                <a:gd name="T72" fmla="*/ 3147 w 15756"/>
                <a:gd name="T73" fmla="*/ 10745 h 16364"/>
                <a:gd name="T74" fmla="*/ 3281 w 15756"/>
                <a:gd name="T75" fmla="*/ 11108 h 16364"/>
                <a:gd name="T76" fmla="*/ 3464 w 15756"/>
                <a:gd name="T77" fmla="*/ 11543 h 16364"/>
                <a:gd name="T78" fmla="*/ 3631 w 15756"/>
                <a:gd name="T79" fmla="*/ 11839 h 16364"/>
                <a:gd name="T80" fmla="*/ 3783 w 15756"/>
                <a:gd name="T81" fmla="*/ 11996 h 16364"/>
                <a:gd name="T82" fmla="*/ 3922 w 15756"/>
                <a:gd name="T83" fmla="*/ 12001 h 16364"/>
                <a:gd name="T84" fmla="*/ 4181 w 15756"/>
                <a:gd name="T85" fmla="*/ 11725 h 16364"/>
                <a:gd name="T86" fmla="*/ 4608 w 15756"/>
                <a:gd name="T87" fmla="*/ 11135 h 16364"/>
                <a:gd name="T88" fmla="*/ 5469 w 15756"/>
                <a:gd name="T89" fmla="*/ 9809 h 16364"/>
                <a:gd name="T90" fmla="*/ 7040 w 15756"/>
                <a:gd name="T91" fmla="*/ 7359 h 16364"/>
                <a:gd name="T92" fmla="*/ 8639 w 15756"/>
                <a:gd name="T93" fmla="*/ 5050 h 16364"/>
                <a:gd name="T94" fmla="*/ 9778 w 15756"/>
                <a:gd name="T95" fmla="*/ 3519 h 16364"/>
                <a:gd name="T96" fmla="*/ 10743 w 15756"/>
                <a:gd name="T97" fmla="*/ 2321 h 16364"/>
                <a:gd name="T98" fmla="*/ 11541 w 15756"/>
                <a:gd name="T99" fmla="*/ 1428 h 16364"/>
                <a:gd name="T100" fmla="*/ 11947 w 15756"/>
                <a:gd name="T101" fmla="*/ 1045 h 16364"/>
                <a:gd name="T102" fmla="*/ 12216 w 15756"/>
                <a:gd name="T103" fmla="*/ 858 h 16364"/>
                <a:gd name="T104" fmla="*/ 12899 w 15756"/>
                <a:gd name="T105" fmla="*/ 558 h 16364"/>
                <a:gd name="T106" fmla="*/ 13750 w 15756"/>
                <a:gd name="T107" fmla="*/ 304 h 16364"/>
                <a:gd name="T108" fmla="*/ 14728 w 15756"/>
                <a:gd name="T109" fmla="*/ 112 h 16364"/>
                <a:gd name="T110" fmla="*/ 15756 w 15756"/>
                <a:gd name="T111" fmla="*/ 439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2" name="文本框 41"/>
            <p:cNvSpPr txBox="1"/>
            <p:nvPr/>
          </p:nvSpPr>
          <p:spPr>
            <a:xfrm>
              <a:off x="4906021" y="4563637"/>
              <a:ext cx="1312689" cy="63457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店铺管理员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后台审核</a:t>
              </a:r>
              <a:endParaRPr lang="en-US" altLang="zh-CN" sz="1400" dirty="0" smtClean="0">
                <a:latin typeface="微软雅黑" panose="020B0503020204020204" pitchFamily="34" charset="-122"/>
                <a:ea typeface="微软雅黑" panose="020B0503020204020204" pitchFamily="34" charset="-122"/>
              </a:endParaRPr>
            </a:p>
          </p:txBody>
        </p:sp>
      </p:grpSp>
      <p:pic>
        <p:nvPicPr>
          <p:cNvPr id="43" name="图片 42"/>
          <p:cNvPicPr>
            <a:picLocks noChangeAspect="1"/>
          </p:cNvPicPr>
          <p:nvPr/>
        </p:nvPicPr>
        <p:blipFill>
          <a:blip r:embed="rId4"/>
          <a:stretch>
            <a:fillRect/>
          </a:stretch>
        </p:blipFill>
        <p:spPr>
          <a:xfrm>
            <a:off x="9059422" y="2890341"/>
            <a:ext cx="2200275" cy="1514475"/>
          </a:xfrm>
          <a:prstGeom prst="rect">
            <a:avLst/>
          </a:prstGeom>
          <a:effectLst>
            <a:outerShdw blurRad="50800" dist="38100" dir="2700000" algn="tl" rotWithShape="0">
              <a:prstClr val="black">
                <a:alpha val="40000"/>
              </a:prstClr>
            </a:outerShdw>
          </a:effectLst>
        </p:spPr>
      </p:pic>
      <p:pic>
        <p:nvPicPr>
          <p:cNvPr id="44" name="图片 43"/>
          <p:cNvPicPr>
            <a:picLocks noChangeAspect="1"/>
          </p:cNvPicPr>
          <p:nvPr/>
        </p:nvPicPr>
        <p:blipFill>
          <a:blip r:embed="rId5"/>
          <a:stretch>
            <a:fillRect/>
          </a:stretch>
        </p:blipFill>
        <p:spPr>
          <a:xfrm>
            <a:off x="9054408" y="4956326"/>
            <a:ext cx="2181225" cy="1076325"/>
          </a:xfrm>
          <a:prstGeom prst="rect">
            <a:avLst/>
          </a:prstGeom>
          <a:effectLst>
            <a:outerShdw blurRad="50800" dist="38100" dir="2700000" algn="tl" rotWithShape="0">
              <a:prstClr val="black">
                <a:alpha val="40000"/>
              </a:prstClr>
            </a:outerShdw>
          </a:effectLst>
        </p:spPr>
      </p:pic>
      <p:grpSp>
        <p:nvGrpSpPr>
          <p:cNvPr id="22" name="组合 21"/>
          <p:cNvGrpSpPr/>
          <p:nvPr/>
        </p:nvGrpSpPr>
        <p:grpSpPr>
          <a:xfrm>
            <a:off x="7471518" y="2957867"/>
            <a:ext cx="1270265" cy="524925"/>
            <a:chOff x="7471518" y="3174442"/>
            <a:chExt cx="1270265" cy="524925"/>
          </a:xfrm>
        </p:grpSpPr>
        <p:sp>
          <p:nvSpPr>
            <p:cNvPr id="46" name="右箭头 45"/>
            <p:cNvSpPr/>
            <p:nvPr/>
          </p:nvSpPr>
          <p:spPr>
            <a:xfrm>
              <a:off x="7471518" y="3415588"/>
              <a:ext cx="1270265" cy="283779"/>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文本框 46"/>
            <p:cNvSpPr txBox="1"/>
            <p:nvPr/>
          </p:nvSpPr>
          <p:spPr>
            <a:xfrm>
              <a:off x="7770486" y="3174442"/>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批准</a:t>
              </a:r>
              <a:endParaRPr lang="en-US" sz="1400"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235446" y="4115098"/>
            <a:ext cx="1816157" cy="501152"/>
            <a:chOff x="7235446" y="4331673"/>
            <a:chExt cx="1816157" cy="501152"/>
          </a:xfrm>
        </p:grpSpPr>
        <p:sp>
          <p:nvSpPr>
            <p:cNvPr id="49" name="右箭头 48"/>
            <p:cNvSpPr/>
            <p:nvPr/>
          </p:nvSpPr>
          <p:spPr>
            <a:xfrm rot="2571993">
              <a:off x="7235446" y="4584270"/>
              <a:ext cx="1816157" cy="248555"/>
            </a:xfrm>
            <a:prstGeom prst="rightArrow">
              <a:avLst>
                <a:gd name="adj1" fmla="val 40382"/>
                <a:gd name="adj2" fmla="val 50000"/>
              </a:avLst>
            </a:prstGeom>
            <a:solidFill>
              <a:schemeClr val="bg2">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文本框 49"/>
            <p:cNvSpPr txBox="1"/>
            <p:nvPr/>
          </p:nvSpPr>
          <p:spPr>
            <a:xfrm rot="2666605">
              <a:off x="8011472" y="4331673"/>
              <a:ext cx="543740"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拒绝</a:t>
              </a:r>
              <a:endParaRPr lang="en-US" sz="1400" dirty="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963790" y="3024295"/>
            <a:ext cx="1183158" cy="491458"/>
            <a:chOff x="4963790" y="3024295"/>
            <a:chExt cx="1183158" cy="491458"/>
          </a:xfrm>
        </p:grpSpPr>
        <p:pic>
          <p:nvPicPr>
            <p:cNvPr id="53" name="Picture 10" descr="blue shadow arrow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63790" y="3238467"/>
              <a:ext cx="1183158" cy="27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53"/>
            <p:cNvSpPr txBox="1"/>
            <p:nvPr/>
          </p:nvSpPr>
          <p:spPr>
            <a:xfrm>
              <a:off x="5190980" y="3024295"/>
              <a:ext cx="885711"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需要审核</a:t>
              </a:r>
              <a:endParaRPr lang="en-US" sz="1200" dirty="0">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6"/>
          <a:stretch>
            <a:fillRect/>
          </a:stretch>
        </p:blipFill>
        <p:spPr>
          <a:xfrm>
            <a:off x="920574" y="2830238"/>
            <a:ext cx="1638682" cy="2228032"/>
          </a:xfrm>
          <a:prstGeom prst="rect">
            <a:avLst/>
          </a:prstGeom>
        </p:spPr>
      </p:pic>
      <p:sp>
        <p:nvSpPr>
          <p:cNvPr id="45" name="文本框 44"/>
          <p:cNvSpPr txBox="1"/>
          <p:nvPr/>
        </p:nvSpPr>
        <p:spPr>
          <a:xfrm>
            <a:off x="920574" y="5190620"/>
            <a:ext cx="1606763"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扫发展渠道二维码关注公众号的粉丝，自动申请成为这个渠道经理的下属渠道</a:t>
            </a:r>
            <a:endParaRPr lang="en-US" sz="1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7"/>
          <a:stretch>
            <a:fillRect/>
          </a:stretch>
        </p:blipFill>
        <p:spPr>
          <a:xfrm>
            <a:off x="3406098" y="4375454"/>
            <a:ext cx="1979720" cy="2092847"/>
          </a:xfrm>
          <a:prstGeom prst="rect">
            <a:avLst/>
          </a:prstGeom>
        </p:spPr>
      </p:pic>
    </p:spTree>
    <p:extLst>
      <p:ext uri="{BB962C8B-B14F-4D97-AF65-F5344CB8AC3E}">
        <p14:creationId xmlns:p14="http://schemas.microsoft.com/office/powerpoint/2010/main" val="43801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自动生成</a:t>
            </a:r>
            <a:r>
              <a:rPr lang="zh-CN" altLang="en-US" b="1" dirty="0" smtClean="0">
                <a:latin typeface="微软雅黑" panose="020B0503020204020204" pitchFamily="34" charset="-122"/>
                <a:ea typeface="微软雅黑" panose="020B0503020204020204" pitchFamily="34" charset="-122"/>
              </a:rPr>
              <a:t>带参数二维码</a:t>
            </a:r>
            <a:endParaRPr lang="en-US" b="1"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225841" y="1850666"/>
            <a:ext cx="8373979"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渠道经理或渠道申请后一旦被审核批准（渠道</a:t>
            </a:r>
            <a:r>
              <a:rPr lang="zh-CN" altLang="en-US" sz="2000" dirty="0">
                <a:latin typeface="微软雅黑" panose="020B0503020204020204" pitchFamily="34" charset="-122"/>
                <a:ea typeface="微软雅黑" panose="020B0503020204020204" pitchFamily="34" charset="-122"/>
              </a:rPr>
              <a:t>默认</a:t>
            </a:r>
            <a:r>
              <a:rPr lang="zh-CN" altLang="en-US" sz="2000" dirty="0" smtClean="0">
                <a:latin typeface="微软雅黑" panose="020B0503020204020204" pitchFamily="34" charset="-122"/>
                <a:ea typeface="微软雅黑" panose="020B0503020204020204" pitchFamily="34" charset="-122"/>
              </a:rPr>
              <a:t>是自动审核），系统会自动生成和分配带参数二维码：</a:t>
            </a:r>
            <a:endParaRPr lang="en-US" sz="2000" dirty="0">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553" y="1803283"/>
            <a:ext cx="755269" cy="755269"/>
          </a:xfrm>
          <a:prstGeom prst="rect">
            <a:avLst/>
          </a:prstGeom>
        </p:spPr>
      </p:pic>
      <p:pic>
        <p:nvPicPr>
          <p:cNvPr id="18" name="图片 17"/>
          <p:cNvPicPr>
            <a:picLocks noChangeAspect="1"/>
          </p:cNvPicPr>
          <p:nvPr/>
        </p:nvPicPr>
        <p:blipFill>
          <a:blip r:embed="rId4"/>
          <a:stretch>
            <a:fillRect/>
          </a:stretch>
        </p:blipFill>
        <p:spPr>
          <a:xfrm>
            <a:off x="2365562" y="2919352"/>
            <a:ext cx="1819163" cy="3005370"/>
          </a:xfrm>
          <a:prstGeom prst="rect">
            <a:avLst/>
          </a:prstGeom>
        </p:spPr>
      </p:pic>
      <p:pic>
        <p:nvPicPr>
          <p:cNvPr id="21" name="图片 20"/>
          <p:cNvPicPr>
            <a:picLocks noChangeAspect="1"/>
          </p:cNvPicPr>
          <p:nvPr/>
        </p:nvPicPr>
        <p:blipFill>
          <a:blip r:embed="rId5"/>
          <a:stretch>
            <a:fillRect/>
          </a:stretch>
        </p:blipFill>
        <p:spPr>
          <a:xfrm>
            <a:off x="4537375" y="2919352"/>
            <a:ext cx="1852668" cy="3028584"/>
          </a:xfrm>
          <a:prstGeom prst="rect">
            <a:avLst/>
          </a:prstGeom>
        </p:spPr>
      </p:pic>
      <p:sp>
        <p:nvSpPr>
          <p:cNvPr id="62" name="文本框 61"/>
          <p:cNvSpPr txBox="1"/>
          <p:nvPr/>
        </p:nvSpPr>
        <p:spPr>
          <a:xfrm>
            <a:off x="2365562" y="6027003"/>
            <a:ext cx="1819163"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发展客户二维码</a:t>
            </a:r>
            <a:endParaRPr lang="en-US" sz="120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4554127" y="6027003"/>
            <a:ext cx="1819163"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发展渠道二维码</a:t>
            </a:r>
            <a:endParaRPr lang="en-US" sz="12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911761" y="3096421"/>
            <a:ext cx="4308465" cy="1197218"/>
            <a:chOff x="6911761" y="3096421"/>
            <a:chExt cx="4308465" cy="1197218"/>
          </a:xfrm>
        </p:grpSpPr>
        <p:sp>
          <p:nvSpPr>
            <p:cNvPr id="65" name="椭圆 64"/>
            <p:cNvSpPr/>
            <p:nvPr/>
          </p:nvSpPr>
          <p:spPr>
            <a:xfrm>
              <a:off x="6911761" y="309642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6" name="文本框 65"/>
            <p:cNvSpPr txBox="1"/>
            <p:nvPr/>
          </p:nvSpPr>
          <p:spPr>
            <a:xfrm>
              <a:off x="7412460" y="3139506"/>
              <a:ext cx="3807766"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渠道经理同时拥有两个带参数二维码</a:t>
              </a:r>
              <a:endParaRPr lang="en-US" altLang="zh-CN" sz="1400" dirty="0" smtClean="0">
                <a:latin typeface="微软雅黑" panose="020B0503020204020204" pitchFamily="34" charset="-122"/>
                <a:ea typeface="微软雅黑" panose="020B0503020204020204" pitchFamily="34" charset="-122"/>
              </a:endParaRPr>
            </a:p>
          </p:txBody>
        </p:sp>
        <p:sp>
          <p:nvSpPr>
            <p:cNvPr id="67" name="椭圆 66"/>
            <p:cNvSpPr/>
            <p:nvPr/>
          </p:nvSpPr>
          <p:spPr>
            <a:xfrm>
              <a:off x="6911761"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68" name="文本框 67"/>
            <p:cNvSpPr txBox="1"/>
            <p:nvPr/>
          </p:nvSpPr>
          <p:spPr>
            <a:xfrm>
              <a:off x="7412460" y="3942776"/>
              <a:ext cx="3807766"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渠道只有“发展客户二维码”</a:t>
              </a:r>
              <a:endParaRPr lang="en-US" altLang="zh-CN" sz="1400" dirty="0" smtClea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4361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10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锡域社会化分销系统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带参数二维码推广海报</a:t>
            </a:r>
            <a:endParaRPr lang="en-US" b="1"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225841" y="1850666"/>
            <a:ext cx="8373979"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有赞店铺在锡域分销系统注册后，分销系统自动给店铺分配一个默认“发展客户二维码”海报底图。这个样子的：</a:t>
            </a:r>
            <a:endParaRPr lang="en-US" sz="2000" dirty="0">
              <a:latin typeface="微软雅黑" panose="020B0503020204020204" pitchFamily="34" charset="-122"/>
              <a:ea typeface="微软雅黑" panose="020B0503020204020204" pitchFamily="34" charset="-122"/>
            </a:endParaRPr>
          </a:p>
        </p:txBody>
      </p:sp>
      <p:pic>
        <p:nvPicPr>
          <p:cNvPr id="48" name="Picture 4" descr="http://kdt-static.qiniucdn.com/v2/image/intro/dashboard/micro_m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118" y="1886550"/>
            <a:ext cx="666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2319970" y="2908608"/>
            <a:ext cx="2465786" cy="3449759"/>
          </a:xfrm>
          <a:prstGeom prst="rect">
            <a:avLst/>
          </a:prstGeom>
          <a:effectLst>
            <a:outerShdw blurRad="50800" dist="63500" dir="2700000" algn="tl" rotWithShape="0">
              <a:prstClr val="black">
                <a:alpha val="40000"/>
              </a:prstClr>
            </a:outerShdw>
          </a:effectLst>
        </p:spPr>
      </p:pic>
      <p:grpSp>
        <p:nvGrpSpPr>
          <p:cNvPr id="7" name="组合 6"/>
          <p:cNvGrpSpPr/>
          <p:nvPr/>
        </p:nvGrpSpPr>
        <p:grpSpPr>
          <a:xfrm>
            <a:off x="5846754" y="3021117"/>
            <a:ext cx="5200657" cy="393948"/>
            <a:chOff x="5846754" y="3021117"/>
            <a:chExt cx="5200657" cy="393948"/>
          </a:xfrm>
        </p:grpSpPr>
        <p:sp>
          <p:nvSpPr>
            <p:cNvPr id="55" name="椭圆 54"/>
            <p:cNvSpPr/>
            <p:nvPr/>
          </p:nvSpPr>
          <p:spPr>
            <a:xfrm>
              <a:off x="5846754" y="3021117"/>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6" name="文本框 55"/>
            <p:cNvSpPr txBox="1"/>
            <p:nvPr/>
          </p:nvSpPr>
          <p:spPr>
            <a:xfrm>
              <a:off x="6347453" y="3064202"/>
              <a:ext cx="4699958"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商户可以用自己设计的海报底图更换默认底图</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846754" y="3899691"/>
            <a:ext cx="5200657" cy="393948"/>
            <a:chOff x="5846754" y="3899691"/>
            <a:chExt cx="5200657" cy="393948"/>
          </a:xfrm>
        </p:grpSpPr>
        <p:sp>
          <p:nvSpPr>
            <p:cNvPr id="57" name="椭圆 56"/>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8" name="文本框 57"/>
            <p:cNvSpPr txBox="1"/>
            <p:nvPr/>
          </p:nvSpPr>
          <p:spPr>
            <a:xfrm>
              <a:off x="6347453" y="3942776"/>
              <a:ext cx="4699958"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海报底图预留好二维码的位置</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31617" y="4778265"/>
            <a:ext cx="5200657" cy="393948"/>
            <a:chOff x="5831617" y="4778265"/>
            <a:chExt cx="5200657" cy="393948"/>
          </a:xfrm>
        </p:grpSpPr>
        <p:sp>
          <p:nvSpPr>
            <p:cNvPr id="59" name="椭圆 58"/>
            <p:cNvSpPr/>
            <p:nvPr/>
          </p:nvSpPr>
          <p:spPr>
            <a:xfrm>
              <a:off x="5831617" y="4778265"/>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60" name="文本框 59"/>
            <p:cNvSpPr txBox="1"/>
            <p:nvPr/>
          </p:nvSpPr>
          <p:spPr>
            <a:xfrm>
              <a:off x="6332316" y="4821350"/>
              <a:ext cx="4699958"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二维码的大小、位置可以任意，系统可以设置</a:t>
              </a:r>
              <a:endParaRPr lang="en-US" altLang="zh-CN" sz="1400" dirty="0" smtClea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8732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auto">
          <a:xfrm>
            <a:off x="2415571" y="1841472"/>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auto">
          <a:xfrm>
            <a:off x="2415571" y="1841472"/>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WordArt 5"/>
          <p:cNvSpPr>
            <a:spLocks noChangeArrowheads="1" noChangeShapeType="1" noTextEdit="1"/>
          </p:cNvSpPr>
          <p:nvPr/>
        </p:nvSpPr>
        <p:spPr bwMode="auto">
          <a:xfrm>
            <a:off x="2558446" y="1968472"/>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01</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5" name="文本框 4"/>
          <p:cNvSpPr txBox="1"/>
          <p:nvPr/>
        </p:nvSpPr>
        <p:spPr>
          <a:xfrm>
            <a:off x="3820299" y="1914537"/>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solidFill>
                <a:latin typeface="微软雅黑" panose="020B0503020204020204" pitchFamily="34" charset="-122"/>
                <a:ea typeface="微软雅黑" panose="020B0503020204020204" pitchFamily="34" charset="-122"/>
              </a:rPr>
              <a:t>基于带参数二维码的二级分销</a:t>
            </a:r>
          </a:p>
        </p:txBody>
      </p:sp>
      <p:sp>
        <p:nvSpPr>
          <p:cNvPr id="23" name="AutoShape 3"/>
          <p:cNvSpPr>
            <a:spLocks noChangeArrowheads="1"/>
          </p:cNvSpPr>
          <p:nvPr/>
        </p:nvSpPr>
        <p:spPr bwMode="auto">
          <a:xfrm>
            <a:off x="2415571" y="2591486"/>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415571" y="2591486"/>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WordArt 5"/>
          <p:cNvSpPr>
            <a:spLocks noChangeArrowheads="1" noChangeShapeType="1" noTextEdit="1"/>
          </p:cNvSpPr>
          <p:nvPr/>
        </p:nvSpPr>
        <p:spPr bwMode="auto">
          <a:xfrm>
            <a:off x="2558446" y="2718486"/>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02</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26" name="文本框 25"/>
          <p:cNvSpPr txBox="1"/>
          <p:nvPr/>
        </p:nvSpPr>
        <p:spPr>
          <a:xfrm>
            <a:off x="3820299" y="2664551"/>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rPr>
              <a:t>自动</a:t>
            </a: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生成推广带参数二维码</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27" name="AutoShape 3"/>
          <p:cNvSpPr>
            <a:spLocks noChangeArrowheads="1"/>
          </p:cNvSpPr>
          <p:nvPr/>
        </p:nvSpPr>
        <p:spPr bwMode="auto">
          <a:xfrm>
            <a:off x="2415571" y="3341500"/>
            <a:ext cx="7345362" cy="508000"/>
          </a:xfrm>
          <a:prstGeom prst="flowChartAlternateProcess">
            <a:avLst/>
          </a:prstGeom>
          <a:gradFill>
            <a:gsLst>
              <a:gs pos="0">
                <a:srgbClr val="A6D0F0"/>
              </a:gs>
              <a:gs pos="100000">
                <a:srgbClr val="007A37"/>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auto">
          <a:xfrm>
            <a:off x="2415571" y="3341500"/>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WordArt 5"/>
          <p:cNvSpPr>
            <a:spLocks noChangeArrowheads="1" noChangeShapeType="1" noTextEdit="1"/>
          </p:cNvSpPr>
          <p:nvPr/>
        </p:nvSpPr>
        <p:spPr bwMode="auto">
          <a:xfrm>
            <a:off x="2558446" y="3468500"/>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03</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0" name="文本框 29"/>
          <p:cNvSpPr txBox="1"/>
          <p:nvPr/>
        </p:nvSpPr>
        <p:spPr>
          <a:xfrm>
            <a:off x="3820299" y="3414565"/>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latin typeface="微软雅黑" panose="020B0503020204020204" pitchFamily="34" charset="-122"/>
                <a:ea typeface="微软雅黑" panose="020B0503020204020204" pitchFamily="34" charset="-122"/>
              </a:rPr>
              <a:t>跟有赞微商城无缝对接</a:t>
            </a:r>
            <a:endParaRPr lang="zh-CN" altLang="en-US" kern="0" spc="300" dirty="0">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auto">
          <a:xfrm>
            <a:off x="2415571" y="4091514"/>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2" name="AutoShape 4"/>
          <p:cNvSpPr>
            <a:spLocks noChangeArrowheads="1"/>
          </p:cNvSpPr>
          <p:nvPr/>
        </p:nvSpPr>
        <p:spPr bwMode="auto">
          <a:xfrm>
            <a:off x="2415571" y="4091514"/>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WordArt 5"/>
          <p:cNvSpPr>
            <a:spLocks noChangeArrowheads="1" noChangeShapeType="1" noTextEdit="1"/>
          </p:cNvSpPr>
          <p:nvPr/>
        </p:nvSpPr>
        <p:spPr bwMode="auto">
          <a:xfrm>
            <a:off x="2558446" y="4218514"/>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04</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4" name="文本框 33"/>
          <p:cNvSpPr txBox="1"/>
          <p:nvPr/>
        </p:nvSpPr>
        <p:spPr>
          <a:xfrm>
            <a:off x="3820299" y="4164579"/>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每种商品可以独立设置佣金比例</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5" name="AutoShape 3"/>
          <p:cNvSpPr>
            <a:spLocks noChangeArrowheads="1"/>
          </p:cNvSpPr>
          <p:nvPr/>
        </p:nvSpPr>
        <p:spPr bwMode="auto">
          <a:xfrm>
            <a:off x="2415571" y="4841528"/>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6" name="AutoShape 4"/>
          <p:cNvSpPr>
            <a:spLocks noChangeArrowheads="1"/>
          </p:cNvSpPr>
          <p:nvPr/>
        </p:nvSpPr>
        <p:spPr bwMode="auto">
          <a:xfrm>
            <a:off x="2415571" y="4841528"/>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WordArt 5"/>
          <p:cNvSpPr>
            <a:spLocks noChangeArrowheads="1" noChangeShapeType="1" noTextEdit="1"/>
          </p:cNvSpPr>
          <p:nvPr/>
        </p:nvSpPr>
        <p:spPr bwMode="auto">
          <a:xfrm>
            <a:off x="2558446" y="4968528"/>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05</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8" name="文本框 37"/>
          <p:cNvSpPr txBox="1"/>
          <p:nvPr/>
        </p:nvSpPr>
        <p:spPr>
          <a:xfrm>
            <a:off x="3820299" y="4914593"/>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系统其它功能特性</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863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68" y="1940342"/>
            <a:ext cx="619125" cy="619125"/>
          </a:xfrm>
          <a:prstGeom prst="rect">
            <a:avLst/>
          </a:prstGeom>
        </p:spPr>
      </p:pic>
      <p:sp>
        <p:nvSpPr>
          <p:cNvPr id="3" name="文本框 2"/>
          <p:cNvSpPr txBox="1"/>
          <p:nvPr/>
        </p:nvSpPr>
        <p:spPr>
          <a:xfrm>
            <a:off x="2045368" y="1783929"/>
            <a:ext cx="5582653" cy="2400657"/>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锡域社会化</a:t>
            </a:r>
            <a:r>
              <a:rPr lang="zh-CN" altLang="en-US" sz="2000" dirty="0">
                <a:latin typeface="微软雅黑" panose="020B0503020204020204" pitchFamily="34" charset="-122"/>
                <a:ea typeface="微软雅黑" panose="020B0503020204020204" pitchFamily="34" charset="-122"/>
              </a:rPr>
              <a:t>分销系统，是</a:t>
            </a:r>
            <a:r>
              <a:rPr lang="zh-CN" altLang="en-US" sz="2000" dirty="0" smtClean="0">
                <a:latin typeface="微软雅黑" panose="020B0503020204020204" pitchFamily="34" charset="-122"/>
                <a:ea typeface="微软雅黑" panose="020B0503020204020204" pitchFamily="34" charset="-122"/>
              </a:rPr>
              <a:t>利用</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有赞开放接口 </a:t>
            </a:r>
            <a:r>
              <a:rPr lang="zh-CN" altLang="en-US" sz="2000" dirty="0" smtClean="0">
                <a:latin typeface="微软雅黑" panose="020B0503020204020204" pitchFamily="34" charset="-122"/>
                <a:ea typeface="微软雅黑" panose="020B0503020204020204" pitchFamily="34" charset="-122"/>
              </a:rPr>
              <a:t>和</a:t>
            </a:r>
            <a:r>
              <a:rPr lang="zh-CN" altLang="en-US" sz="2000" dirty="0" smtClean="0">
                <a:solidFill>
                  <a:schemeClr val="bg1"/>
                </a:solidFill>
                <a:latin typeface="微软雅黑" panose="020B0503020204020204" pitchFamily="34" charset="-122"/>
                <a:ea typeface="微软雅黑" panose="020B0503020204020204" pitchFamily="34" charset="-122"/>
              </a:rPr>
              <a:t>微信公众号的授权功能 </a:t>
            </a:r>
            <a:r>
              <a:rPr lang="zh-CN" altLang="en-US" sz="2000" dirty="0" smtClean="0">
                <a:latin typeface="微软雅黑" panose="020B0503020204020204" pitchFamily="34" charset="-122"/>
                <a:ea typeface="微软雅黑" panose="020B0503020204020204" pitchFamily="34" charset="-122"/>
              </a:rPr>
              <a:t>开发</a:t>
            </a:r>
            <a:r>
              <a:rPr lang="zh-CN" altLang="en-US" sz="2000" dirty="0">
                <a:latin typeface="微软雅黑" panose="020B0503020204020204" pitchFamily="34" charset="-122"/>
                <a:ea typeface="微软雅黑" panose="020B0503020204020204" pitchFamily="34" charset="-122"/>
              </a:rPr>
              <a:t>的一</a:t>
            </a:r>
            <a:r>
              <a:rPr lang="zh-CN" altLang="en-US" sz="2000" dirty="0" smtClean="0">
                <a:latin typeface="微软雅黑" panose="020B0503020204020204" pitchFamily="34" charset="-122"/>
                <a:ea typeface="微软雅黑" panose="020B0503020204020204" pitchFamily="34" charset="-122"/>
              </a:rPr>
              <a:t>套跟有</a:t>
            </a:r>
            <a:r>
              <a:rPr lang="zh-CN" altLang="en-US" sz="2000" dirty="0">
                <a:latin typeface="微软雅黑" panose="020B0503020204020204" pitchFamily="34" charset="-122"/>
                <a:ea typeface="微软雅黑" panose="020B0503020204020204" pitchFamily="34" charset="-122"/>
              </a:rPr>
              <a:t>赞</a:t>
            </a:r>
            <a:r>
              <a:rPr lang="zh-CN" altLang="en-US" sz="2000" dirty="0" smtClean="0">
                <a:latin typeface="微软雅黑" panose="020B0503020204020204" pitchFamily="34" charset="-122"/>
                <a:ea typeface="微软雅黑" panose="020B0503020204020204" pitchFamily="34" charset="-122"/>
              </a:rPr>
              <a:t>店铺 </a:t>
            </a:r>
            <a:r>
              <a:rPr lang="zh-CN" altLang="en-US" sz="2000" dirty="0" smtClean="0">
                <a:solidFill>
                  <a:schemeClr val="bg1">
                    <a:lumMod val="95000"/>
                    <a:lumOff val="5000"/>
                  </a:schemeClr>
                </a:solidFill>
                <a:latin typeface="微软雅黑" panose="020B0503020204020204" pitchFamily="34" charset="-122"/>
                <a:ea typeface="微软雅黑" panose="020B0503020204020204" pitchFamily="34" charset="-122"/>
              </a:rPr>
              <a:t>无缝 </a:t>
            </a:r>
            <a:r>
              <a:rPr lang="zh-CN" altLang="en-US" sz="2000" dirty="0" smtClean="0">
                <a:latin typeface="微软雅黑" panose="020B0503020204020204" pitchFamily="34" charset="-122"/>
                <a:ea typeface="微软雅黑" panose="020B0503020204020204" pitchFamily="34" charset="-122"/>
              </a:rPr>
              <a:t>对接的 </a:t>
            </a:r>
            <a:r>
              <a:rPr lang="zh-CN" altLang="en-US" sz="2000" dirty="0" smtClean="0">
                <a:solidFill>
                  <a:schemeClr val="bg1"/>
                </a:solidFill>
                <a:latin typeface="微软雅黑" panose="020B0503020204020204" pitchFamily="34" charset="-122"/>
                <a:ea typeface="微软雅黑" panose="020B0503020204020204" pitchFamily="34" charset="-122"/>
              </a:rPr>
              <a:t>两</a:t>
            </a:r>
            <a:r>
              <a:rPr lang="zh-CN" altLang="en-US" sz="2000" dirty="0">
                <a:solidFill>
                  <a:schemeClr val="bg1"/>
                </a:solidFill>
                <a:latin typeface="微软雅黑" panose="020B0503020204020204" pitchFamily="34" charset="-122"/>
                <a:ea typeface="微软雅黑" panose="020B0503020204020204" pitchFamily="34" charset="-122"/>
              </a:rPr>
              <a:t>级</a:t>
            </a:r>
            <a:r>
              <a:rPr lang="zh-CN" altLang="en-US" sz="2000" dirty="0" smtClean="0">
                <a:solidFill>
                  <a:schemeClr val="bg1"/>
                </a:solidFill>
                <a:latin typeface="微软雅黑" panose="020B0503020204020204" pitchFamily="34" charset="-122"/>
                <a:ea typeface="微软雅黑" panose="020B0503020204020204" pitchFamily="34" charset="-122"/>
              </a:rPr>
              <a:t>分销 </a:t>
            </a:r>
            <a:r>
              <a:rPr lang="zh-CN" altLang="en-US" sz="2000" dirty="0" smtClean="0">
                <a:latin typeface="微软雅黑" panose="020B0503020204020204" pitchFamily="34" charset="-122"/>
                <a:ea typeface="微软雅黑" panose="020B0503020204020204" pitchFamily="34" charset="-122"/>
              </a:rPr>
              <a:t>系统。</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是实现</a:t>
            </a:r>
            <a:r>
              <a:rPr lang="zh-CN" altLang="en-US" sz="2000" dirty="0">
                <a:latin typeface="微软雅黑" panose="020B0503020204020204" pitchFamily="34" charset="-122"/>
                <a:ea typeface="微软雅黑" panose="020B0503020204020204" pitchFamily="34" charset="-122"/>
              </a:rPr>
              <a:t>线上线下互通，协调线上线</a:t>
            </a:r>
            <a:r>
              <a:rPr lang="zh-CN" altLang="en-US" sz="2000" dirty="0" smtClean="0">
                <a:latin typeface="微软雅黑" panose="020B0503020204020204" pitchFamily="34" charset="-122"/>
                <a:ea typeface="微软雅黑" panose="020B0503020204020204" pitchFamily="34" charset="-122"/>
              </a:rPr>
              <a:t>下各方</a:t>
            </a:r>
            <a:r>
              <a:rPr lang="zh-CN" altLang="en-US" sz="2000" dirty="0">
                <a:latin typeface="微软雅黑" panose="020B0503020204020204" pitchFamily="34" charset="-122"/>
                <a:ea typeface="微软雅黑" panose="020B0503020204020204" pitchFamily="34" charset="-122"/>
              </a:rPr>
              <a:t>利益，促进传统企业实现</a:t>
            </a:r>
            <a:r>
              <a:rPr lang="en-US" altLang="zh-CN" sz="2000" dirty="0" smtClean="0">
                <a:latin typeface="微软雅黑" panose="020B0503020204020204" pitchFamily="34" charset="-122"/>
                <a:ea typeface="微软雅黑" panose="020B0503020204020204" pitchFamily="34" charset="-122"/>
              </a:rPr>
              <a:t>O2O</a:t>
            </a:r>
            <a:r>
              <a:rPr lang="zh-CN" altLang="en-US" sz="2000" dirty="0">
                <a:latin typeface="微软雅黑" panose="020B0503020204020204" pitchFamily="34" charset="-122"/>
                <a:ea typeface="微软雅黑" panose="020B0503020204020204" pitchFamily="34" charset="-122"/>
              </a:rPr>
              <a:t>进化</a:t>
            </a:r>
            <a:r>
              <a:rPr lang="zh-CN" altLang="en-US" sz="2000" dirty="0" smtClean="0">
                <a:latin typeface="微软雅黑" panose="020B0503020204020204" pitchFamily="34" charset="-122"/>
                <a:ea typeface="微软雅黑" panose="020B0503020204020204" pitchFamily="34" charset="-122"/>
              </a:rPr>
              <a:t>的有力工具</a:t>
            </a:r>
            <a:r>
              <a:rPr lang="zh-CN" altLang="en-US" sz="2000" dirty="0">
                <a:latin typeface="微软雅黑" panose="020B0503020204020204" pitchFamily="34" charset="-122"/>
                <a:ea typeface="微软雅黑" panose="020B0503020204020204" pitchFamily="34" charset="-122"/>
              </a:rPr>
              <a:t>。</a:t>
            </a:r>
            <a:endParaRPr lang="en-US" sz="20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8369217" y="3927460"/>
            <a:ext cx="2301910" cy="2301910"/>
          </a:xfrm>
          <a:prstGeom prst="rect">
            <a:avLst/>
          </a:prstGeom>
          <a:effectLst>
            <a:outerShdw blurRad="50800" dist="50800" dir="2700000" algn="tl" rotWithShape="0">
              <a:schemeClr val="tx1">
                <a:alpha val="60000"/>
              </a:schemeClr>
            </a:outerShdw>
          </a:effectLst>
        </p:spPr>
      </p:pic>
      <p:cxnSp>
        <p:nvCxnSpPr>
          <p:cNvPr id="6" name="直接连接符 5"/>
          <p:cNvCxnSpPr/>
          <p:nvPr/>
        </p:nvCxnSpPr>
        <p:spPr>
          <a:xfrm>
            <a:off x="5542956" y="2268240"/>
            <a:ext cx="1478528"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flipV="1">
            <a:off x="2151016" y="2732926"/>
            <a:ext cx="2503177" cy="1567"/>
          </a:xfrm>
          <a:prstGeom prst="line">
            <a:avLst/>
          </a:prstGeom>
          <a:ln w="15875"/>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2151016" y="3194593"/>
            <a:ext cx="483130"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3564527" y="3190688"/>
            <a:ext cx="1001931" cy="0"/>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53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锡域</a:t>
            </a:r>
            <a:r>
              <a:rPr lang="zh-CN" altLang="en-US" b="1" dirty="0" smtClean="0">
                <a:latin typeface="微软雅黑" panose="020B0503020204020204" pitchFamily="34" charset="-122"/>
                <a:ea typeface="微软雅黑" panose="020B0503020204020204" pitchFamily="34" charset="-122"/>
              </a:rPr>
              <a:t>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跟有赞微商城无缝</a:t>
            </a:r>
            <a:r>
              <a:rPr lang="zh-CN" altLang="en-US" b="1" dirty="0" smtClean="0">
                <a:latin typeface="微软雅黑" panose="020B0503020204020204" pitchFamily="34" charset="-122"/>
                <a:ea typeface="微软雅黑" panose="020B0503020204020204" pitchFamily="34" charset="-122"/>
              </a:rPr>
              <a:t>对接（一）</a:t>
            </a:r>
            <a:endParaRPr lang="en-US" b="1" dirty="0">
              <a:latin typeface="微软雅黑" panose="020B0503020204020204" pitchFamily="34" charset="-122"/>
              <a:ea typeface="微软雅黑" panose="020B0503020204020204" pitchFamily="34" charset="-122"/>
            </a:endParaRPr>
          </a:p>
        </p:txBody>
      </p:sp>
      <p:sp>
        <p:nvSpPr>
          <p:cNvPr id="35" name="圆角矩形 34"/>
          <p:cNvSpPr/>
          <p:nvPr/>
        </p:nvSpPr>
        <p:spPr>
          <a:xfrm>
            <a:off x="4897108" y="3297427"/>
            <a:ext cx="1362112" cy="721470"/>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effectLst>
                  <a:outerShdw blurRad="50800" dist="38100" dir="2700000" algn="tl" rotWithShape="0">
                    <a:prstClr val="black">
                      <a:alpha val="40000"/>
                    </a:prstClr>
                  </a:outerShdw>
                </a:effectLst>
              </a:rPr>
              <a:t>自动生成带参数二维码</a:t>
            </a:r>
            <a:endParaRPr lang="en-US" sz="1600" dirty="0">
              <a:solidFill>
                <a:schemeClr val="bg1"/>
              </a:solidFill>
              <a:effectLst>
                <a:outerShdw blurRad="50800" dist="38100" dir="2700000" algn="tl" rotWithShape="0">
                  <a:prstClr val="black">
                    <a:alpha val="40000"/>
                  </a:prstClr>
                </a:outerShdw>
              </a:effectLst>
            </a:endParaRPr>
          </a:p>
        </p:txBody>
      </p:sp>
      <p:sp>
        <p:nvSpPr>
          <p:cNvPr id="36" name="圆角矩形 35"/>
          <p:cNvSpPr/>
          <p:nvPr/>
        </p:nvSpPr>
        <p:spPr>
          <a:xfrm>
            <a:off x="1219570" y="2810432"/>
            <a:ext cx="1698317" cy="3541273"/>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schemeClr val="bg1"/>
                </a:solidFill>
                <a:effectLst>
                  <a:outerShdw blurRad="50800" dist="38100" dir="2700000" algn="tl" rotWithShape="0">
                    <a:prstClr val="black">
                      <a:alpha val="40000"/>
                    </a:prstClr>
                  </a:outerShdw>
                </a:effectLst>
              </a:rPr>
              <a:t>商户微信公众号</a:t>
            </a:r>
            <a:endParaRPr lang="en-US" sz="1600" dirty="0">
              <a:solidFill>
                <a:schemeClr val="bg1"/>
              </a:solidFill>
              <a:effectLst>
                <a:outerShdw blurRad="50800" dist="38100" dir="2700000" algn="tl" rotWithShape="0">
                  <a:prstClr val="black">
                    <a:alpha val="40000"/>
                  </a:prstClr>
                </a:outerShdw>
              </a:effectLst>
            </a:endParaRPr>
          </a:p>
        </p:txBody>
      </p:sp>
      <p:pic>
        <p:nvPicPr>
          <p:cNvPr id="29" name="图片 28"/>
          <p:cNvPicPr>
            <a:picLocks noChangeAspect="1"/>
          </p:cNvPicPr>
          <p:nvPr/>
        </p:nvPicPr>
        <p:blipFill>
          <a:blip r:embed="rId3"/>
          <a:stretch>
            <a:fillRect/>
          </a:stretch>
        </p:blipFill>
        <p:spPr>
          <a:xfrm>
            <a:off x="6617552" y="2629784"/>
            <a:ext cx="1085850" cy="447675"/>
          </a:xfrm>
          <a:prstGeom prst="rect">
            <a:avLst/>
          </a:prstGeom>
          <a:effectLst>
            <a:outerShdw blurRad="50800" dist="63500" dir="2700000" algn="tl" rotWithShape="0">
              <a:prstClr val="black">
                <a:alpha val="40000"/>
              </a:prstClr>
            </a:outerShdw>
          </a:effectLst>
        </p:spPr>
      </p:pic>
      <p:sp>
        <p:nvSpPr>
          <p:cNvPr id="31" name="矩形 30"/>
          <p:cNvSpPr/>
          <p:nvPr/>
        </p:nvSpPr>
        <p:spPr>
          <a:xfrm>
            <a:off x="1438837" y="3401708"/>
            <a:ext cx="1277470" cy="44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有赞微商城</a:t>
            </a:r>
            <a:endParaRPr lang="en-US" sz="1600" dirty="0">
              <a:effectLst>
                <a:outerShdw blurRad="50800" dist="38100" dir="2700000" algn="tl" rotWithShape="0">
                  <a:prstClr val="black">
                    <a:alpha val="40000"/>
                  </a:prstClr>
                </a:outerShdw>
              </a:effectLst>
            </a:endParaRPr>
          </a:p>
        </p:txBody>
      </p:sp>
      <p:sp>
        <p:nvSpPr>
          <p:cNvPr id="38" name="矩形 37"/>
          <p:cNvSpPr/>
          <p:nvPr/>
        </p:nvSpPr>
        <p:spPr>
          <a:xfrm>
            <a:off x="1438837" y="4082395"/>
            <a:ext cx="1277470" cy="580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分销系统微信端入口</a:t>
            </a:r>
            <a:endParaRPr lang="en-US" sz="1600" dirty="0">
              <a:effectLst>
                <a:outerShdw blurRad="50800" dist="38100" dir="2700000" algn="tl" rotWithShape="0">
                  <a:prstClr val="black">
                    <a:alpha val="40000"/>
                  </a:prstClr>
                </a:outerShdw>
              </a:effectLst>
            </a:endParaRPr>
          </a:p>
        </p:txBody>
      </p:sp>
      <p:sp>
        <p:nvSpPr>
          <p:cNvPr id="39" name="矩形 38"/>
          <p:cNvSpPr/>
          <p:nvPr/>
        </p:nvSpPr>
        <p:spPr>
          <a:xfrm>
            <a:off x="1429993" y="4898362"/>
            <a:ext cx="1277470" cy="44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关键词申请</a:t>
            </a:r>
            <a:endParaRPr lang="en-US" sz="1600" dirty="0">
              <a:effectLst>
                <a:outerShdw blurRad="50800" dist="38100" dir="2700000" algn="tl" rotWithShape="0">
                  <a:prstClr val="black">
                    <a:alpha val="40000"/>
                  </a:prstClr>
                </a:outerShdw>
              </a:effectLst>
            </a:endParaRPr>
          </a:p>
        </p:txBody>
      </p:sp>
      <p:sp>
        <p:nvSpPr>
          <p:cNvPr id="40" name="矩形 39"/>
          <p:cNvSpPr/>
          <p:nvPr/>
        </p:nvSpPr>
        <p:spPr>
          <a:xfrm>
            <a:off x="1429993" y="5579049"/>
            <a:ext cx="1277470" cy="44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扫码申请</a:t>
            </a:r>
            <a:endParaRPr lang="en-US" sz="1600" dirty="0">
              <a:effectLst>
                <a:outerShdw blurRad="50800" dist="38100" dir="2700000" algn="tl" rotWithShape="0">
                  <a:prstClr val="black">
                    <a:alpha val="40000"/>
                  </a:prstClr>
                </a:outerShdw>
              </a:effectLst>
            </a:endParaRPr>
          </a:p>
        </p:txBody>
      </p:sp>
      <p:cxnSp>
        <p:nvCxnSpPr>
          <p:cNvPr id="41" name="直接箭头连接符 40"/>
          <p:cNvCxnSpPr/>
          <p:nvPr/>
        </p:nvCxnSpPr>
        <p:spPr>
          <a:xfrm flipH="1">
            <a:off x="2716309" y="5109979"/>
            <a:ext cx="1861757"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3197721" y="4766561"/>
            <a:ext cx="90281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幼圆" panose="02010509060101010101" pitchFamily="49" charset="-122"/>
                <a:ea typeface="幼圆" panose="02010509060101010101" pitchFamily="49" charset="-122"/>
              </a:rPr>
              <a:t>文本消息</a:t>
            </a:r>
            <a:endParaRPr lang="en-US" sz="1400" dirty="0">
              <a:latin typeface="幼圆" panose="02010509060101010101" pitchFamily="49" charset="-122"/>
              <a:ea typeface="幼圆" panose="02010509060101010101" pitchFamily="49" charset="-122"/>
            </a:endParaRPr>
          </a:p>
        </p:txBody>
      </p:sp>
      <p:cxnSp>
        <p:nvCxnSpPr>
          <p:cNvPr id="22" name="直接箭头连接符 21"/>
          <p:cNvCxnSpPr/>
          <p:nvPr/>
        </p:nvCxnSpPr>
        <p:spPr>
          <a:xfrm flipH="1">
            <a:off x="2717084" y="5801444"/>
            <a:ext cx="1860982"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221751" y="5815678"/>
            <a:ext cx="90281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幼圆" panose="02010509060101010101" pitchFamily="49" charset="-122"/>
                <a:ea typeface="幼圆" panose="02010509060101010101" pitchFamily="49" charset="-122"/>
              </a:rPr>
              <a:t>关注消息</a:t>
            </a:r>
            <a:endParaRPr lang="en-US" sz="1400" dirty="0">
              <a:latin typeface="幼圆" panose="02010509060101010101" pitchFamily="49" charset="-122"/>
              <a:ea typeface="幼圆" panose="02010509060101010101" pitchFamily="49" charset="-122"/>
            </a:endParaRPr>
          </a:p>
        </p:txBody>
      </p:sp>
      <p:cxnSp>
        <p:nvCxnSpPr>
          <p:cNvPr id="26" name="直接箭头连接符 25"/>
          <p:cNvCxnSpPr/>
          <p:nvPr/>
        </p:nvCxnSpPr>
        <p:spPr>
          <a:xfrm flipV="1">
            <a:off x="6276383" y="3678715"/>
            <a:ext cx="3090586" cy="4500"/>
          </a:xfrm>
          <a:prstGeom prst="straightConnector1">
            <a:avLst/>
          </a:prstGeom>
          <a:ln w="44450">
            <a:solidFill>
              <a:schemeClr val="tx1">
                <a:lumMod val="95000"/>
              </a:schemeClr>
            </a:solidFill>
            <a:headEnd type="stealth" w="lg" len="lg"/>
            <a:tailEnd type="none"/>
          </a:ln>
          <a:effectLst>
            <a:outerShdw blurRad="50800" dist="38100" dir="2700000" algn="tl" rotWithShape="0">
              <a:schemeClr val="bg1">
                <a:lumMod val="95000"/>
                <a:lumOff val="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160477" y="3117800"/>
            <a:ext cx="0" cy="522519"/>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723844" y="2688107"/>
            <a:ext cx="1441420" cy="307777"/>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微</a:t>
            </a:r>
            <a:r>
              <a:rPr lang="zh-CN" altLang="en-US" sz="1400" dirty="0" smtClean="0">
                <a:latin typeface="微软雅黑" panose="020B0503020204020204" pitchFamily="34" charset="-122"/>
                <a:ea typeface="微软雅黑" panose="020B0503020204020204" pitchFamily="34" charset="-122"/>
              </a:rPr>
              <a:t>信第三方平台</a:t>
            </a:r>
            <a:endParaRPr lang="en-US" sz="14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7257512" y="3190364"/>
            <a:ext cx="1800493" cy="307777"/>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商户公众号授权锡域</a:t>
            </a:r>
            <a:endParaRPr lang="en-US" sz="1400" dirty="0">
              <a:latin typeface="微软雅黑" panose="020B0503020204020204" pitchFamily="34" charset="-122"/>
              <a:ea typeface="微软雅黑" panose="020B0503020204020204" pitchFamily="34" charset="-122"/>
            </a:endParaRPr>
          </a:p>
        </p:txBody>
      </p:sp>
      <p:sp>
        <p:nvSpPr>
          <p:cNvPr id="28" name="圆角矩形 27"/>
          <p:cNvSpPr/>
          <p:nvPr/>
        </p:nvSpPr>
        <p:spPr>
          <a:xfrm>
            <a:off x="1265274" y="1576625"/>
            <a:ext cx="9782137" cy="77898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p:cNvSpPr txBox="1"/>
          <p:nvPr/>
        </p:nvSpPr>
        <p:spPr>
          <a:xfrm>
            <a:off x="2213792" y="1822040"/>
            <a:ext cx="8649825"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分销商（渠道经理和渠道）申请、获得带参数二维码都集成在商户微信公众号</a:t>
            </a:r>
            <a:endPar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510655" y="1706067"/>
            <a:ext cx="533357" cy="533357"/>
            <a:chOff x="1510655" y="1851915"/>
            <a:chExt cx="533357" cy="533357"/>
          </a:xfrm>
        </p:grpSpPr>
        <p:sp>
          <p:nvSpPr>
            <p:cNvPr id="33" name="椭圆 32"/>
            <p:cNvSpPr/>
            <p:nvPr/>
          </p:nvSpPr>
          <p:spPr>
            <a:xfrm>
              <a:off x="1510655" y="1851915"/>
              <a:ext cx="533357" cy="533357"/>
            </a:xfrm>
            <a:prstGeom prst="ellipse">
              <a:avLst/>
            </a:prstGeom>
            <a:solidFill>
              <a:srgbClr val="5A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标注 33"/>
            <p:cNvSpPr/>
            <p:nvPr/>
          </p:nvSpPr>
          <p:spPr>
            <a:xfrm>
              <a:off x="1598103" y="2043781"/>
              <a:ext cx="370603" cy="208059"/>
            </a:xfrm>
            <a:prstGeom prst="wedgeRoundRectCallout">
              <a:avLst>
                <a:gd name="adj1" fmla="val 15238"/>
                <a:gd name="adj2" fmla="val 7547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1565895" y="1995506"/>
              <a:ext cx="344904" cy="196713"/>
            </a:xfrm>
            <a:prstGeom prst="roundRect">
              <a:avLst/>
            </a:prstGeom>
            <a:solidFill>
              <a:schemeClr val="bg1"/>
            </a:solidFill>
            <a:ln w="38100">
              <a:solidFill>
                <a:srgbClr val="5AC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9313181" y="2960907"/>
            <a:ext cx="1698317" cy="1849715"/>
            <a:chOff x="9313181" y="2960907"/>
            <a:chExt cx="1698317" cy="1849715"/>
          </a:xfrm>
        </p:grpSpPr>
        <p:sp>
          <p:nvSpPr>
            <p:cNvPr id="44" name="圆角矩形 43"/>
            <p:cNvSpPr/>
            <p:nvPr/>
          </p:nvSpPr>
          <p:spPr>
            <a:xfrm>
              <a:off x="9313181" y="2960907"/>
              <a:ext cx="1698317" cy="1849715"/>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a:solidFill>
                    <a:schemeClr val="bg1"/>
                  </a:solidFill>
                  <a:effectLst>
                    <a:outerShdw blurRad="50800" dist="38100" dir="2700000" algn="tl" rotWithShape="0">
                      <a:prstClr val="black">
                        <a:alpha val="40000"/>
                      </a:prstClr>
                    </a:outerShdw>
                  </a:effectLst>
                </a:rPr>
                <a:t>锡</a:t>
              </a:r>
              <a:r>
                <a:rPr lang="zh-CN" altLang="en-US" sz="1600" dirty="0" smtClean="0">
                  <a:solidFill>
                    <a:schemeClr val="bg1"/>
                  </a:solidFill>
                  <a:effectLst>
                    <a:outerShdw blurRad="50800" dist="38100" dir="2700000" algn="tl" rotWithShape="0">
                      <a:prstClr val="black">
                        <a:alpha val="40000"/>
                      </a:prstClr>
                    </a:outerShdw>
                  </a:effectLst>
                </a:rPr>
                <a:t>域社会化分销</a:t>
              </a:r>
              <a:endParaRPr lang="en-US" sz="1600" dirty="0">
                <a:solidFill>
                  <a:schemeClr val="bg1"/>
                </a:solidFill>
                <a:effectLst>
                  <a:outerShdw blurRad="50800" dist="38100" dir="2700000" algn="tl" rotWithShape="0">
                    <a:prstClr val="black">
                      <a:alpha val="40000"/>
                    </a:prstClr>
                  </a:outerShdw>
                </a:effectLst>
              </a:endParaRPr>
            </a:p>
          </p:txBody>
        </p:sp>
        <p:pic>
          <p:nvPicPr>
            <p:cNvPr id="20" name="图片 19"/>
            <p:cNvPicPr>
              <a:picLocks noChangeAspect="1"/>
            </p:cNvPicPr>
            <p:nvPr/>
          </p:nvPicPr>
          <p:blipFill>
            <a:blip r:embed="rId4"/>
            <a:stretch>
              <a:fillRect/>
            </a:stretch>
          </p:blipFill>
          <p:spPr>
            <a:xfrm>
              <a:off x="9682675" y="3515049"/>
              <a:ext cx="993319" cy="1018330"/>
            </a:xfrm>
            <a:prstGeom prst="rect">
              <a:avLst/>
            </a:prstGeom>
            <a:effectLst>
              <a:outerShdw blurRad="50800" dist="38100" dir="2700000" algn="tl" rotWithShape="0">
                <a:prstClr val="black">
                  <a:alpha val="40000"/>
                </a:prstClr>
              </a:outerShdw>
            </a:effectLst>
          </p:spPr>
        </p:pic>
      </p:grpSp>
      <p:cxnSp>
        <p:nvCxnSpPr>
          <p:cNvPr id="6" name="肘形连接符 5"/>
          <p:cNvCxnSpPr>
            <a:stCxn id="45" idx="3"/>
            <a:endCxn id="44" idx="2"/>
          </p:cNvCxnSpPr>
          <p:nvPr/>
        </p:nvCxnSpPr>
        <p:spPr>
          <a:xfrm flipV="1">
            <a:off x="6276383" y="4810622"/>
            <a:ext cx="3885957" cy="629875"/>
          </a:xfrm>
          <a:prstGeom prst="bentConnector2">
            <a:avLst/>
          </a:prstGeom>
          <a:ln w="44450" cap="rnd">
            <a:solidFill>
              <a:schemeClr val="tx1">
                <a:lumMod val="9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8066" y="4789680"/>
            <a:ext cx="1698317" cy="1301634"/>
            <a:chOff x="7056367" y="4601184"/>
            <a:chExt cx="1698317" cy="1301634"/>
          </a:xfrm>
        </p:grpSpPr>
        <p:sp>
          <p:nvSpPr>
            <p:cNvPr id="45" name="圆角矩形 44"/>
            <p:cNvSpPr/>
            <p:nvPr/>
          </p:nvSpPr>
          <p:spPr>
            <a:xfrm>
              <a:off x="7056367" y="4601184"/>
              <a:ext cx="1698317" cy="1301634"/>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schemeClr val="bg1"/>
                  </a:solidFill>
                  <a:effectLst>
                    <a:outerShdw blurRad="50800" dist="38100" dir="2700000" algn="tl" rotWithShape="0">
                      <a:prstClr val="black">
                        <a:alpha val="40000"/>
                      </a:prstClr>
                    </a:outerShdw>
                  </a:effectLst>
                </a:rPr>
                <a:t>有赞服务端</a:t>
              </a:r>
              <a:endParaRPr lang="en-US" sz="1600" dirty="0">
                <a:solidFill>
                  <a:schemeClr val="bg1"/>
                </a:solidFill>
                <a:effectLst>
                  <a:outerShdw blurRad="50800" dist="38100" dir="2700000" algn="tl" rotWithShape="0">
                    <a:prstClr val="black">
                      <a:alpha val="40000"/>
                    </a:prstClr>
                  </a:outerShdw>
                </a:effectLst>
              </a:endParaRPr>
            </a:p>
          </p:txBody>
        </p:sp>
        <p:pic>
          <p:nvPicPr>
            <p:cNvPr id="25" name="Picture 2" descr="http://kdt-static.qiniucdn.com/v2/image/intro/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208" y="5078157"/>
              <a:ext cx="1300246" cy="544866"/>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9" name="文本框 48"/>
          <p:cNvSpPr txBox="1"/>
          <p:nvPr/>
        </p:nvSpPr>
        <p:spPr>
          <a:xfrm>
            <a:off x="6901845" y="5069638"/>
            <a:ext cx="2339102"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有赞插件功能：关键词转发</a:t>
            </a:r>
            <a:endParaRPr lang="en-US" sz="14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6848057" y="5565602"/>
            <a:ext cx="251863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有赞插件功能：关注事件转发</a:t>
            </a:r>
            <a:endParaRPr lang="en-US" sz="1400" dirty="0">
              <a:latin typeface="微软雅黑" panose="020B0503020204020204" pitchFamily="34" charset="-122"/>
              <a:ea typeface="微软雅黑" panose="020B0503020204020204" pitchFamily="34" charset="-122"/>
            </a:endParaRPr>
          </a:p>
        </p:txBody>
      </p:sp>
      <p:cxnSp>
        <p:nvCxnSpPr>
          <p:cNvPr id="51" name="肘形连接符 50"/>
          <p:cNvCxnSpPr>
            <a:stCxn id="35" idx="2"/>
          </p:cNvCxnSpPr>
          <p:nvPr/>
        </p:nvCxnSpPr>
        <p:spPr>
          <a:xfrm rot="5400000">
            <a:off x="3976577" y="2798970"/>
            <a:ext cx="381661" cy="2821514"/>
          </a:xfrm>
          <a:prstGeom prst="bentConnector2">
            <a:avLst/>
          </a:prstGeom>
          <a:ln w="44450" cap="rnd">
            <a:solidFill>
              <a:schemeClr val="tx1">
                <a:lumMod val="9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3211764" y="4065343"/>
            <a:ext cx="1980029" cy="307777"/>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分销</a:t>
            </a:r>
            <a:r>
              <a:rPr lang="zh-CN" altLang="en-US" sz="1400" dirty="0" smtClean="0">
                <a:latin typeface="微软雅黑" panose="020B0503020204020204" pitchFamily="34" charset="-122"/>
                <a:ea typeface="微软雅黑" panose="020B0503020204020204" pitchFamily="34" charset="-122"/>
              </a:rPr>
              <a:t>商获得带参二维码</a:t>
            </a:r>
            <a:endParaRPr 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26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2" presetClass="entr" presetSubtype="8"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1000"/>
                                        <p:tgtEl>
                                          <p:spTgt spid="41"/>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1000"/>
                                        <p:tgtEl>
                                          <p:spTgt spid="49"/>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par>
                                <p:cTn id="45" presetID="22" presetClass="entr" presetSubtype="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right)">
                                      <p:cBhvr>
                                        <p:cTn id="52" dur="1000"/>
                                        <p:tgtEl>
                                          <p:spTgt spid="57"/>
                                        </p:tgtEl>
                                      </p:cBhvr>
                                    </p:animEffect>
                                  </p:childTnLst>
                                </p:cTn>
                              </p:par>
                              <p:par>
                                <p:cTn id="53" presetID="22" presetClass="entr" presetSubtype="2"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3" grpId="0"/>
      <p:bldP spid="37" grpId="0"/>
      <p:bldP spid="42" grpId="0"/>
      <p:bldP spid="49" grpId="0"/>
      <p:bldP spid="50"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锡域</a:t>
            </a:r>
            <a:r>
              <a:rPr lang="zh-CN" altLang="en-US" b="1" dirty="0" smtClean="0">
                <a:latin typeface="微软雅黑" panose="020B0503020204020204" pitchFamily="34" charset="-122"/>
                <a:ea typeface="微软雅黑" panose="020B0503020204020204" pitchFamily="34" charset="-122"/>
              </a:rPr>
              <a:t>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跟有赞微商城无缝</a:t>
            </a:r>
            <a:r>
              <a:rPr lang="zh-CN" altLang="en-US" b="1" dirty="0" smtClean="0">
                <a:latin typeface="微软雅黑" panose="020B0503020204020204" pitchFamily="34" charset="-122"/>
                <a:ea typeface="微软雅黑" panose="020B0503020204020204" pitchFamily="34" charset="-122"/>
              </a:rPr>
              <a:t>对接（二）</a:t>
            </a:r>
            <a:endParaRPr lang="en-US" b="1" dirty="0">
              <a:latin typeface="微软雅黑" panose="020B0503020204020204" pitchFamily="34" charset="-122"/>
              <a:ea typeface="微软雅黑" panose="020B0503020204020204" pitchFamily="34" charset="-122"/>
            </a:endParaRPr>
          </a:p>
        </p:txBody>
      </p:sp>
      <p:sp>
        <p:nvSpPr>
          <p:cNvPr id="36" name="圆角矩形 35"/>
          <p:cNvSpPr/>
          <p:nvPr/>
        </p:nvSpPr>
        <p:spPr>
          <a:xfrm>
            <a:off x="1337578" y="2689409"/>
            <a:ext cx="1698317" cy="3743441"/>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schemeClr val="bg1"/>
                </a:solidFill>
                <a:effectLst>
                  <a:outerShdw blurRad="50800" dist="38100" dir="2700000" algn="tl" rotWithShape="0">
                    <a:prstClr val="black">
                      <a:alpha val="40000"/>
                    </a:prstClr>
                  </a:outerShdw>
                </a:effectLst>
              </a:rPr>
              <a:t>商户微信公众号</a:t>
            </a:r>
            <a:endParaRPr lang="en-US" sz="1600" dirty="0">
              <a:solidFill>
                <a:schemeClr val="bg1"/>
              </a:solidFill>
              <a:effectLst>
                <a:outerShdw blurRad="50800" dist="38100" dir="2700000" algn="tl" rotWithShape="0">
                  <a:prstClr val="black">
                    <a:alpha val="40000"/>
                  </a:prstClr>
                </a:outerShdw>
              </a:effectLst>
            </a:endParaRPr>
          </a:p>
        </p:txBody>
      </p:sp>
      <p:sp>
        <p:nvSpPr>
          <p:cNvPr id="31" name="矩形 30"/>
          <p:cNvSpPr/>
          <p:nvPr/>
        </p:nvSpPr>
        <p:spPr>
          <a:xfrm>
            <a:off x="1556845" y="3280685"/>
            <a:ext cx="1277470" cy="44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有赞微商城</a:t>
            </a:r>
            <a:endParaRPr lang="en-US" sz="1600" dirty="0">
              <a:effectLst>
                <a:outerShdw blurRad="50800" dist="38100" dir="2700000" algn="tl" rotWithShape="0">
                  <a:prstClr val="black">
                    <a:alpha val="40000"/>
                  </a:prstClr>
                </a:outerShdw>
              </a:effectLst>
            </a:endParaRPr>
          </a:p>
        </p:txBody>
      </p:sp>
      <p:sp>
        <p:nvSpPr>
          <p:cNvPr id="38" name="矩形 37"/>
          <p:cNvSpPr/>
          <p:nvPr/>
        </p:nvSpPr>
        <p:spPr>
          <a:xfrm>
            <a:off x="1556845" y="3952439"/>
            <a:ext cx="1277470" cy="1314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outerShdw blurRad="50800" dist="38100" dir="2700000" algn="tl" rotWithShape="0">
                    <a:prstClr val="black">
                      <a:alpha val="40000"/>
                    </a:prstClr>
                  </a:outerShdw>
                </a:effectLst>
              </a:rPr>
              <a:t>分销系统微信端入口</a:t>
            </a:r>
            <a:endParaRPr lang="en-US" sz="1600" dirty="0">
              <a:effectLst>
                <a:outerShdw blurRad="50800" dist="38100" dir="2700000" algn="tl" rotWithShape="0">
                  <a:prstClr val="black">
                    <a:alpha val="40000"/>
                  </a:prstClr>
                </a:outerShdw>
              </a:effectLst>
            </a:endParaRPr>
          </a:p>
        </p:txBody>
      </p:sp>
      <p:sp>
        <p:nvSpPr>
          <p:cNvPr id="28" name="圆角矩形 27"/>
          <p:cNvSpPr/>
          <p:nvPr/>
        </p:nvSpPr>
        <p:spPr>
          <a:xfrm>
            <a:off x="1265274" y="1576625"/>
            <a:ext cx="9782137" cy="77898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p:cNvSpPr txBox="1"/>
          <p:nvPr/>
        </p:nvSpPr>
        <p:spPr>
          <a:xfrm>
            <a:off x="2210024" y="1697998"/>
            <a:ext cx="8066741"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分销商查看自己的分销业绩（发展的客户和销售业绩）和佣金提现申请都集成在商户公众号内</a:t>
            </a:r>
            <a:endPar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510655" y="1706067"/>
            <a:ext cx="533357" cy="533357"/>
            <a:chOff x="1510655" y="1851915"/>
            <a:chExt cx="533357" cy="533357"/>
          </a:xfrm>
        </p:grpSpPr>
        <p:sp>
          <p:nvSpPr>
            <p:cNvPr id="33" name="椭圆 32"/>
            <p:cNvSpPr/>
            <p:nvPr/>
          </p:nvSpPr>
          <p:spPr>
            <a:xfrm>
              <a:off x="1510655" y="1851915"/>
              <a:ext cx="533357" cy="533357"/>
            </a:xfrm>
            <a:prstGeom prst="ellipse">
              <a:avLst/>
            </a:prstGeom>
            <a:solidFill>
              <a:srgbClr val="5A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标注 33"/>
            <p:cNvSpPr/>
            <p:nvPr/>
          </p:nvSpPr>
          <p:spPr>
            <a:xfrm>
              <a:off x="1598103" y="2043781"/>
              <a:ext cx="370603" cy="208059"/>
            </a:xfrm>
            <a:prstGeom prst="wedgeRoundRectCallout">
              <a:avLst>
                <a:gd name="adj1" fmla="val 15238"/>
                <a:gd name="adj2" fmla="val 7547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1565895" y="1995506"/>
              <a:ext cx="344904" cy="196713"/>
            </a:xfrm>
            <a:prstGeom prst="roundRect">
              <a:avLst/>
            </a:prstGeom>
            <a:solidFill>
              <a:schemeClr val="bg1"/>
            </a:solidFill>
            <a:ln w="38100">
              <a:solidFill>
                <a:srgbClr val="5AC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圆角矩形 44"/>
          <p:cNvSpPr/>
          <p:nvPr/>
        </p:nvSpPr>
        <p:spPr>
          <a:xfrm>
            <a:off x="9171670" y="3096276"/>
            <a:ext cx="1698317" cy="2319467"/>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a:solidFill>
                  <a:schemeClr val="bg1"/>
                </a:solidFill>
                <a:effectLst>
                  <a:outerShdw blurRad="50800" dist="38100" dir="2700000" algn="tl" rotWithShape="0">
                    <a:prstClr val="black">
                      <a:alpha val="40000"/>
                    </a:prstClr>
                  </a:outerShdw>
                </a:effectLst>
              </a:rPr>
              <a:t>锡</a:t>
            </a:r>
            <a:r>
              <a:rPr lang="zh-CN" altLang="en-US" sz="1600" dirty="0" smtClean="0">
                <a:solidFill>
                  <a:schemeClr val="bg1"/>
                </a:solidFill>
                <a:effectLst>
                  <a:outerShdw blurRad="50800" dist="38100" dir="2700000" algn="tl" rotWithShape="0">
                    <a:prstClr val="black">
                      <a:alpha val="40000"/>
                    </a:prstClr>
                  </a:outerShdw>
                </a:effectLst>
              </a:rPr>
              <a:t>域社会化分销</a:t>
            </a:r>
            <a:endParaRPr lang="en-US" sz="1600" dirty="0">
              <a:solidFill>
                <a:schemeClr val="bg1"/>
              </a:solidFill>
              <a:effectLst>
                <a:outerShdw blurRad="50800" dist="38100" dir="2700000" algn="tl" rotWithShape="0">
                  <a:prstClr val="black">
                    <a:alpha val="40000"/>
                  </a:prstClr>
                </a:outerShdw>
              </a:effectLst>
            </a:endParaRPr>
          </a:p>
        </p:txBody>
      </p:sp>
      <p:pic>
        <p:nvPicPr>
          <p:cNvPr id="46" name="图片 45"/>
          <p:cNvPicPr>
            <a:picLocks noChangeAspect="1"/>
          </p:cNvPicPr>
          <p:nvPr/>
        </p:nvPicPr>
        <p:blipFill>
          <a:blip r:embed="rId3"/>
          <a:stretch>
            <a:fillRect/>
          </a:stretch>
        </p:blipFill>
        <p:spPr>
          <a:xfrm>
            <a:off x="9541164" y="3905018"/>
            <a:ext cx="993319" cy="1018330"/>
          </a:xfrm>
          <a:prstGeom prst="rect">
            <a:avLst/>
          </a:prstGeom>
          <a:effectLst>
            <a:outerShdw blurRad="50800" dist="38100" dir="2700000" algn="tl" rotWithShape="0">
              <a:prstClr val="black">
                <a:alpha val="40000"/>
              </a:prstClr>
            </a:outerShdw>
          </a:effectLst>
        </p:spPr>
      </p:pic>
      <p:grpSp>
        <p:nvGrpSpPr>
          <p:cNvPr id="47" name="组合 46"/>
          <p:cNvGrpSpPr/>
          <p:nvPr/>
        </p:nvGrpSpPr>
        <p:grpSpPr>
          <a:xfrm>
            <a:off x="4595755" y="5131216"/>
            <a:ext cx="1698317" cy="1301634"/>
            <a:chOff x="7056367" y="4601184"/>
            <a:chExt cx="1698317" cy="1301634"/>
          </a:xfrm>
        </p:grpSpPr>
        <p:sp>
          <p:nvSpPr>
            <p:cNvPr id="49" name="圆角矩形 48"/>
            <p:cNvSpPr/>
            <p:nvPr/>
          </p:nvSpPr>
          <p:spPr>
            <a:xfrm>
              <a:off x="7056367" y="4601184"/>
              <a:ext cx="1698317" cy="1301634"/>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schemeClr val="bg1"/>
                  </a:solidFill>
                  <a:effectLst>
                    <a:outerShdw blurRad="50800" dist="38100" dir="2700000" algn="tl" rotWithShape="0">
                      <a:prstClr val="black">
                        <a:alpha val="40000"/>
                      </a:prstClr>
                    </a:outerShdw>
                  </a:effectLst>
                </a:rPr>
                <a:t>有赞服务端</a:t>
              </a:r>
              <a:endParaRPr lang="en-US" sz="1600" dirty="0">
                <a:solidFill>
                  <a:schemeClr val="bg1"/>
                </a:solidFill>
                <a:effectLst>
                  <a:outerShdw blurRad="50800" dist="38100" dir="2700000" algn="tl" rotWithShape="0">
                    <a:prstClr val="black">
                      <a:alpha val="40000"/>
                    </a:prstClr>
                  </a:outerShdw>
                </a:effectLst>
              </a:endParaRPr>
            </a:p>
          </p:txBody>
        </p:sp>
        <p:pic>
          <p:nvPicPr>
            <p:cNvPr id="50" name="Picture 2" descr="http://kdt-static.qiniucdn.com/v2/image/intr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208" y="5078157"/>
              <a:ext cx="1300246" cy="544866"/>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51" name="图片 50"/>
          <p:cNvPicPr>
            <a:picLocks noChangeAspect="1"/>
          </p:cNvPicPr>
          <p:nvPr/>
        </p:nvPicPr>
        <p:blipFill>
          <a:blip r:embed="rId5"/>
          <a:stretch>
            <a:fillRect/>
          </a:stretch>
        </p:blipFill>
        <p:spPr>
          <a:xfrm>
            <a:off x="3523951" y="2608059"/>
            <a:ext cx="1085850" cy="447675"/>
          </a:xfrm>
          <a:prstGeom prst="rect">
            <a:avLst/>
          </a:prstGeom>
          <a:effectLst>
            <a:outerShdw blurRad="50800" dist="63500" dir="2700000" algn="tl" rotWithShape="0">
              <a:prstClr val="black">
                <a:alpha val="40000"/>
              </a:prstClr>
            </a:outerShdw>
          </a:effectLst>
        </p:spPr>
      </p:pic>
      <p:cxnSp>
        <p:nvCxnSpPr>
          <p:cNvPr id="52" name="直接箭头连接符 51"/>
          <p:cNvCxnSpPr/>
          <p:nvPr/>
        </p:nvCxnSpPr>
        <p:spPr>
          <a:xfrm>
            <a:off x="3918959" y="3055734"/>
            <a:ext cx="0" cy="118674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4630243" y="2666382"/>
            <a:ext cx="1441420" cy="307777"/>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微</a:t>
            </a:r>
            <a:r>
              <a:rPr lang="zh-CN" altLang="en-US" sz="1400" dirty="0" smtClean="0">
                <a:latin typeface="微软雅黑" panose="020B0503020204020204" pitchFamily="34" charset="-122"/>
                <a:ea typeface="微软雅黑" panose="020B0503020204020204" pitchFamily="34" charset="-122"/>
              </a:rPr>
              <a:t>信第三方平台</a:t>
            </a:r>
            <a:endParaRPr lang="en-US" sz="1400" dirty="0">
              <a:latin typeface="微软雅黑" panose="020B0503020204020204" pitchFamily="34" charset="-122"/>
              <a:ea typeface="微软雅黑" panose="020B0503020204020204" pitchFamily="34" charset="-122"/>
            </a:endParaRPr>
          </a:p>
        </p:txBody>
      </p:sp>
      <p:sp>
        <p:nvSpPr>
          <p:cNvPr id="54" name="文本框 53"/>
          <p:cNvSpPr txBox="1"/>
          <p:nvPr/>
        </p:nvSpPr>
        <p:spPr>
          <a:xfrm>
            <a:off x="4344134" y="3059542"/>
            <a:ext cx="1800493" cy="307777"/>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商户公众号授权锡域</a:t>
            </a:r>
            <a:endParaRPr lang="en-US" sz="1400" dirty="0">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H="1">
            <a:off x="2834317" y="4270625"/>
            <a:ext cx="6274144" cy="0"/>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4326340" y="3939866"/>
            <a:ext cx="3985147"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Arial" panose="020B0604020202020204" pitchFamily="34" charset="0"/>
                <a:ea typeface="幼圆" panose="02010509060101010101" pitchFamily="49" charset="-122"/>
                <a:cs typeface="Arial" panose="020B0604020202020204" pitchFamily="34" charset="0"/>
              </a:rPr>
              <a:t>入口</a:t>
            </a:r>
            <a:r>
              <a:rPr lang="en-US" altLang="zh-CN" sz="1400" dirty="0" smtClean="0">
                <a:latin typeface="Arial" panose="020B0604020202020204" pitchFamily="34" charset="0"/>
                <a:ea typeface="幼圆" panose="02010509060101010101" pitchFamily="49" charset="-122"/>
                <a:cs typeface="Arial" panose="020B0604020202020204" pitchFamily="34" charset="0"/>
              </a:rPr>
              <a:t>URL</a:t>
            </a:r>
            <a:r>
              <a:rPr lang="zh-CN" altLang="en-US" sz="1400" dirty="0" smtClean="0">
                <a:latin typeface="Arial" panose="020B0604020202020204" pitchFamily="34" charset="0"/>
                <a:ea typeface="幼圆" panose="02010509060101010101" pitchFamily="49" charset="-122"/>
                <a:cs typeface="Arial" panose="020B0604020202020204" pitchFamily="34" charset="0"/>
              </a:rPr>
              <a:t>将分销商身份（</a:t>
            </a:r>
            <a:r>
              <a:rPr lang="en-US" altLang="zh-CN" sz="1400" dirty="0" err="1" smtClean="0">
                <a:latin typeface="Arial" panose="020B0604020202020204" pitchFamily="34" charset="0"/>
                <a:ea typeface="幼圆" panose="02010509060101010101" pitchFamily="49" charset="-122"/>
                <a:cs typeface="Arial" panose="020B0604020202020204" pitchFamily="34" charset="0"/>
              </a:rPr>
              <a:t>openid</a:t>
            </a:r>
            <a:r>
              <a:rPr lang="zh-CN" altLang="en-US" sz="1400" dirty="0" smtClean="0">
                <a:latin typeface="Arial" panose="020B0604020202020204" pitchFamily="34" charset="0"/>
                <a:ea typeface="幼圆" panose="02010509060101010101" pitchFamily="49" charset="-122"/>
                <a:cs typeface="Arial" panose="020B0604020202020204" pitchFamily="34" charset="0"/>
              </a:rPr>
              <a:t>）传到分销系统</a:t>
            </a:r>
            <a:endParaRPr lang="en-US" sz="1400" dirty="0">
              <a:latin typeface="Arial" panose="020B0604020202020204" pitchFamily="34" charset="0"/>
              <a:ea typeface="幼圆" panose="02010509060101010101" pitchFamily="49" charset="-122"/>
              <a:cs typeface="Arial" panose="020B0604020202020204" pitchFamily="34" charset="0"/>
            </a:endParaRPr>
          </a:p>
        </p:txBody>
      </p:sp>
      <p:cxnSp>
        <p:nvCxnSpPr>
          <p:cNvPr id="57" name="肘形连接符 56"/>
          <p:cNvCxnSpPr>
            <a:endCxn id="45" idx="2"/>
          </p:cNvCxnSpPr>
          <p:nvPr/>
        </p:nvCxnSpPr>
        <p:spPr>
          <a:xfrm flipV="1">
            <a:off x="6323948" y="5415743"/>
            <a:ext cx="3696881" cy="453560"/>
          </a:xfrm>
          <a:prstGeom prst="bentConnector2">
            <a:avLst/>
          </a:prstGeom>
          <a:ln w="44450" cap="rnd">
            <a:solidFill>
              <a:schemeClr val="tx1">
                <a:lumMod val="9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7508970" y="5498443"/>
            <a:ext cx="90452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有赞</a:t>
            </a:r>
            <a:r>
              <a:rPr lang="en-US" altLang="zh-CN" sz="1400" dirty="0" smtClean="0">
                <a:latin typeface="微软雅黑" panose="020B0503020204020204" pitchFamily="34" charset="-122"/>
                <a:ea typeface="微软雅黑" panose="020B0503020204020204" pitchFamily="34" charset="-122"/>
              </a:rPr>
              <a:t>API</a:t>
            </a:r>
            <a:endParaRPr lang="en-US" sz="14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6732812" y="5952003"/>
            <a:ext cx="287520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订单、客户、商品数据同步</a:t>
            </a:r>
            <a:endParaRPr lang="en-US" sz="1400" dirty="0">
              <a:latin typeface="微软雅黑" panose="020B0503020204020204" pitchFamily="34" charset="-122"/>
              <a:ea typeface="微软雅黑" panose="020B0503020204020204" pitchFamily="34" charset="-122"/>
            </a:endParaRPr>
          </a:p>
        </p:txBody>
      </p:sp>
      <p:cxnSp>
        <p:nvCxnSpPr>
          <p:cNvPr id="60" name="直接箭头连接符 59"/>
          <p:cNvCxnSpPr/>
          <p:nvPr/>
        </p:nvCxnSpPr>
        <p:spPr>
          <a:xfrm>
            <a:off x="2864191" y="4878996"/>
            <a:ext cx="6244270" cy="0"/>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4066876" y="4542623"/>
            <a:ext cx="3995064"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400" dirty="0" smtClean="0">
                <a:latin typeface="幼圆" panose="02010509060101010101" pitchFamily="49" charset="-122"/>
                <a:ea typeface="幼圆" panose="02010509060101010101" pitchFamily="49" charset="-122"/>
              </a:rPr>
              <a:t>获得身份后自动登录分销系统，获得各种信息</a:t>
            </a:r>
            <a:endParaRPr lang="en-US" sz="1400" dirty="0">
              <a:latin typeface="幼圆" panose="02010509060101010101" pitchFamily="49" charset="-122"/>
              <a:ea typeface="幼圆" panose="02010509060101010101" pitchFamily="49" charset="-122"/>
            </a:endParaRPr>
          </a:p>
        </p:txBody>
      </p:sp>
      <p:cxnSp>
        <p:nvCxnSpPr>
          <p:cNvPr id="35" name="直接箭头连接符 34"/>
          <p:cNvCxnSpPr/>
          <p:nvPr/>
        </p:nvCxnSpPr>
        <p:spPr>
          <a:xfrm flipV="1">
            <a:off x="3035895" y="3660071"/>
            <a:ext cx="6072566"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4245658" y="3083885"/>
            <a:ext cx="0" cy="576186"/>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630243" y="3319108"/>
            <a:ext cx="3995064"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400" dirty="0" smtClean="0">
                <a:latin typeface="幼圆" panose="02010509060101010101" pitchFamily="49" charset="-122"/>
                <a:ea typeface="幼圆" panose="02010509060101010101" pitchFamily="49" charset="-122"/>
              </a:rPr>
              <a:t>审核通知、订单通知信息（模板消息）</a:t>
            </a:r>
            <a:endParaRPr lang="en-US" sz="1400"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24184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1000"/>
                                        <p:tgtEl>
                                          <p:spTgt spid="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10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2000"/>
                                        <p:tgtEl>
                                          <p:spTgt spid="56"/>
                                        </p:tgtEl>
                                      </p:cBhvr>
                                    </p:animEffect>
                                  </p:childTnLst>
                                </p:cTn>
                              </p:par>
                              <p:par>
                                <p:cTn id="19" presetID="22" presetClass="entr" presetSubtype="8"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20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par>
                                <p:cTn id="27" presetID="22" presetClass="entr" presetSubtype="1"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par>
                                <p:cTn id="34" presetID="22" presetClass="entr" presetSubtype="1"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up)">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2000"/>
                                        <p:tgtEl>
                                          <p:spTgt spid="61"/>
                                        </p:tgtEl>
                                      </p:cBhvr>
                                    </p:animEffect>
                                  </p:childTnLst>
                                </p:cTn>
                              </p:par>
                              <p:par>
                                <p:cTn id="42" presetID="22" presetClass="entr" presetSubtype="2"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right)">
                                      <p:cBhvr>
                                        <p:cTn id="44" dur="20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2000"/>
                                        <p:tgtEl>
                                          <p:spTgt spid="39"/>
                                        </p:tgtEl>
                                      </p:cBhvr>
                                    </p:animEffect>
                                  </p:childTnLst>
                                </p:cTn>
                              </p:par>
                              <p:par>
                                <p:cTn id="50" presetID="22" presetClass="entr" presetSubtype="2"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2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8" grpId="0"/>
      <p:bldP spid="59" grpId="0"/>
      <p:bldP spid="61"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auto">
          <a:xfrm>
            <a:off x="2415571" y="1841472"/>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auto">
          <a:xfrm>
            <a:off x="2415571" y="1841472"/>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WordArt 5"/>
          <p:cNvSpPr>
            <a:spLocks noChangeArrowheads="1" noChangeShapeType="1" noTextEdit="1"/>
          </p:cNvSpPr>
          <p:nvPr/>
        </p:nvSpPr>
        <p:spPr bwMode="auto">
          <a:xfrm>
            <a:off x="2558446" y="1968472"/>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01</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5" name="文本框 4"/>
          <p:cNvSpPr txBox="1"/>
          <p:nvPr/>
        </p:nvSpPr>
        <p:spPr>
          <a:xfrm>
            <a:off x="3820299" y="1914537"/>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solidFill>
                <a:latin typeface="微软雅黑" panose="020B0503020204020204" pitchFamily="34" charset="-122"/>
                <a:ea typeface="微软雅黑" panose="020B0503020204020204" pitchFamily="34" charset="-122"/>
              </a:rPr>
              <a:t>基于带参数二维码的二级分销</a:t>
            </a:r>
          </a:p>
        </p:txBody>
      </p:sp>
      <p:sp>
        <p:nvSpPr>
          <p:cNvPr id="23" name="AutoShape 3"/>
          <p:cNvSpPr>
            <a:spLocks noChangeArrowheads="1"/>
          </p:cNvSpPr>
          <p:nvPr/>
        </p:nvSpPr>
        <p:spPr bwMode="auto">
          <a:xfrm>
            <a:off x="2415571" y="2591486"/>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415571" y="2591486"/>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WordArt 5"/>
          <p:cNvSpPr>
            <a:spLocks noChangeArrowheads="1" noChangeShapeType="1" noTextEdit="1"/>
          </p:cNvSpPr>
          <p:nvPr/>
        </p:nvSpPr>
        <p:spPr bwMode="auto">
          <a:xfrm>
            <a:off x="2558446" y="2718486"/>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02</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26" name="文本框 25"/>
          <p:cNvSpPr txBox="1"/>
          <p:nvPr/>
        </p:nvSpPr>
        <p:spPr>
          <a:xfrm>
            <a:off x="3820299" y="2664551"/>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rPr>
              <a:t>自动</a:t>
            </a: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生成推广带参数二维码</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27" name="AutoShape 3"/>
          <p:cNvSpPr>
            <a:spLocks noChangeArrowheads="1"/>
          </p:cNvSpPr>
          <p:nvPr/>
        </p:nvSpPr>
        <p:spPr bwMode="auto">
          <a:xfrm>
            <a:off x="2415571" y="3341500"/>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auto">
          <a:xfrm>
            <a:off x="2415571" y="3341500"/>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WordArt 5"/>
          <p:cNvSpPr>
            <a:spLocks noChangeArrowheads="1" noChangeShapeType="1" noTextEdit="1"/>
          </p:cNvSpPr>
          <p:nvPr/>
        </p:nvSpPr>
        <p:spPr bwMode="auto">
          <a:xfrm>
            <a:off x="2558446" y="3468500"/>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03</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0" name="文本框 29"/>
          <p:cNvSpPr txBox="1"/>
          <p:nvPr/>
        </p:nvSpPr>
        <p:spPr>
          <a:xfrm>
            <a:off x="3820299" y="3414565"/>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跟有赞微商城无缝对接</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auto">
          <a:xfrm>
            <a:off x="2415571" y="4091514"/>
            <a:ext cx="7345362" cy="508000"/>
          </a:xfrm>
          <a:prstGeom prst="flowChartAlternateProcess">
            <a:avLst/>
          </a:prstGeom>
          <a:gradFill>
            <a:gsLst>
              <a:gs pos="0">
                <a:srgbClr val="A6D0F0"/>
              </a:gs>
              <a:gs pos="100000">
                <a:srgbClr val="007A37"/>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2" name="AutoShape 4"/>
          <p:cNvSpPr>
            <a:spLocks noChangeArrowheads="1"/>
          </p:cNvSpPr>
          <p:nvPr/>
        </p:nvSpPr>
        <p:spPr bwMode="auto">
          <a:xfrm>
            <a:off x="2415571" y="4091514"/>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WordArt 5"/>
          <p:cNvSpPr>
            <a:spLocks noChangeArrowheads="1" noChangeShapeType="1" noTextEdit="1"/>
          </p:cNvSpPr>
          <p:nvPr/>
        </p:nvSpPr>
        <p:spPr bwMode="auto">
          <a:xfrm>
            <a:off x="2558446" y="4218514"/>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04</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4" name="文本框 33"/>
          <p:cNvSpPr txBox="1"/>
          <p:nvPr/>
        </p:nvSpPr>
        <p:spPr>
          <a:xfrm>
            <a:off x="3820299" y="4164579"/>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latin typeface="微软雅黑" panose="020B0503020204020204" pitchFamily="34" charset="-122"/>
                <a:ea typeface="微软雅黑" panose="020B0503020204020204" pitchFamily="34" charset="-122"/>
              </a:rPr>
              <a:t>每种商品可以独立设置佣金比例</a:t>
            </a:r>
            <a:endParaRPr lang="zh-CN" altLang="en-US" kern="0" spc="300" dirty="0">
              <a:latin typeface="微软雅黑" panose="020B0503020204020204" pitchFamily="34" charset="-122"/>
              <a:ea typeface="微软雅黑" panose="020B0503020204020204" pitchFamily="34" charset="-122"/>
            </a:endParaRPr>
          </a:p>
        </p:txBody>
      </p:sp>
      <p:sp>
        <p:nvSpPr>
          <p:cNvPr id="35" name="AutoShape 3"/>
          <p:cNvSpPr>
            <a:spLocks noChangeArrowheads="1"/>
          </p:cNvSpPr>
          <p:nvPr/>
        </p:nvSpPr>
        <p:spPr bwMode="auto">
          <a:xfrm>
            <a:off x="2415571" y="4841528"/>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6" name="AutoShape 4"/>
          <p:cNvSpPr>
            <a:spLocks noChangeArrowheads="1"/>
          </p:cNvSpPr>
          <p:nvPr/>
        </p:nvSpPr>
        <p:spPr bwMode="auto">
          <a:xfrm>
            <a:off x="2415571" y="4841528"/>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WordArt 5"/>
          <p:cNvSpPr>
            <a:spLocks noChangeArrowheads="1" noChangeShapeType="1" noTextEdit="1"/>
          </p:cNvSpPr>
          <p:nvPr/>
        </p:nvSpPr>
        <p:spPr bwMode="auto">
          <a:xfrm>
            <a:off x="2558446" y="4968528"/>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05</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8" name="文本框 37"/>
          <p:cNvSpPr txBox="1"/>
          <p:nvPr/>
        </p:nvSpPr>
        <p:spPr>
          <a:xfrm>
            <a:off x="3820299" y="4914593"/>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系统其它功能特性</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794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37129" y="1722473"/>
            <a:ext cx="9810282" cy="1080885"/>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锡域</a:t>
            </a:r>
            <a:r>
              <a:rPr lang="zh-CN" altLang="en-US" b="1" dirty="0" smtClean="0">
                <a:latin typeface="微软雅黑" panose="020B0503020204020204" pitchFamily="34" charset="-122"/>
                <a:ea typeface="微软雅黑" panose="020B0503020204020204" pitchFamily="34" charset="-122"/>
              </a:rPr>
              <a:t>社会化分销系统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商品可单独设置佣金比例</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29865" y="1853590"/>
            <a:ext cx="8792290" cy="830997"/>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可以</a:t>
            </a:r>
            <a:r>
              <a:rPr lang="zh-CN" altLang="en-US" sz="1600" spc="300" dirty="0">
                <a:solidFill>
                  <a:schemeClr val="bg1">
                    <a:lumMod val="95000"/>
                    <a:lumOff val="5000"/>
                  </a:schemeClr>
                </a:solidFill>
                <a:latin typeface="微软雅黑" panose="020B0503020204020204" pitchFamily="34" charset="-122"/>
                <a:ea typeface="微软雅黑" panose="020B0503020204020204" pitchFamily="34" charset="-122"/>
              </a:rPr>
              <a:t>对店铺里的每个商品单独设置佣金比例，适合店铺商品品类多，各品类商品毛利率相差较多的商户，可以对毛利高的商品设置的佣金比例高些，对毛利低的或者促销基本无毛利的商品设置较低的比例甚至为</a:t>
            </a:r>
            <a:r>
              <a:rPr lang="en-US" altLang="zh-CN" sz="1600" spc="300" dirty="0">
                <a:solidFill>
                  <a:schemeClr val="bg1">
                    <a:lumMod val="95000"/>
                    <a:lumOff val="5000"/>
                  </a:schemeClr>
                </a:solidFill>
                <a:latin typeface="微软雅黑" panose="020B0503020204020204" pitchFamily="34" charset="-122"/>
                <a:ea typeface="微软雅黑" panose="020B0503020204020204" pitchFamily="34" charset="-122"/>
              </a:rPr>
              <a:t>0</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592" y="2030023"/>
            <a:ext cx="468501" cy="4685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图示 2"/>
          <p:cNvGraphicFramePr/>
          <p:nvPr>
            <p:extLst>
              <p:ext uri="{D42A27DB-BD31-4B8C-83A1-F6EECF244321}">
                <p14:modId xmlns:p14="http://schemas.microsoft.com/office/powerpoint/2010/main" val="135892448"/>
              </p:ext>
            </p:extLst>
          </p:nvPr>
        </p:nvGraphicFramePr>
        <p:xfrm>
          <a:off x="1415349" y="4173967"/>
          <a:ext cx="3688746" cy="2299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nvSpPr>
        <p:spPr>
          <a:xfrm>
            <a:off x="1707777" y="3132898"/>
            <a:ext cx="8855934" cy="369332"/>
          </a:xfrm>
          <a:prstGeom prst="rect">
            <a:avLst/>
          </a:prstGeom>
          <a:noFill/>
          <a:ln w="63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每种商品佣金计算公式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佣金比例 </a:t>
            </a:r>
            <a:r>
              <a:rPr lang="en-US" altLang="zh-CN" dirty="0" smtClean="0">
                <a:latin typeface="微软雅黑" panose="020B0503020204020204" pitchFamily="34" charset="-122"/>
                <a:ea typeface="微软雅黑" panose="020B0503020204020204" pitchFamily="34" charset="-122"/>
              </a:rPr>
              <a:t>X </a:t>
            </a:r>
            <a:r>
              <a:rPr lang="zh-CN" altLang="en-US" dirty="0">
                <a:latin typeface="微软雅黑" panose="020B0503020204020204" pitchFamily="34" charset="-122"/>
                <a:ea typeface="微软雅黑" panose="020B0503020204020204" pitchFamily="34" charset="-122"/>
              </a:rPr>
              <a:t>商品</a:t>
            </a:r>
            <a:r>
              <a:rPr lang="zh-CN" altLang="en-US" dirty="0" smtClean="0">
                <a:latin typeface="微软雅黑" panose="020B0503020204020204" pitchFamily="34" charset="-122"/>
                <a:ea typeface="微软雅黑" panose="020B0503020204020204" pitchFamily="34" charset="-122"/>
              </a:rPr>
              <a:t>订单销售额 </a:t>
            </a:r>
            <a:r>
              <a:rPr lang="en-US" altLang="zh-CN" dirty="0" smtClean="0">
                <a:latin typeface="微软雅黑" panose="020B0503020204020204" pitchFamily="34" charset="-122"/>
                <a:ea typeface="微软雅黑" panose="020B0503020204020204" pitchFamily="34" charset="-122"/>
              </a:rPr>
              <a:t>X </a:t>
            </a:r>
            <a:r>
              <a:rPr lang="zh-CN" altLang="en-US" dirty="0" smtClean="0">
                <a:latin typeface="微软雅黑" panose="020B0503020204020204" pitchFamily="34" charset="-122"/>
                <a:ea typeface="微软雅黑" panose="020B0503020204020204" pitchFamily="34" charset="-122"/>
              </a:rPr>
              <a:t>商品的佣金折率（默认为</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a:t>
            </a:r>
            <a:endParaRPr lang="en-US"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891636627"/>
              </p:ext>
            </p:extLst>
          </p:nvPr>
        </p:nvGraphicFramePr>
        <p:xfrm>
          <a:off x="5356107" y="3788737"/>
          <a:ext cx="5627444" cy="2452179"/>
        </p:xfrm>
        <a:graphic>
          <a:graphicData uri="http://schemas.openxmlformats.org/drawingml/2006/table">
            <a:tbl>
              <a:tblPr firstRow="1" bandRow="1">
                <a:tableStyleId>{5C22544A-7EE6-4342-B048-85BDC9FD1C3A}</a:tableStyleId>
              </a:tblPr>
              <a:tblGrid>
                <a:gridCol w="1406861"/>
                <a:gridCol w="1406861"/>
                <a:gridCol w="1406861"/>
                <a:gridCol w="1406861"/>
              </a:tblGrid>
              <a:tr h="604033">
                <a:tc>
                  <a:txBody>
                    <a:bodyPr/>
                    <a:lstStyle/>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佣金比例（</a:t>
                      </a:r>
                      <a:r>
                        <a:rPr lang="en-US" altLang="zh-CN"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endParaRPr lang="en-US" b="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商品销售额</a:t>
                      </a:r>
                      <a:endParaRPr lang="en-US" altLang="zh-CN"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（元）</a:t>
                      </a:r>
                      <a:endParaRPr lang="en-US" b="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商品佣金折率（倍率）</a:t>
                      </a:r>
                      <a:endParaRPr lang="en-US" b="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最终佣金</a:t>
                      </a:r>
                      <a:endParaRPr lang="en-US" altLang="zh-CN"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ctr"/>
                      <a:r>
                        <a:rPr lang="zh-CN" altLang="en-US" b="0"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（元）</a:t>
                      </a:r>
                      <a:endParaRPr lang="en-US" b="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r>
              <a:tr h="604033">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1.5</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15</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r>
              <a:tr h="604033">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r>
              <a:tr h="604033">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100</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0.5</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c>
                  <a:txBody>
                    <a:bodyPr/>
                    <a:lstStyle/>
                    <a:p>
                      <a:pPr algn="ctr"/>
                      <a:r>
                        <a:rPr lang="en-US" dirty="0" smtClean="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5</a:t>
                      </a:r>
                      <a:endParaRPr lang="en-US"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txBody>
                  <a:tcPr anchor="ctr"/>
                </a:tc>
              </a:tr>
            </a:tbl>
          </a:graphicData>
        </a:graphic>
      </p:graphicFrame>
    </p:spTree>
    <p:extLst>
      <p:ext uri="{BB962C8B-B14F-4D97-AF65-F5344CB8AC3E}">
        <p14:creationId xmlns:p14="http://schemas.microsoft.com/office/powerpoint/2010/main" val="411156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auto">
          <a:xfrm>
            <a:off x="2415571" y="1841472"/>
            <a:ext cx="6795664" cy="508000"/>
          </a:xfrm>
          <a:prstGeom prst="flowChartAlternateProcess">
            <a:avLst/>
          </a:prstGeom>
          <a:gradFill>
            <a:gsLst>
              <a:gs pos="0">
                <a:srgbClr val="A6D0F0"/>
              </a:gs>
              <a:gs pos="100000">
                <a:srgbClr val="0505A6"/>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auto">
          <a:xfrm>
            <a:off x="2415571" y="1841472"/>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WordArt 5"/>
          <p:cNvSpPr>
            <a:spLocks noChangeArrowheads="1" noChangeShapeType="1" noTextEdit="1"/>
          </p:cNvSpPr>
          <p:nvPr/>
        </p:nvSpPr>
        <p:spPr bwMode="auto">
          <a:xfrm>
            <a:off x="2558446" y="1968472"/>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01</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5" name="文本框 4"/>
          <p:cNvSpPr txBox="1"/>
          <p:nvPr/>
        </p:nvSpPr>
        <p:spPr>
          <a:xfrm>
            <a:off x="3820299" y="1914537"/>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solidFill>
                <a:latin typeface="微软雅黑" panose="020B0503020204020204" pitchFamily="34" charset="-122"/>
                <a:ea typeface="微软雅黑" panose="020B0503020204020204" pitchFamily="34" charset="-122"/>
              </a:rPr>
              <a:t>基于带参数二维码的二级分销</a:t>
            </a:r>
          </a:p>
        </p:txBody>
      </p:sp>
      <p:sp>
        <p:nvSpPr>
          <p:cNvPr id="23" name="AutoShape 3"/>
          <p:cNvSpPr>
            <a:spLocks noChangeArrowheads="1"/>
          </p:cNvSpPr>
          <p:nvPr/>
        </p:nvSpPr>
        <p:spPr bwMode="auto">
          <a:xfrm>
            <a:off x="2415571" y="2591486"/>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415571" y="2591486"/>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WordArt 5"/>
          <p:cNvSpPr>
            <a:spLocks noChangeArrowheads="1" noChangeShapeType="1" noTextEdit="1"/>
          </p:cNvSpPr>
          <p:nvPr/>
        </p:nvSpPr>
        <p:spPr bwMode="auto">
          <a:xfrm>
            <a:off x="2558446" y="2718486"/>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02</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26" name="文本框 25"/>
          <p:cNvSpPr txBox="1"/>
          <p:nvPr/>
        </p:nvSpPr>
        <p:spPr>
          <a:xfrm>
            <a:off x="3820299" y="2664551"/>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rPr>
              <a:t>自动</a:t>
            </a: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生成推广带参数二维码</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27" name="AutoShape 3"/>
          <p:cNvSpPr>
            <a:spLocks noChangeArrowheads="1"/>
          </p:cNvSpPr>
          <p:nvPr/>
        </p:nvSpPr>
        <p:spPr bwMode="auto">
          <a:xfrm>
            <a:off x="2415571" y="3341500"/>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auto">
          <a:xfrm>
            <a:off x="2415571" y="3341500"/>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WordArt 5"/>
          <p:cNvSpPr>
            <a:spLocks noChangeArrowheads="1" noChangeShapeType="1" noTextEdit="1"/>
          </p:cNvSpPr>
          <p:nvPr/>
        </p:nvSpPr>
        <p:spPr bwMode="auto">
          <a:xfrm>
            <a:off x="2558446" y="3468500"/>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03</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0" name="文本框 29"/>
          <p:cNvSpPr txBox="1"/>
          <p:nvPr/>
        </p:nvSpPr>
        <p:spPr>
          <a:xfrm>
            <a:off x="3820299" y="3414565"/>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跟有赞微商城无缝对接</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auto">
          <a:xfrm>
            <a:off x="2415571" y="4091514"/>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2" name="AutoShape 4"/>
          <p:cNvSpPr>
            <a:spLocks noChangeArrowheads="1"/>
          </p:cNvSpPr>
          <p:nvPr/>
        </p:nvSpPr>
        <p:spPr bwMode="auto">
          <a:xfrm>
            <a:off x="2415571" y="4091514"/>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WordArt 5"/>
          <p:cNvSpPr>
            <a:spLocks noChangeArrowheads="1" noChangeShapeType="1" noTextEdit="1"/>
          </p:cNvSpPr>
          <p:nvPr/>
        </p:nvSpPr>
        <p:spPr bwMode="auto">
          <a:xfrm>
            <a:off x="2558446" y="4218514"/>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04</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4" name="文本框 33"/>
          <p:cNvSpPr txBox="1"/>
          <p:nvPr/>
        </p:nvSpPr>
        <p:spPr>
          <a:xfrm>
            <a:off x="3820299" y="4164579"/>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每种商品可以独立设置佣金比例</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5" name="AutoShape 3"/>
          <p:cNvSpPr>
            <a:spLocks noChangeArrowheads="1"/>
          </p:cNvSpPr>
          <p:nvPr/>
        </p:nvSpPr>
        <p:spPr bwMode="auto">
          <a:xfrm>
            <a:off x="2415571" y="4841528"/>
            <a:ext cx="7345362" cy="508000"/>
          </a:xfrm>
          <a:prstGeom prst="flowChartAlternateProcess">
            <a:avLst/>
          </a:prstGeom>
          <a:gradFill>
            <a:gsLst>
              <a:gs pos="0">
                <a:srgbClr val="A6D0F0"/>
              </a:gs>
              <a:gs pos="100000">
                <a:srgbClr val="017A38"/>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6" name="AutoShape 4"/>
          <p:cNvSpPr>
            <a:spLocks noChangeArrowheads="1"/>
          </p:cNvSpPr>
          <p:nvPr/>
        </p:nvSpPr>
        <p:spPr bwMode="auto">
          <a:xfrm>
            <a:off x="2415571" y="4841528"/>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WordArt 5"/>
          <p:cNvSpPr>
            <a:spLocks noChangeArrowheads="1" noChangeShapeType="1" noTextEdit="1"/>
          </p:cNvSpPr>
          <p:nvPr/>
        </p:nvSpPr>
        <p:spPr bwMode="auto">
          <a:xfrm>
            <a:off x="2558446" y="4968528"/>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05</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8" name="文本框 37"/>
          <p:cNvSpPr txBox="1"/>
          <p:nvPr/>
        </p:nvSpPr>
        <p:spPr>
          <a:xfrm>
            <a:off x="3820299" y="4914593"/>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latin typeface="微软雅黑" panose="020B0503020204020204" pitchFamily="34" charset="-122"/>
                <a:ea typeface="微软雅黑" panose="020B0503020204020204" pitchFamily="34" charset="-122"/>
              </a:rPr>
              <a:t>系统其它功能特性</a:t>
            </a:r>
            <a:endParaRPr lang="zh-CN" altLang="en-US" kern="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762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876348"/>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店铺注册自动化</a:t>
            </a:r>
            <a:endParaRPr lang="en-US" b="1" dirty="0">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945799"/>
            <a:ext cx="468501" cy="46850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129865" y="1876239"/>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有赞商户可以在锡域分销系统的注册网址（</a:t>
            </a:r>
            <a:r>
              <a:rPr lang="en-US" altLang="zh-CN" sz="1600" spc="300" dirty="0" smtClean="0">
                <a:solidFill>
                  <a:schemeClr val="bg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sdp1.cillbiz.com/Register.aspx</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）自己注册成为锡域分销系统的用户。</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692" y="3406382"/>
            <a:ext cx="1163053" cy="1163053"/>
          </a:xfrm>
          <a:prstGeom prst="rect">
            <a:avLst/>
          </a:prstGeom>
        </p:spPr>
      </p:pic>
      <p:sp>
        <p:nvSpPr>
          <p:cNvPr id="8" name="文本框 7"/>
          <p:cNvSpPr txBox="1"/>
          <p:nvPr/>
        </p:nvSpPr>
        <p:spPr>
          <a:xfrm>
            <a:off x="1434749" y="3037050"/>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有</a:t>
            </a:r>
            <a:r>
              <a:rPr lang="zh-CN" altLang="en-US" dirty="0" smtClean="0">
                <a:latin typeface="幼圆" panose="02010509060101010101" pitchFamily="49" charset="-122"/>
                <a:ea typeface="幼圆" panose="02010509060101010101" pitchFamily="49" charset="-122"/>
              </a:rPr>
              <a:t>赞商户</a:t>
            </a:r>
            <a:endParaRPr lang="en-US" dirty="0">
              <a:latin typeface="幼圆" panose="02010509060101010101" pitchFamily="49" charset="-122"/>
              <a:ea typeface="幼圆" panose="02010509060101010101" pitchFamily="49" charset="-122"/>
            </a:endParaRPr>
          </a:p>
        </p:txBody>
      </p:sp>
      <p:sp>
        <p:nvSpPr>
          <p:cNvPr id="10" name="圆角矩形 9"/>
          <p:cNvSpPr/>
          <p:nvPr/>
        </p:nvSpPr>
        <p:spPr>
          <a:xfrm>
            <a:off x="3882774" y="3406382"/>
            <a:ext cx="1290140" cy="1215441"/>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500"/>
              </a:lnSpc>
            </a:pP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注册锡域分销系统</a:t>
            </a:r>
            <a:endParaRPr lang="en-US" altLang="zh-CN"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a:p>
            <a:pPr algn="ctr">
              <a:lnSpc>
                <a:spcPts val="2500"/>
              </a:lnSpc>
            </a:pPr>
            <a:r>
              <a:rPr lang="zh-CN" altLang="en-US" sz="1400" b="1"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店铺管理员</a:t>
            </a:r>
            <a:endParaRPr lang="en-US" sz="1400" b="1" dirty="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p:txBody>
      </p:sp>
      <p:cxnSp>
        <p:nvCxnSpPr>
          <p:cNvPr id="12" name="直接箭头连接符 11"/>
          <p:cNvCxnSpPr>
            <a:stCxn id="10" idx="1"/>
          </p:cNvCxnSpPr>
          <p:nvPr/>
        </p:nvCxnSpPr>
        <p:spPr>
          <a:xfrm flipH="1" flipV="1">
            <a:off x="2596380" y="4014102"/>
            <a:ext cx="1286394"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714876" y="3662310"/>
            <a:ext cx="902811"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幼圆" panose="02010509060101010101" pitchFamily="49" charset="-122"/>
                <a:ea typeface="幼圆" panose="02010509060101010101" pitchFamily="49" charset="-122"/>
              </a:rPr>
              <a:t>注册网址</a:t>
            </a:r>
            <a:endParaRPr lang="en-US" sz="1400" dirty="0">
              <a:latin typeface="幼圆" panose="02010509060101010101" pitchFamily="49" charset="-122"/>
              <a:ea typeface="幼圆" panose="02010509060101010101" pitchFamily="49" charset="-122"/>
            </a:endParaRPr>
          </a:p>
        </p:txBody>
      </p:sp>
      <p:sp>
        <p:nvSpPr>
          <p:cNvPr id="20" name="圆角矩形 19"/>
          <p:cNvSpPr/>
          <p:nvPr/>
        </p:nvSpPr>
        <p:spPr>
          <a:xfrm>
            <a:off x="7732054" y="3406381"/>
            <a:ext cx="1287233" cy="1215441"/>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500"/>
              </a:lnSpc>
            </a:pP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提供有赞店铺的</a:t>
            </a:r>
            <a:r>
              <a:rPr lang="en-US" altLang="zh-CN" sz="1400" dirty="0" err="1" smtClean="0">
                <a:solidFill>
                  <a:schemeClr val="bg1"/>
                </a:solidFill>
                <a:effectLst>
                  <a:outerShdw blurRad="50800" dist="38100" dir="2700000" algn="tl" rotWithShape="0">
                    <a:prstClr val="black">
                      <a:alpha val="40000"/>
                    </a:prstClr>
                  </a:outerShdw>
                </a:effectLst>
                <a:latin typeface="Arial" panose="020B0604020202020204" pitchFamily="34" charset="0"/>
                <a:ea typeface="幼圆" panose="02010509060101010101" pitchFamily="49" charset="-122"/>
                <a:cs typeface="Arial" panose="020B0604020202020204" pitchFamily="34" charset="0"/>
              </a:rPr>
              <a:t>appid</a:t>
            </a: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和</a:t>
            </a:r>
            <a:r>
              <a:rPr lang="en-US" altLang="zh-CN" sz="1400" dirty="0" err="1" smtClean="0">
                <a:solidFill>
                  <a:schemeClr val="bg1"/>
                </a:solidFill>
                <a:effectLst>
                  <a:outerShdw blurRad="50800" dist="38100" dir="2700000" algn="tl" rotWithShape="0">
                    <a:prstClr val="black">
                      <a:alpha val="40000"/>
                    </a:prstClr>
                  </a:outerShdw>
                </a:effectLst>
                <a:latin typeface="Arial" panose="020B0604020202020204" pitchFamily="34" charset="0"/>
                <a:ea typeface="幼圆" panose="02010509060101010101" pitchFamily="49" charset="-122"/>
                <a:cs typeface="Arial" panose="020B0604020202020204" pitchFamily="34" charset="0"/>
              </a:rPr>
              <a:t>appsecret</a:t>
            </a:r>
            <a:endParaRPr lang="en-US"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幼圆" panose="02010509060101010101" pitchFamily="49" charset="-122"/>
              <a:cs typeface="Arial" panose="020B0604020202020204" pitchFamily="34" charset="0"/>
            </a:endParaRPr>
          </a:p>
        </p:txBody>
      </p:sp>
      <p:sp>
        <p:nvSpPr>
          <p:cNvPr id="21" name="圆角矩形 20"/>
          <p:cNvSpPr/>
          <p:nvPr/>
        </p:nvSpPr>
        <p:spPr>
          <a:xfrm>
            <a:off x="5858977" y="3406382"/>
            <a:ext cx="1184152" cy="1215441"/>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500"/>
              </a:lnSpc>
            </a:pP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微信公众号授权给锡域</a:t>
            </a:r>
            <a:endParaRPr lang="en-US" sz="1400" dirty="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p:txBody>
      </p:sp>
      <p:cxnSp>
        <p:nvCxnSpPr>
          <p:cNvPr id="22" name="直接箭头连接符 21"/>
          <p:cNvCxnSpPr>
            <a:stCxn id="21" idx="1"/>
            <a:endCxn id="10" idx="3"/>
          </p:cNvCxnSpPr>
          <p:nvPr/>
        </p:nvCxnSpPr>
        <p:spPr>
          <a:xfrm flipH="1">
            <a:off x="5172914" y="4014103"/>
            <a:ext cx="686063" cy="0"/>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20" idx="3"/>
          </p:cNvCxnSpPr>
          <p:nvPr/>
        </p:nvCxnSpPr>
        <p:spPr>
          <a:xfrm flipH="1" flipV="1">
            <a:off x="9019287" y="4014102"/>
            <a:ext cx="648296"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9665811" y="3406381"/>
            <a:ext cx="1184152" cy="1215441"/>
          </a:xfrm>
          <a:prstGeom prst="roundRect">
            <a:avLst>
              <a:gd name="adj" fmla="val 9095"/>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500"/>
              </a:lnSpc>
            </a:pP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注册完成</a:t>
            </a:r>
            <a:endParaRPr lang="en-US" altLang="zh-CN"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a:p>
            <a:pPr algn="ctr">
              <a:lnSpc>
                <a:spcPts val="2500"/>
              </a:lnSpc>
            </a:pP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待审核</a:t>
            </a:r>
            <a:endParaRPr lang="en-US" sz="1400" dirty="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p:txBody>
      </p:sp>
      <p:cxnSp>
        <p:nvCxnSpPr>
          <p:cNvPr id="36" name="直接箭头连接符 35"/>
          <p:cNvCxnSpPr>
            <a:stCxn id="20" idx="1"/>
            <a:endCxn id="21" idx="3"/>
          </p:cNvCxnSpPr>
          <p:nvPr/>
        </p:nvCxnSpPr>
        <p:spPr>
          <a:xfrm flipH="1">
            <a:off x="7043129" y="4014102"/>
            <a:ext cx="688925" cy="1"/>
          </a:xfrm>
          <a:prstGeom prst="straightConnector1">
            <a:avLst/>
          </a:prstGeom>
          <a:ln w="44450">
            <a:solidFill>
              <a:schemeClr val="tx1">
                <a:lumMod val="95000"/>
              </a:schemeClr>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210682" y="5137484"/>
            <a:ext cx="2485617" cy="986590"/>
          </a:xfrm>
          <a:prstGeom prst="rect">
            <a:avLst/>
          </a:prstGeom>
          <a:solidFill>
            <a:schemeClr val="accent5">
              <a:lumMod val="40000"/>
              <a:lumOff val="60000"/>
            </a:schemeClr>
          </a:solidFill>
          <a:ln w="127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rPr>
              <a:t>锡域社会化分销系统要求商户公众号的授权的功能是可以多授权的功能，不会跟授权给有赞发生冲突</a:t>
            </a:r>
            <a:endParaRPr lang="en-US" sz="1400" dirty="0">
              <a:solidFill>
                <a:schemeClr val="bg1"/>
              </a:solidFill>
              <a:effectLst>
                <a:outerShdw blurRad="50800" dist="38100" dir="2700000" algn="tl" rotWithShape="0">
                  <a:prstClr val="black">
                    <a:alpha val="40000"/>
                  </a:prstClr>
                </a:outerShdw>
              </a:effectLst>
              <a:latin typeface="幼圆" panose="02010509060101010101" pitchFamily="49" charset="-122"/>
              <a:ea typeface="幼圆" panose="02010509060101010101" pitchFamily="49" charset="-122"/>
            </a:endParaRPr>
          </a:p>
        </p:txBody>
      </p:sp>
      <p:cxnSp>
        <p:nvCxnSpPr>
          <p:cNvPr id="40" name="直接箭头连接符 39"/>
          <p:cNvCxnSpPr>
            <a:stCxn id="37" idx="0"/>
            <a:endCxn id="21" idx="2"/>
          </p:cNvCxnSpPr>
          <p:nvPr/>
        </p:nvCxnSpPr>
        <p:spPr>
          <a:xfrm flipH="1" flipV="1">
            <a:off x="6451053" y="4621823"/>
            <a:ext cx="2438" cy="515661"/>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04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876348"/>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佣金比例设置</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29865" y="1889686"/>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店铺管理者给渠道经理设定一个佣金比例，渠道的佣金比例是从渠道经理佣金里分出去的，而渠道经理可以自主决定给渠道分多少比例。</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945799"/>
            <a:ext cx="468501" cy="468502"/>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8"/>
          <p:cNvSpPr>
            <a:spLocks noChangeArrowheads="1"/>
          </p:cNvSpPr>
          <p:nvPr/>
        </p:nvSpPr>
        <p:spPr bwMode="gray">
          <a:xfrm rot="16200000" flipV="1">
            <a:off x="1108674" y="4062721"/>
            <a:ext cx="2862117" cy="725487"/>
          </a:xfrm>
          <a:prstGeom prst="cube">
            <a:avLst>
              <a:gd name="adj" fmla="val 23792"/>
            </a:avLst>
          </a:prstGeom>
          <a:gradFill rotWithShape="1">
            <a:gsLst>
              <a:gs pos="0">
                <a:schemeClr val="hlink">
                  <a:gamma/>
                  <a:shade val="46275"/>
                  <a:invGamma/>
                </a:schemeClr>
              </a:gs>
              <a:gs pos="100000">
                <a:schemeClr val="hlink">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 name="左大括号 2"/>
          <p:cNvSpPr/>
          <p:nvPr/>
        </p:nvSpPr>
        <p:spPr>
          <a:xfrm>
            <a:off x="1869896" y="3195263"/>
            <a:ext cx="134713" cy="26304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文本框 4"/>
          <p:cNvSpPr txBox="1"/>
          <p:nvPr/>
        </p:nvSpPr>
        <p:spPr>
          <a:xfrm>
            <a:off x="1399987" y="4371981"/>
            <a:ext cx="604622" cy="276999"/>
          </a:xfrm>
          <a:prstGeom prst="rect">
            <a:avLst/>
          </a:prstGeom>
          <a:noFill/>
        </p:spPr>
        <p:txBody>
          <a:bodyPr wrap="square" rtlCol="0">
            <a:spAutoFit/>
          </a:bodyPr>
          <a:lstStyle/>
          <a:p>
            <a:r>
              <a:rPr lang="en-US" sz="1200" dirty="0" smtClean="0"/>
              <a:t>20</a:t>
            </a:r>
            <a:r>
              <a:rPr lang="en-US" altLang="zh-CN" sz="1200" dirty="0" smtClean="0"/>
              <a:t>%</a:t>
            </a:r>
            <a:endParaRPr lang="en-US" sz="1200" dirty="0"/>
          </a:p>
        </p:txBody>
      </p:sp>
      <p:sp>
        <p:nvSpPr>
          <p:cNvPr id="7" name="文本框 6"/>
          <p:cNvSpPr txBox="1"/>
          <p:nvPr/>
        </p:nvSpPr>
        <p:spPr>
          <a:xfrm>
            <a:off x="1943831" y="6021274"/>
            <a:ext cx="119180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给渠道经理的佣金比例</a:t>
            </a:r>
            <a:endParaRPr lang="en-US" sz="1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473576" y="2949114"/>
            <a:ext cx="1955758" cy="3533825"/>
            <a:chOff x="3473576" y="2949114"/>
            <a:chExt cx="1955758" cy="3533825"/>
          </a:xfrm>
        </p:grpSpPr>
        <p:sp>
          <p:nvSpPr>
            <p:cNvPr id="21" name="AutoShape 8"/>
            <p:cNvSpPr>
              <a:spLocks noChangeArrowheads="1"/>
            </p:cNvSpPr>
            <p:nvPr/>
          </p:nvSpPr>
          <p:spPr bwMode="gray">
            <a:xfrm rot="16200000" flipV="1">
              <a:off x="3714127" y="4515362"/>
              <a:ext cx="1956831" cy="725487"/>
            </a:xfrm>
            <a:prstGeom prst="cube">
              <a:avLst>
                <a:gd name="adj" fmla="val 23792"/>
              </a:avLst>
            </a:prstGeom>
            <a:gradFill rotWithShape="1">
              <a:gsLst>
                <a:gs pos="0">
                  <a:schemeClr val="hlink">
                    <a:gamma/>
                    <a:shade val="46275"/>
                    <a:invGamma/>
                  </a:schemeClr>
                </a:gs>
                <a:gs pos="100000">
                  <a:schemeClr val="hlink">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 name="AutoShape 9"/>
            <p:cNvSpPr>
              <a:spLocks noChangeArrowheads="1"/>
            </p:cNvSpPr>
            <p:nvPr/>
          </p:nvSpPr>
          <p:spPr bwMode="gray">
            <a:xfrm rot="16200000" flipV="1">
              <a:off x="4160197" y="3173533"/>
              <a:ext cx="1064690" cy="725488"/>
            </a:xfrm>
            <a:prstGeom prst="cube">
              <a:avLst>
                <a:gd name="adj" fmla="val 23766"/>
              </a:avLst>
            </a:prstGeom>
            <a:gradFill rotWithShape="1">
              <a:gsLst>
                <a:gs pos="0">
                  <a:schemeClr val="accent2">
                    <a:gamma/>
                    <a:shade val="46275"/>
                    <a:invGamma/>
                  </a:schemeClr>
                </a:gs>
                <a:gs pos="100000">
                  <a:schemeClr val="accent2">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4" name="左大括号 13"/>
            <p:cNvSpPr/>
            <p:nvPr/>
          </p:nvSpPr>
          <p:spPr>
            <a:xfrm>
              <a:off x="3974921" y="4104069"/>
              <a:ext cx="206554" cy="17216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左大括号 14"/>
            <p:cNvSpPr/>
            <p:nvPr/>
          </p:nvSpPr>
          <p:spPr>
            <a:xfrm>
              <a:off x="3974921" y="3158839"/>
              <a:ext cx="206554" cy="94523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文本框 15"/>
            <p:cNvSpPr txBox="1"/>
            <p:nvPr/>
          </p:nvSpPr>
          <p:spPr>
            <a:xfrm>
              <a:off x="3473576" y="4835314"/>
              <a:ext cx="604622" cy="276999"/>
            </a:xfrm>
            <a:prstGeom prst="rect">
              <a:avLst/>
            </a:prstGeom>
            <a:noFill/>
          </p:spPr>
          <p:txBody>
            <a:bodyPr wrap="square" rtlCol="0">
              <a:spAutoFit/>
            </a:bodyPr>
            <a:lstStyle/>
            <a:p>
              <a:r>
                <a:rPr lang="en-US" altLang="zh-CN" sz="1200" dirty="0" smtClean="0"/>
                <a:t>14%</a:t>
              </a:r>
              <a:endParaRPr lang="en-US" sz="1200" dirty="0"/>
            </a:p>
          </p:txBody>
        </p:sp>
        <p:sp>
          <p:nvSpPr>
            <p:cNvPr id="17" name="文本框 16"/>
            <p:cNvSpPr txBox="1"/>
            <p:nvPr/>
          </p:nvSpPr>
          <p:spPr>
            <a:xfrm>
              <a:off x="3524286" y="3509215"/>
              <a:ext cx="604622" cy="276999"/>
            </a:xfrm>
            <a:prstGeom prst="rect">
              <a:avLst/>
            </a:prstGeom>
            <a:noFill/>
          </p:spPr>
          <p:txBody>
            <a:bodyPr wrap="square" rtlCol="0">
              <a:spAutoFit/>
            </a:bodyPr>
            <a:lstStyle/>
            <a:p>
              <a:r>
                <a:rPr lang="en-US" altLang="zh-CN" sz="1200" dirty="0"/>
                <a:t>6</a:t>
              </a:r>
              <a:r>
                <a:rPr lang="en-US" altLang="zh-CN" sz="1200" dirty="0" smtClean="0"/>
                <a:t>%</a:t>
              </a:r>
              <a:endParaRPr lang="en-US" sz="1200" dirty="0"/>
            </a:p>
          </p:txBody>
        </p:sp>
        <p:sp>
          <p:nvSpPr>
            <p:cNvPr id="18" name="文本框 17"/>
            <p:cNvSpPr txBox="1"/>
            <p:nvPr/>
          </p:nvSpPr>
          <p:spPr>
            <a:xfrm>
              <a:off x="4128908" y="6021274"/>
              <a:ext cx="119180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分给比较成熟渠道佣金比例</a:t>
              </a:r>
              <a:endParaRPr 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060002" y="2949114"/>
              <a:ext cx="369332" cy="1109982"/>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lang="zh-CN" altLang="en-US" sz="1200" dirty="0" smtClean="0"/>
                <a:t>渠道佣金比例</a:t>
              </a:r>
              <a:endParaRPr lang="en-US" sz="1200" dirty="0"/>
            </a:p>
          </p:txBody>
        </p:sp>
      </p:grpSp>
      <p:grpSp>
        <p:nvGrpSpPr>
          <p:cNvPr id="11" name="组合 10"/>
          <p:cNvGrpSpPr/>
          <p:nvPr/>
        </p:nvGrpSpPr>
        <p:grpSpPr>
          <a:xfrm>
            <a:off x="5934600" y="2997960"/>
            <a:ext cx="1931860" cy="3669645"/>
            <a:chOff x="5934600" y="2997960"/>
            <a:chExt cx="1931860" cy="3669645"/>
          </a:xfrm>
        </p:grpSpPr>
        <p:sp>
          <p:nvSpPr>
            <p:cNvPr id="22" name="AutoShape 8"/>
            <p:cNvSpPr>
              <a:spLocks noChangeArrowheads="1"/>
            </p:cNvSpPr>
            <p:nvPr/>
          </p:nvSpPr>
          <p:spPr bwMode="gray">
            <a:xfrm rot="16200000" flipV="1">
              <a:off x="6658134" y="5041136"/>
              <a:ext cx="905283" cy="725487"/>
            </a:xfrm>
            <a:prstGeom prst="cube">
              <a:avLst>
                <a:gd name="adj" fmla="val 23792"/>
              </a:avLst>
            </a:prstGeom>
            <a:gradFill rotWithShape="1">
              <a:gsLst>
                <a:gs pos="0">
                  <a:schemeClr val="hlink">
                    <a:gamma/>
                    <a:shade val="46275"/>
                    <a:invGamma/>
                  </a:schemeClr>
                </a:gs>
                <a:gs pos="100000">
                  <a:schemeClr val="hlink">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3" name="AutoShape 9"/>
            <p:cNvSpPr>
              <a:spLocks noChangeArrowheads="1"/>
            </p:cNvSpPr>
            <p:nvPr/>
          </p:nvSpPr>
          <p:spPr bwMode="gray">
            <a:xfrm rot="16200000" flipV="1">
              <a:off x="6051821" y="3700141"/>
              <a:ext cx="2117907" cy="725487"/>
            </a:xfrm>
            <a:prstGeom prst="cube">
              <a:avLst>
                <a:gd name="adj" fmla="val 23775"/>
              </a:avLst>
            </a:prstGeom>
            <a:gradFill rotWithShape="1">
              <a:gsLst>
                <a:gs pos="0">
                  <a:schemeClr val="accent2">
                    <a:gamma/>
                    <a:shade val="46275"/>
                    <a:invGamma/>
                  </a:schemeClr>
                </a:gs>
                <a:gs pos="100000">
                  <a:schemeClr val="accent2">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左大括号 23"/>
            <p:cNvSpPr/>
            <p:nvPr/>
          </p:nvSpPr>
          <p:spPr>
            <a:xfrm>
              <a:off x="6393154" y="5112313"/>
              <a:ext cx="206553" cy="7133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左大括号 24"/>
            <p:cNvSpPr/>
            <p:nvPr/>
          </p:nvSpPr>
          <p:spPr>
            <a:xfrm>
              <a:off x="6393154" y="3158839"/>
              <a:ext cx="206553" cy="19534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文本框 25"/>
            <p:cNvSpPr txBox="1"/>
            <p:nvPr/>
          </p:nvSpPr>
          <p:spPr>
            <a:xfrm>
              <a:off x="5956264" y="5336646"/>
              <a:ext cx="604622" cy="276999"/>
            </a:xfrm>
            <a:prstGeom prst="rect">
              <a:avLst/>
            </a:prstGeom>
            <a:noFill/>
          </p:spPr>
          <p:txBody>
            <a:bodyPr wrap="square" rtlCol="0">
              <a:spAutoFit/>
            </a:bodyPr>
            <a:lstStyle/>
            <a:p>
              <a:r>
                <a:rPr lang="en-US" altLang="zh-CN" sz="1200" dirty="0"/>
                <a:t>5</a:t>
              </a:r>
              <a:r>
                <a:rPr lang="en-US" altLang="zh-CN" sz="1200" dirty="0" smtClean="0"/>
                <a:t>%</a:t>
              </a:r>
              <a:endParaRPr lang="en-US" sz="1200" dirty="0"/>
            </a:p>
          </p:txBody>
        </p:sp>
        <p:sp>
          <p:nvSpPr>
            <p:cNvPr id="27" name="文本框 26"/>
            <p:cNvSpPr txBox="1"/>
            <p:nvPr/>
          </p:nvSpPr>
          <p:spPr>
            <a:xfrm>
              <a:off x="5934600" y="4015211"/>
              <a:ext cx="604622" cy="276999"/>
            </a:xfrm>
            <a:prstGeom prst="rect">
              <a:avLst/>
            </a:prstGeom>
            <a:noFill/>
          </p:spPr>
          <p:txBody>
            <a:bodyPr wrap="square" rtlCol="0">
              <a:spAutoFit/>
            </a:bodyPr>
            <a:lstStyle/>
            <a:p>
              <a:r>
                <a:rPr lang="en-US" altLang="zh-CN" sz="1200" dirty="0" smtClean="0"/>
                <a:t>15%</a:t>
              </a:r>
              <a:endParaRPr lang="en-US" sz="1200" dirty="0"/>
            </a:p>
          </p:txBody>
        </p:sp>
        <p:sp>
          <p:nvSpPr>
            <p:cNvPr id="28" name="文本框 27"/>
            <p:cNvSpPr txBox="1"/>
            <p:nvPr/>
          </p:nvSpPr>
          <p:spPr>
            <a:xfrm>
              <a:off x="6547141" y="6021274"/>
              <a:ext cx="1191803"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给需要开拓的新兴渠道较大扶持</a:t>
              </a:r>
              <a:endParaRPr 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7497128" y="2997960"/>
              <a:ext cx="369332" cy="1109982"/>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lang="zh-CN" altLang="en-US" sz="1200" dirty="0" smtClean="0"/>
                <a:t>渠道佣金比例</a:t>
              </a:r>
              <a:endParaRPr lang="en-US" sz="1200" dirty="0"/>
            </a:p>
          </p:txBody>
        </p:sp>
      </p:grpSp>
      <p:grpSp>
        <p:nvGrpSpPr>
          <p:cNvPr id="12" name="组合 11"/>
          <p:cNvGrpSpPr/>
          <p:nvPr/>
        </p:nvGrpSpPr>
        <p:grpSpPr>
          <a:xfrm>
            <a:off x="8045612" y="2977095"/>
            <a:ext cx="1953973" cy="3505846"/>
            <a:chOff x="8045612" y="2977095"/>
            <a:chExt cx="1953973" cy="3505846"/>
          </a:xfrm>
        </p:grpSpPr>
        <p:sp>
          <p:nvSpPr>
            <p:cNvPr id="30" name="AutoShape 9"/>
            <p:cNvSpPr>
              <a:spLocks noChangeArrowheads="1"/>
            </p:cNvSpPr>
            <p:nvPr/>
          </p:nvSpPr>
          <p:spPr bwMode="gray">
            <a:xfrm rot="16200000" flipV="1">
              <a:off x="7808073" y="4062720"/>
              <a:ext cx="2862112" cy="725488"/>
            </a:xfrm>
            <a:prstGeom prst="cube">
              <a:avLst>
                <a:gd name="adj" fmla="val 23792"/>
              </a:avLst>
            </a:prstGeom>
            <a:gradFill rotWithShape="1">
              <a:gsLst>
                <a:gs pos="0">
                  <a:schemeClr val="accent2">
                    <a:gamma/>
                    <a:shade val="46275"/>
                    <a:invGamma/>
                  </a:schemeClr>
                </a:gs>
                <a:gs pos="100000">
                  <a:schemeClr val="accent2">
                    <a:alpha val="70000"/>
                  </a:schemeClr>
                </a:gs>
              </a:gsLst>
              <a:lin ang="0" scaled="1"/>
            </a:gra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左大括号 30"/>
            <p:cNvSpPr/>
            <p:nvPr/>
          </p:nvSpPr>
          <p:spPr>
            <a:xfrm>
              <a:off x="8521507" y="3158839"/>
              <a:ext cx="183974" cy="26668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文本框 33"/>
            <p:cNvSpPr txBox="1"/>
            <p:nvPr/>
          </p:nvSpPr>
          <p:spPr>
            <a:xfrm>
              <a:off x="8045612" y="4371980"/>
              <a:ext cx="604622" cy="276999"/>
            </a:xfrm>
            <a:prstGeom prst="rect">
              <a:avLst/>
            </a:prstGeom>
            <a:noFill/>
          </p:spPr>
          <p:txBody>
            <a:bodyPr wrap="square" rtlCol="0">
              <a:spAutoFit/>
            </a:bodyPr>
            <a:lstStyle/>
            <a:p>
              <a:r>
                <a:rPr lang="en-US" altLang="zh-CN" sz="1200" dirty="0" smtClean="0"/>
                <a:t>20%</a:t>
              </a:r>
              <a:endParaRPr lang="en-US" sz="1200" dirty="0"/>
            </a:p>
          </p:txBody>
        </p:sp>
        <p:sp>
          <p:nvSpPr>
            <p:cNvPr id="36" name="文本框 35"/>
            <p:cNvSpPr txBox="1"/>
            <p:nvPr/>
          </p:nvSpPr>
          <p:spPr>
            <a:xfrm>
              <a:off x="8675494" y="6021276"/>
              <a:ext cx="119180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也可以任性的都给渠道</a:t>
              </a:r>
              <a:endParaRPr lang="en-US" sz="12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9630253" y="2977095"/>
              <a:ext cx="369332" cy="1109982"/>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lang="zh-CN" altLang="en-US" sz="1200" dirty="0" smtClean="0"/>
                <a:t>渠道佣金比例</a:t>
              </a:r>
              <a:endParaRPr lang="en-US" sz="1200" dirty="0"/>
            </a:p>
          </p:txBody>
        </p:sp>
      </p:grpSp>
    </p:spTree>
    <p:extLst>
      <p:ext uri="{BB962C8B-B14F-4D97-AF65-F5344CB8AC3E}">
        <p14:creationId xmlns:p14="http://schemas.microsoft.com/office/powerpoint/2010/main" val="32887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876348"/>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订单模板消息通知</a:t>
            </a:r>
            <a:endParaRPr lang="en-US" b="1" dirty="0">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945799"/>
            <a:ext cx="468501" cy="46850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129865" y="1889686"/>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客户产生了订单后，可以通过模板消息通知所属渠道或渠道经理，渠道或渠道经理可以一单不漏的得知哪个客户产生了多少销售额的订单。</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205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078" y="3435462"/>
            <a:ext cx="2656333" cy="206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166" y="4232850"/>
            <a:ext cx="755269" cy="755269"/>
          </a:xfrm>
          <a:prstGeom prst="rect">
            <a:avLst/>
          </a:prstGeom>
        </p:spPr>
      </p:pic>
      <p:sp>
        <p:nvSpPr>
          <p:cNvPr id="2" name="文本框 1"/>
          <p:cNvSpPr txBox="1"/>
          <p:nvPr/>
        </p:nvSpPr>
        <p:spPr>
          <a:xfrm>
            <a:off x="1457622" y="5039565"/>
            <a:ext cx="1152319"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渠道或渠道经理的客户</a:t>
            </a:r>
            <a:endParaRPr lang="en-US" sz="1400" dirty="0">
              <a:latin typeface="微软雅黑" panose="020B0503020204020204" pitchFamily="34" charset="-122"/>
              <a:ea typeface="微软雅黑" panose="020B0503020204020204" pitchFamily="34" charset="-122"/>
            </a:endParaRPr>
          </a:p>
        </p:txBody>
      </p:sp>
      <p:pic>
        <p:nvPicPr>
          <p:cNvPr id="2052" name="Picture 4" descr="https://su.yzcdn.cn/v2/image/youzan_logo_1204.png?v=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232" y="4418717"/>
            <a:ext cx="1356643" cy="3652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直接箭头连接符 4"/>
          <p:cNvCxnSpPr/>
          <p:nvPr/>
        </p:nvCxnSpPr>
        <p:spPr>
          <a:xfrm flipV="1">
            <a:off x="2473477" y="4589061"/>
            <a:ext cx="758769" cy="1"/>
          </a:xfrm>
          <a:prstGeom prst="straightConnector1">
            <a:avLst/>
          </a:prstGeom>
          <a:ln w="25400">
            <a:solidFill>
              <a:srgbClr val="FFFF00"/>
            </a:solidFill>
            <a:tailEnd type="stealth"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912258" y="4589061"/>
            <a:ext cx="921518" cy="0"/>
          </a:xfrm>
          <a:prstGeom prst="straightConnector1">
            <a:avLst/>
          </a:prstGeom>
          <a:ln w="25400">
            <a:solidFill>
              <a:srgbClr val="FFFF00"/>
            </a:solidFill>
            <a:tailEnd type="stealth"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798821" y="5751094"/>
            <a:ext cx="2056078"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渠 道（渠道经理）</a:t>
            </a:r>
            <a:endParaRPr lang="en-US"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639740" y="4090841"/>
            <a:ext cx="1459708" cy="1210334"/>
            <a:chOff x="7002111" y="1866603"/>
            <a:chExt cx="1800493" cy="1458141"/>
          </a:xfrm>
        </p:grpSpPr>
        <p:pic>
          <p:nvPicPr>
            <p:cNvPr id="17" name="图片 16"/>
            <p:cNvPicPr>
              <a:picLocks noChangeAspect="1"/>
            </p:cNvPicPr>
            <p:nvPr/>
          </p:nvPicPr>
          <p:blipFill>
            <a:blip r:embed="rId7"/>
            <a:stretch>
              <a:fillRect/>
            </a:stretch>
          </p:blipFill>
          <p:spPr>
            <a:xfrm>
              <a:off x="7405699" y="1866603"/>
              <a:ext cx="993319" cy="1018330"/>
            </a:xfrm>
            <a:prstGeom prst="rect">
              <a:avLst/>
            </a:prstGeom>
            <a:effectLst>
              <a:outerShdw blurRad="50800" dist="63500" dir="2700000" algn="tl" rotWithShape="0">
                <a:prstClr val="black">
                  <a:alpha val="40000"/>
                </a:prstClr>
              </a:outerShdw>
            </a:effectLst>
          </p:spPr>
        </p:pic>
        <p:sp>
          <p:nvSpPr>
            <p:cNvPr id="18" name="文本框 17"/>
            <p:cNvSpPr txBox="1"/>
            <p:nvPr/>
          </p:nvSpPr>
          <p:spPr>
            <a:xfrm>
              <a:off x="7002111" y="2955412"/>
              <a:ext cx="180049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sz="1400" dirty="0"/>
                <a:t>社会化分销系统</a:t>
              </a:r>
              <a:endParaRPr lang="en-US" sz="1400" dirty="0"/>
            </a:p>
          </p:txBody>
        </p:sp>
      </p:grpSp>
      <p:cxnSp>
        <p:nvCxnSpPr>
          <p:cNvPr id="22" name="直接箭头连接符 21"/>
          <p:cNvCxnSpPr/>
          <p:nvPr/>
        </p:nvCxnSpPr>
        <p:spPr>
          <a:xfrm>
            <a:off x="6990347" y="4589061"/>
            <a:ext cx="1187035" cy="0"/>
          </a:xfrm>
          <a:prstGeom prst="straightConnector1">
            <a:avLst/>
          </a:prstGeom>
          <a:ln w="25400">
            <a:solidFill>
              <a:srgbClr val="FFFF00"/>
            </a:solidFill>
            <a:tailEnd type="stealth"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74302" y="4232010"/>
            <a:ext cx="543739"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购买</a:t>
            </a:r>
            <a:endParaRPr lang="en-US" sz="14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4946231" y="4232010"/>
            <a:ext cx="90281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传送订单</a:t>
            </a:r>
            <a:endParaRPr lang="en-US"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6946558" y="4232010"/>
            <a:ext cx="126188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订单消息通知</a:t>
            </a:r>
            <a:endParaRPr 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163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715892"/>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佣金提取期限设置（一）</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29865" y="1804950"/>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可以设置渠道和渠道经理提取佣金的期限，在归属客户关注公众号后多久期限可以提取佣金，期限过后不再提取。</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854920"/>
            <a:ext cx="468501" cy="46850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42"/>
          <p:cNvGrpSpPr>
            <a:grpSpLocks/>
          </p:cNvGrpSpPr>
          <p:nvPr/>
        </p:nvGrpSpPr>
        <p:grpSpPr bwMode="auto">
          <a:xfrm>
            <a:off x="1536108" y="4371564"/>
            <a:ext cx="9144000" cy="574675"/>
            <a:chOff x="0" y="2568"/>
            <a:chExt cx="5760" cy="362"/>
          </a:xfrm>
        </p:grpSpPr>
        <p:sp>
          <p:nvSpPr>
            <p:cNvPr id="75" name="Pentagon 12"/>
            <p:cNvSpPr>
              <a:spLocks noChangeArrowheads="1"/>
            </p:cNvSpPr>
            <p:nvPr/>
          </p:nvSpPr>
          <p:spPr bwMode="auto">
            <a:xfrm>
              <a:off x="567" y="2614"/>
              <a:ext cx="4735" cy="294"/>
            </a:xfrm>
            <a:prstGeom prst="homePlate">
              <a:avLst>
                <a:gd name="adj" fmla="val 51672"/>
              </a:avLst>
            </a:prstGeom>
            <a:gradFill rotWithShape="1">
              <a:gsLst>
                <a:gs pos="0">
                  <a:srgbClr val="59B0E5"/>
                </a:gs>
                <a:gs pos="100000">
                  <a:srgbClr val="1F88C8"/>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noProof="1">
                <a:solidFill>
                  <a:srgbClr val="FFFFFF"/>
                </a:solidFill>
                <a:latin typeface="Calibri" panose="020F0502020204030204" pitchFamily="34" charset="0"/>
                <a:ea typeface="ＭＳ Ｐゴシック" panose="020B0600070205080204" pitchFamily="34" charset="-128"/>
              </a:endParaRPr>
            </a:p>
          </p:txBody>
        </p:sp>
        <p:sp>
          <p:nvSpPr>
            <p:cNvPr id="76" name="Rectangle 40"/>
            <p:cNvSpPr>
              <a:spLocks noChangeArrowheads="1"/>
            </p:cNvSpPr>
            <p:nvPr/>
          </p:nvSpPr>
          <p:spPr bwMode="auto">
            <a:xfrm>
              <a:off x="0" y="2568"/>
              <a:ext cx="5760" cy="362"/>
            </a:xfrm>
            <a:prstGeom prst="rect">
              <a:avLst/>
            </a:prstGeom>
            <a:gradFill rotWithShape="1">
              <a:gsLst>
                <a:gs pos="0">
                  <a:schemeClr val="bg1">
                    <a:alpha val="0"/>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7" name="Pentagon 12"/>
          <p:cNvSpPr>
            <a:spLocks noChangeArrowheads="1"/>
          </p:cNvSpPr>
          <p:nvPr/>
        </p:nvSpPr>
        <p:spPr bwMode="auto">
          <a:xfrm>
            <a:off x="2436221" y="3998502"/>
            <a:ext cx="7516812" cy="466725"/>
          </a:xfrm>
          <a:prstGeom prst="homePlate">
            <a:avLst>
              <a:gd name="adj" fmla="val 51672"/>
            </a:avLst>
          </a:prstGeom>
          <a:gradFill rotWithShape="1">
            <a:gsLst>
              <a:gs pos="0">
                <a:srgbClr val="59B0E5"/>
              </a:gs>
              <a:gs pos="100000">
                <a:srgbClr val="1F88C8"/>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noProof="1">
              <a:solidFill>
                <a:srgbClr val="FFFFFF"/>
              </a:solidFill>
              <a:latin typeface="Calibri" panose="020F0502020204030204" pitchFamily="34" charset="0"/>
              <a:ea typeface="ＭＳ Ｐゴシック" panose="020B0600070205080204" pitchFamily="34" charset="-128"/>
            </a:endParaRPr>
          </a:p>
        </p:txBody>
      </p:sp>
      <p:sp>
        <p:nvSpPr>
          <p:cNvPr id="78" name="Text Box 5"/>
          <p:cNvSpPr txBox="1">
            <a:spLocks noChangeArrowheads="1"/>
          </p:cNvSpPr>
          <p:nvPr/>
        </p:nvSpPr>
        <p:spPr bwMode="auto">
          <a:xfrm>
            <a:off x="2423448" y="4069939"/>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时间点</a:t>
            </a:r>
            <a:r>
              <a:rPr lang="en-US" altLang="zh-CN" sz="1400" dirty="0" smtClean="0">
                <a:solidFill>
                  <a:schemeClr val="bg1"/>
                </a:solidFill>
                <a:latin typeface="微软雅黑" panose="020B0503020204020204" pitchFamily="34" charset="-122"/>
                <a:ea typeface="微软雅黑" panose="020B0503020204020204" pitchFamily="34" charset="-122"/>
              </a:rPr>
              <a:t>1</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2" name="Text Box 9"/>
          <p:cNvSpPr txBox="1">
            <a:spLocks noChangeArrowheads="1"/>
          </p:cNvSpPr>
          <p:nvPr/>
        </p:nvSpPr>
        <p:spPr bwMode="auto">
          <a:xfrm>
            <a:off x="5757981" y="4069939"/>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时间点</a:t>
            </a:r>
            <a:r>
              <a:rPr lang="en-US" altLang="zh-CN" sz="1400" dirty="0" smtClean="0">
                <a:solidFill>
                  <a:schemeClr val="bg1"/>
                </a:solidFill>
                <a:latin typeface="微软雅黑" panose="020B0503020204020204" pitchFamily="34" charset="-122"/>
                <a:ea typeface="微软雅黑" panose="020B0503020204020204" pitchFamily="34" charset="-122"/>
              </a:rPr>
              <a:t>2</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5" name="Text Box 12"/>
          <p:cNvSpPr txBox="1">
            <a:spLocks noChangeArrowheads="1"/>
          </p:cNvSpPr>
          <p:nvPr/>
        </p:nvSpPr>
        <p:spPr bwMode="auto">
          <a:xfrm>
            <a:off x="8163577" y="4069939"/>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期限结束时间</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6" name="Text Box 13"/>
          <p:cNvSpPr txBox="1">
            <a:spLocks noChangeArrowheads="1"/>
          </p:cNvSpPr>
          <p:nvPr/>
        </p:nvSpPr>
        <p:spPr bwMode="auto">
          <a:xfrm>
            <a:off x="2220321" y="2596166"/>
            <a:ext cx="1980029"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客户关注公众号</a:t>
            </a:r>
            <a:endParaRPr lang="zh-CN" altLang="en-US" sz="2000" dirty="0">
              <a:solidFill>
                <a:schemeClr val="bg1"/>
              </a:solidFill>
              <a:ea typeface="微软雅黑" panose="020B0503020204020204" pitchFamily="34" charset="-122"/>
            </a:endParaRPr>
          </a:p>
        </p:txBody>
      </p:sp>
      <p:sp>
        <p:nvSpPr>
          <p:cNvPr id="87" name="Text Box 14"/>
          <p:cNvSpPr txBox="1">
            <a:spLocks noChangeArrowheads="1"/>
          </p:cNvSpPr>
          <p:nvPr/>
        </p:nvSpPr>
        <p:spPr bwMode="auto">
          <a:xfrm>
            <a:off x="2220321" y="2954941"/>
            <a:ext cx="1723549"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smtClean="0">
                <a:solidFill>
                  <a:schemeClr val="bg1"/>
                </a:solidFill>
                <a:ea typeface="微软雅黑" panose="020B0503020204020204" pitchFamily="34" charset="-122"/>
              </a:rPr>
              <a:t>通过扫</a:t>
            </a:r>
            <a:r>
              <a:rPr lang="zh-CN" altLang="en-US" sz="1200" dirty="0">
                <a:solidFill>
                  <a:schemeClr val="bg1"/>
                </a:solidFill>
                <a:ea typeface="微软雅黑" panose="020B0503020204020204" pitchFamily="34" charset="-122"/>
              </a:rPr>
              <a:t>发展客户</a:t>
            </a:r>
            <a:r>
              <a:rPr lang="zh-CN" altLang="en-US" sz="1200" dirty="0" smtClean="0">
                <a:solidFill>
                  <a:schemeClr val="bg1"/>
                </a:solidFill>
                <a:ea typeface="微软雅黑" panose="020B0503020204020204" pitchFamily="34" charset="-122"/>
              </a:rPr>
              <a:t>二维码</a:t>
            </a:r>
            <a:endParaRPr lang="zh-CN" altLang="en-US" sz="1200" dirty="0">
              <a:solidFill>
                <a:schemeClr val="bg1"/>
              </a:solidFill>
              <a:ea typeface="微软雅黑" panose="020B0503020204020204" pitchFamily="34" charset="-122"/>
            </a:endParaRPr>
          </a:p>
        </p:txBody>
      </p:sp>
      <p:sp>
        <p:nvSpPr>
          <p:cNvPr id="88" name="Line 15"/>
          <p:cNvSpPr>
            <a:spLocks noChangeShapeType="1"/>
          </p:cNvSpPr>
          <p:nvPr/>
        </p:nvSpPr>
        <p:spPr bwMode="auto">
          <a:xfrm>
            <a:off x="2796582" y="3217997"/>
            <a:ext cx="1" cy="743991"/>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Text Box 19"/>
          <p:cNvSpPr txBox="1">
            <a:spLocks noChangeArrowheads="1"/>
          </p:cNvSpPr>
          <p:nvPr/>
        </p:nvSpPr>
        <p:spPr bwMode="auto">
          <a:xfrm>
            <a:off x="5118487" y="2596166"/>
            <a:ext cx="2236510"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中间可能更改归属</a:t>
            </a:r>
            <a:endParaRPr lang="zh-CN" altLang="en-US" sz="2000" dirty="0">
              <a:solidFill>
                <a:schemeClr val="bg1"/>
              </a:solidFill>
              <a:ea typeface="微软雅黑" panose="020B0503020204020204" pitchFamily="34" charset="-122"/>
            </a:endParaRPr>
          </a:p>
        </p:txBody>
      </p:sp>
      <p:sp>
        <p:nvSpPr>
          <p:cNvPr id="93" name="Text Box 20"/>
          <p:cNvSpPr txBox="1">
            <a:spLocks noChangeArrowheads="1"/>
          </p:cNvSpPr>
          <p:nvPr/>
        </p:nvSpPr>
        <p:spPr bwMode="auto">
          <a:xfrm>
            <a:off x="5118480" y="2954941"/>
            <a:ext cx="1261884"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smtClean="0">
                <a:solidFill>
                  <a:schemeClr val="bg1"/>
                </a:solidFill>
                <a:ea typeface="微软雅黑" panose="020B0503020204020204" pitchFamily="34" charset="-122"/>
              </a:rPr>
              <a:t>管理员手工更改</a:t>
            </a:r>
            <a:endParaRPr lang="zh-CN" altLang="en-US" sz="1200" dirty="0">
              <a:solidFill>
                <a:schemeClr val="bg1"/>
              </a:solidFill>
              <a:ea typeface="微软雅黑" panose="020B0503020204020204" pitchFamily="34" charset="-122"/>
            </a:endParaRPr>
          </a:p>
        </p:txBody>
      </p:sp>
      <p:sp>
        <p:nvSpPr>
          <p:cNvPr id="94" name="Line 21"/>
          <p:cNvSpPr>
            <a:spLocks noChangeShapeType="1"/>
          </p:cNvSpPr>
          <p:nvPr/>
        </p:nvSpPr>
        <p:spPr bwMode="auto">
          <a:xfrm flipH="1">
            <a:off x="6181133" y="3189071"/>
            <a:ext cx="2854" cy="772918"/>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22"/>
          <p:cNvSpPr txBox="1">
            <a:spLocks noChangeArrowheads="1"/>
          </p:cNvSpPr>
          <p:nvPr/>
        </p:nvSpPr>
        <p:spPr bwMode="auto">
          <a:xfrm>
            <a:off x="8208371" y="2581029"/>
            <a:ext cx="2749471"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到期限后不再提取佣金</a:t>
            </a:r>
            <a:endParaRPr lang="zh-CN" altLang="en-US" sz="2000" dirty="0">
              <a:solidFill>
                <a:schemeClr val="bg1"/>
              </a:solidFill>
              <a:ea typeface="微软雅黑" panose="020B0503020204020204" pitchFamily="34" charset="-122"/>
            </a:endParaRPr>
          </a:p>
        </p:txBody>
      </p:sp>
      <p:sp>
        <p:nvSpPr>
          <p:cNvPr id="97" name="Line 24"/>
          <p:cNvSpPr>
            <a:spLocks noChangeShapeType="1"/>
          </p:cNvSpPr>
          <p:nvPr/>
        </p:nvSpPr>
        <p:spPr bwMode="auto">
          <a:xfrm flipH="1">
            <a:off x="8808445" y="3146560"/>
            <a:ext cx="0" cy="815428"/>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Text Box 28"/>
          <p:cNvSpPr txBox="1">
            <a:spLocks noChangeArrowheads="1"/>
          </p:cNvSpPr>
          <p:nvPr/>
        </p:nvSpPr>
        <p:spPr bwMode="auto">
          <a:xfrm>
            <a:off x="3323124" y="5497244"/>
            <a:ext cx="5827236"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ea typeface="微软雅黑" panose="020B0503020204020204" pitchFamily="34" charset="-122"/>
              </a:rPr>
              <a:t>设定的佣金提取期限（整个期限内都可提取佣金）</a:t>
            </a:r>
            <a:endParaRPr lang="zh-CN" altLang="en-US" sz="2000" dirty="0">
              <a:ea typeface="微软雅黑" panose="020B0503020204020204" pitchFamily="34" charset="-122"/>
            </a:endParaRPr>
          </a:p>
        </p:txBody>
      </p:sp>
      <p:sp>
        <p:nvSpPr>
          <p:cNvPr id="102" name="Text Box 29"/>
          <p:cNvSpPr txBox="1">
            <a:spLocks noChangeArrowheads="1"/>
          </p:cNvSpPr>
          <p:nvPr/>
        </p:nvSpPr>
        <p:spPr bwMode="auto">
          <a:xfrm>
            <a:off x="4973399" y="5865143"/>
            <a:ext cx="1210588"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ea typeface="微软雅黑" panose="020B0503020204020204" pitchFamily="34" charset="-122"/>
              </a:rPr>
              <a:t>比如是一年</a:t>
            </a:r>
            <a:endParaRPr lang="zh-CN" altLang="en-US" sz="1600" dirty="0">
              <a:ea typeface="微软雅黑" panose="020B0503020204020204" pitchFamily="34" charset="-122"/>
            </a:endParaRPr>
          </a:p>
        </p:txBody>
      </p:sp>
      <p:sp>
        <p:nvSpPr>
          <p:cNvPr id="5" name="左大括号 4"/>
          <p:cNvSpPr/>
          <p:nvPr/>
        </p:nvSpPr>
        <p:spPr>
          <a:xfrm rot="16200000" flipV="1">
            <a:off x="5633103" y="2188201"/>
            <a:ext cx="338821" cy="6011863"/>
          </a:xfrm>
          <a:prstGeom prst="leftBrace">
            <a:avLst>
              <a:gd name="adj1" fmla="val 2763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45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佣金提取期限设置（二）</a:t>
            </a:r>
            <a:endParaRPr lang="en-US" b="1" dirty="0">
              <a:latin typeface="微软雅黑" panose="020B0503020204020204" pitchFamily="34" charset="-122"/>
              <a:ea typeface="微软雅黑" panose="020B0503020204020204" pitchFamily="34" charset="-122"/>
            </a:endParaRPr>
          </a:p>
        </p:txBody>
      </p:sp>
      <p:grpSp>
        <p:nvGrpSpPr>
          <p:cNvPr id="74" name="Group 42"/>
          <p:cNvGrpSpPr>
            <a:grpSpLocks/>
          </p:cNvGrpSpPr>
          <p:nvPr/>
        </p:nvGrpSpPr>
        <p:grpSpPr bwMode="auto">
          <a:xfrm>
            <a:off x="1536108" y="4147833"/>
            <a:ext cx="9144000" cy="574675"/>
            <a:chOff x="0" y="2568"/>
            <a:chExt cx="5760" cy="362"/>
          </a:xfrm>
        </p:grpSpPr>
        <p:sp>
          <p:nvSpPr>
            <p:cNvPr id="75" name="Pentagon 12"/>
            <p:cNvSpPr>
              <a:spLocks noChangeArrowheads="1"/>
            </p:cNvSpPr>
            <p:nvPr/>
          </p:nvSpPr>
          <p:spPr bwMode="auto">
            <a:xfrm>
              <a:off x="567" y="2614"/>
              <a:ext cx="4735" cy="294"/>
            </a:xfrm>
            <a:prstGeom prst="homePlate">
              <a:avLst>
                <a:gd name="adj" fmla="val 51672"/>
              </a:avLst>
            </a:prstGeom>
            <a:gradFill rotWithShape="1">
              <a:gsLst>
                <a:gs pos="0">
                  <a:srgbClr val="59B0E5"/>
                </a:gs>
                <a:gs pos="100000">
                  <a:srgbClr val="1F88C8"/>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noProof="1">
                <a:solidFill>
                  <a:srgbClr val="FFFFFF"/>
                </a:solidFill>
                <a:latin typeface="Calibri" panose="020F0502020204030204" pitchFamily="34" charset="0"/>
                <a:ea typeface="ＭＳ Ｐゴシック" panose="020B0600070205080204" pitchFamily="34" charset="-128"/>
              </a:endParaRPr>
            </a:p>
          </p:txBody>
        </p:sp>
        <p:sp>
          <p:nvSpPr>
            <p:cNvPr id="76" name="Rectangle 40"/>
            <p:cNvSpPr>
              <a:spLocks noChangeArrowheads="1"/>
            </p:cNvSpPr>
            <p:nvPr/>
          </p:nvSpPr>
          <p:spPr bwMode="auto">
            <a:xfrm>
              <a:off x="0" y="2568"/>
              <a:ext cx="5760" cy="362"/>
            </a:xfrm>
            <a:prstGeom prst="rect">
              <a:avLst/>
            </a:prstGeom>
            <a:gradFill rotWithShape="1">
              <a:gsLst>
                <a:gs pos="0">
                  <a:schemeClr val="bg1">
                    <a:alpha val="0"/>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7" name="Pentagon 12"/>
          <p:cNvSpPr>
            <a:spLocks noChangeArrowheads="1"/>
          </p:cNvSpPr>
          <p:nvPr/>
        </p:nvSpPr>
        <p:spPr bwMode="auto">
          <a:xfrm>
            <a:off x="2436221" y="3774771"/>
            <a:ext cx="7516812" cy="466725"/>
          </a:xfrm>
          <a:prstGeom prst="homePlate">
            <a:avLst>
              <a:gd name="adj" fmla="val 51672"/>
            </a:avLst>
          </a:prstGeom>
          <a:gradFill rotWithShape="1">
            <a:gsLst>
              <a:gs pos="0">
                <a:srgbClr val="59B0E5"/>
              </a:gs>
              <a:gs pos="100000">
                <a:srgbClr val="1F88C8"/>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noProof="1">
              <a:solidFill>
                <a:srgbClr val="FFFFFF"/>
              </a:solidFill>
              <a:latin typeface="Calibri" panose="020F0502020204030204" pitchFamily="34" charset="0"/>
              <a:ea typeface="ＭＳ Ｐゴシック" panose="020B0600070205080204" pitchFamily="34" charset="-128"/>
            </a:endParaRPr>
          </a:p>
        </p:txBody>
      </p:sp>
      <p:sp>
        <p:nvSpPr>
          <p:cNvPr id="78" name="Text Box 5"/>
          <p:cNvSpPr txBox="1">
            <a:spLocks noChangeArrowheads="1"/>
          </p:cNvSpPr>
          <p:nvPr/>
        </p:nvSpPr>
        <p:spPr bwMode="auto">
          <a:xfrm>
            <a:off x="2423448" y="384620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时间点</a:t>
            </a:r>
            <a:r>
              <a:rPr lang="en-US" altLang="zh-CN" sz="1400" dirty="0" smtClean="0">
                <a:solidFill>
                  <a:schemeClr val="bg1"/>
                </a:solidFill>
                <a:latin typeface="微软雅黑" panose="020B0503020204020204" pitchFamily="34" charset="-122"/>
                <a:ea typeface="微软雅黑" panose="020B0503020204020204" pitchFamily="34" charset="-122"/>
              </a:rPr>
              <a:t>1</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2" name="Text Box 9"/>
          <p:cNvSpPr txBox="1">
            <a:spLocks noChangeArrowheads="1"/>
          </p:cNvSpPr>
          <p:nvPr/>
        </p:nvSpPr>
        <p:spPr bwMode="auto">
          <a:xfrm>
            <a:off x="5145137" y="384620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时间点</a:t>
            </a:r>
            <a:r>
              <a:rPr lang="en-US" altLang="zh-CN" sz="1400" dirty="0" smtClean="0">
                <a:solidFill>
                  <a:schemeClr val="bg1"/>
                </a:solidFill>
                <a:latin typeface="微软雅黑" panose="020B0503020204020204" pitchFamily="34" charset="-122"/>
                <a:ea typeface="微软雅黑" panose="020B0503020204020204" pitchFamily="34" charset="-122"/>
              </a:rPr>
              <a:t>2</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5" name="Text Box 12"/>
          <p:cNvSpPr txBox="1">
            <a:spLocks noChangeArrowheads="1"/>
          </p:cNvSpPr>
          <p:nvPr/>
        </p:nvSpPr>
        <p:spPr bwMode="auto">
          <a:xfrm>
            <a:off x="8163577" y="3846208"/>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bg1"/>
                </a:solidFill>
                <a:latin typeface="微软雅黑" panose="020B0503020204020204" pitchFamily="34" charset="-122"/>
                <a:ea typeface="微软雅黑" panose="020B0503020204020204" pitchFamily="34" charset="-122"/>
              </a:rPr>
              <a:t>期限结束时间</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6" name="Text Box 13"/>
          <p:cNvSpPr txBox="1">
            <a:spLocks noChangeArrowheads="1"/>
          </p:cNvSpPr>
          <p:nvPr/>
        </p:nvSpPr>
        <p:spPr bwMode="auto">
          <a:xfrm>
            <a:off x="2220321" y="2197331"/>
            <a:ext cx="1980029"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客户关注公众号</a:t>
            </a:r>
            <a:endParaRPr lang="zh-CN" altLang="en-US" sz="2000" dirty="0">
              <a:solidFill>
                <a:schemeClr val="bg1"/>
              </a:solidFill>
              <a:ea typeface="微软雅黑" panose="020B0503020204020204" pitchFamily="34" charset="-122"/>
            </a:endParaRPr>
          </a:p>
        </p:txBody>
      </p:sp>
      <p:sp>
        <p:nvSpPr>
          <p:cNvPr id="87" name="Text Box 14"/>
          <p:cNvSpPr txBox="1">
            <a:spLocks noChangeArrowheads="1"/>
          </p:cNvSpPr>
          <p:nvPr/>
        </p:nvSpPr>
        <p:spPr bwMode="auto">
          <a:xfrm>
            <a:off x="2220321" y="2556106"/>
            <a:ext cx="203132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smtClean="0">
                <a:solidFill>
                  <a:schemeClr val="bg1"/>
                </a:solidFill>
                <a:ea typeface="微软雅黑" panose="020B0503020204020204" pitchFamily="34" charset="-122"/>
              </a:rPr>
              <a:t>通过搜索或扫公众号二维码</a:t>
            </a:r>
            <a:endParaRPr lang="zh-CN" altLang="en-US" sz="1200" dirty="0">
              <a:solidFill>
                <a:schemeClr val="bg1"/>
              </a:solidFill>
              <a:ea typeface="微软雅黑" panose="020B0503020204020204" pitchFamily="34" charset="-122"/>
            </a:endParaRPr>
          </a:p>
        </p:txBody>
      </p:sp>
      <p:sp>
        <p:nvSpPr>
          <p:cNvPr id="88" name="Line 15"/>
          <p:cNvSpPr>
            <a:spLocks noChangeShapeType="1"/>
          </p:cNvSpPr>
          <p:nvPr/>
        </p:nvSpPr>
        <p:spPr bwMode="auto">
          <a:xfrm>
            <a:off x="2796583" y="2874658"/>
            <a:ext cx="0" cy="863600"/>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Text Box 19"/>
          <p:cNvSpPr txBox="1">
            <a:spLocks noChangeArrowheads="1"/>
          </p:cNvSpPr>
          <p:nvPr/>
        </p:nvSpPr>
        <p:spPr bwMode="auto">
          <a:xfrm>
            <a:off x="4505643" y="2197331"/>
            <a:ext cx="2236510"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中间产生归属关系</a:t>
            </a:r>
            <a:endParaRPr lang="zh-CN" altLang="en-US" sz="2000" dirty="0">
              <a:solidFill>
                <a:schemeClr val="bg1"/>
              </a:solidFill>
              <a:ea typeface="微软雅黑" panose="020B0503020204020204" pitchFamily="34" charset="-122"/>
            </a:endParaRPr>
          </a:p>
        </p:txBody>
      </p:sp>
      <p:sp>
        <p:nvSpPr>
          <p:cNvPr id="93" name="Text Box 20"/>
          <p:cNvSpPr txBox="1">
            <a:spLocks noChangeArrowheads="1"/>
          </p:cNvSpPr>
          <p:nvPr/>
        </p:nvSpPr>
        <p:spPr bwMode="auto">
          <a:xfrm>
            <a:off x="4515910" y="2556106"/>
            <a:ext cx="2185214" cy="461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smtClean="0">
                <a:solidFill>
                  <a:schemeClr val="bg1"/>
                </a:solidFill>
                <a:ea typeface="微软雅黑" panose="020B0503020204020204" pitchFamily="34" charset="-122"/>
              </a:rPr>
              <a:t>管理员手工更改</a:t>
            </a:r>
            <a:endParaRPr lang="en-US" altLang="zh-CN" sz="1200" dirty="0" smtClean="0">
              <a:solidFill>
                <a:schemeClr val="bg1"/>
              </a:solidFill>
              <a:ea typeface="微软雅黑" panose="020B0503020204020204" pitchFamily="34" charset="-122"/>
            </a:endParaRPr>
          </a:p>
          <a:p>
            <a:pPr eaLnBrk="1" hangingPunct="1"/>
            <a:r>
              <a:rPr lang="zh-CN" altLang="en-US" sz="1200" dirty="0" smtClean="0">
                <a:solidFill>
                  <a:schemeClr val="bg1"/>
                </a:solidFill>
                <a:ea typeface="微软雅黑" panose="020B0503020204020204" pitchFamily="34" charset="-122"/>
              </a:rPr>
              <a:t>或取消关注后再发展客户道码</a:t>
            </a:r>
            <a:endParaRPr lang="zh-CN" altLang="en-US" sz="1200" dirty="0">
              <a:solidFill>
                <a:schemeClr val="bg1"/>
              </a:solidFill>
              <a:ea typeface="微软雅黑" panose="020B0503020204020204" pitchFamily="34" charset="-122"/>
            </a:endParaRPr>
          </a:p>
        </p:txBody>
      </p:sp>
      <p:sp>
        <p:nvSpPr>
          <p:cNvPr id="94" name="Line 21"/>
          <p:cNvSpPr>
            <a:spLocks noChangeShapeType="1"/>
          </p:cNvSpPr>
          <p:nvPr/>
        </p:nvSpPr>
        <p:spPr bwMode="auto">
          <a:xfrm>
            <a:off x="5568289" y="2874658"/>
            <a:ext cx="0" cy="863600"/>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Text Box 22"/>
          <p:cNvSpPr txBox="1">
            <a:spLocks noChangeArrowheads="1"/>
          </p:cNvSpPr>
          <p:nvPr/>
        </p:nvSpPr>
        <p:spPr bwMode="auto">
          <a:xfrm>
            <a:off x="8208371" y="2182194"/>
            <a:ext cx="2749471"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ea typeface="微软雅黑" panose="020B0503020204020204" pitchFamily="34" charset="-122"/>
              </a:rPr>
              <a:t>到期限后不再提取佣金</a:t>
            </a:r>
            <a:endParaRPr lang="zh-CN" altLang="en-US" sz="2000" dirty="0">
              <a:solidFill>
                <a:schemeClr val="bg1"/>
              </a:solidFill>
              <a:ea typeface="微软雅黑" panose="020B0503020204020204" pitchFamily="34" charset="-122"/>
            </a:endParaRPr>
          </a:p>
        </p:txBody>
      </p:sp>
      <p:sp>
        <p:nvSpPr>
          <p:cNvPr id="97" name="Line 24"/>
          <p:cNvSpPr>
            <a:spLocks noChangeShapeType="1"/>
          </p:cNvSpPr>
          <p:nvPr/>
        </p:nvSpPr>
        <p:spPr bwMode="auto">
          <a:xfrm>
            <a:off x="8784633" y="2859521"/>
            <a:ext cx="0" cy="863600"/>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Text Box 28"/>
          <p:cNvSpPr txBox="1">
            <a:spLocks noChangeArrowheads="1"/>
          </p:cNvSpPr>
          <p:nvPr/>
        </p:nvSpPr>
        <p:spPr bwMode="auto">
          <a:xfrm>
            <a:off x="4973399" y="5282637"/>
            <a:ext cx="2492990" cy="400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ea typeface="微软雅黑" panose="020B0503020204020204" pitchFamily="34" charset="-122"/>
              </a:rPr>
              <a:t>设定的佣金提取期限</a:t>
            </a:r>
            <a:endParaRPr lang="zh-CN" altLang="en-US" sz="2000" dirty="0">
              <a:ea typeface="微软雅黑" panose="020B0503020204020204" pitchFamily="34" charset="-122"/>
            </a:endParaRPr>
          </a:p>
        </p:txBody>
      </p:sp>
      <p:sp>
        <p:nvSpPr>
          <p:cNvPr id="102" name="Text Box 29"/>
          <p:cNvSpPr txBox="1">
            <a:spLocks noChangeArrowheads="1"/>
          </p:cNvSpPr>
          <p:nvPr/>
        </p:nvSpPr>
        <p:spPr bwMode="auto">
          <a:xfrm>
            <a:off x="4973399" y="5641412"/>
            <a:ext cx="1210588"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ea typeface="微软雅黑" panose="020B0503020204020204" pitchFamily="34" charset="-122"/>
              </a:rPr>
              <a:t>比如是一年</a:t>
            </a:r>
            <a:endParaRPr lang="zh-CN" altLang="en-US" sz="1600" dirty="0">
              <a:ea typeface="微软雅黑" panose="020B0503020204020204" pitchFamily="34" charset="-122"/>
            </a:endParaRPr>
          </a:p>
        </p:txBody>
      </p:sp>
      <p:sp>
        <p:nvSpPr>
          <p:cNvPr id="5" name="左大括号 4"/>
          <p:cNvSpPr/>
          <p:nvPr/>
        </p:nvSpPr>
        <p:spPr>
          <a:xfrm rot="16200000" flipV="1">
            <a:off x="5633103" y="1964470"/>
            <a:ext cx="338821" cy="6011863"/>
          </a:xfrm>
          <a:prstGeom prst="leftBrace">
            <a:avLst>
              <a:gd name="adj1" fmla="val 2763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左右箭头 2"/>
          <p:cNvSpPr/>
          <p:nvPr/>
        </p:nvSpPr>
        <p:spPr>
          <a:xfrm>
            <a:off x="5568289" y="3477552"/>
            <a:ext cx="3216344" cy="126093"/>
          </a:xfrm>
          <a:prstGeom prst="leftRightArrow">
            <a:avLst>
              <a:gd name="adj1" fmla="val 50000"/>
              <a:gd name="adj2" fmla="val 88266"/>
            </a:avLst>
          </a:prstGeom>
          <a:solidFill>
            <a:schemeClr val="tx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6412598" y="3190489"/>
            <a:ext cx="1750979"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这段时间可以提取佣金</a:t>
            </a:r>
            <a:endParaRPr 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347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特 点（一</a:t>
            </a:r>
            <a:r>
              <a:rPr lang="zh-CN" altLang="en-US" b="1" dirty="0">
                <a:latin typeface="微软雅黑" panose="020B0503020204020204" pitchFamily="34" charset="-122"/>
                <a:ea typeface="微软雅黑" panose="020B0503020204020204" pitchFamily="34" charset="-122"/>
              </a:rPr>
              <a:t>）</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41413" y="1500277"/>
            <a:ext cx="1011274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indent="280988">
              <a:lnSpc>
                <a:spcPct val="150000"/>
              </a:lnSpc>
            </a:pPr>
            <a:r>
              <a:rPr lang="zh-CN" altLang="en-US" dirty="0" smtClean="0">
                <a:solidFill>
                  <a:schemeClr val="bg1">
                    <a:lumMod val="85000"/>
                    <a:lumOff val="15000"/>
                  </a:schemeClr>
                </a:solidFill>
                <a:latin typeface="微软雅黑" panose="020B0503020204020204" pitchFamily="34" charset="-122"/>
                <a:ea typeface="微软雅黑" panose="020B0503020204020204" pitchFamily="34" charset="-122"/>
              </a:rPr>
              <a:t>本</a:t>
            </a:r>
            <a:r>
              <a:rPr lang="zh-CN" altLang="en-US" dirty="0">
                <a:solidFill>
                  <a:schemeClr val="bg1">
                    <a:lumMod val="85000"/>
                    <a:lumOff val="15000"/>
                  </a:schemeClr>
                </a:solidFill>
                <a:latin typeface="微软雅黑" panose="020B0503020204020204" pitchFamily="34" charset="-122"/>
                <a:ea typeface="微软雅黑" panose="020B0503020204020204" pitchFamily="34" charset="-122"/>
              </a:rPr>
              <a:t>系统是为有赞商户量身定做，</a:t>
            </a:r>
            <a:r>
              <a:rPr lang="zh-CN" altLang="en-US" dirty="0" smtClean="0">
                <a:solidFill>
                  <a:schemeClr val="bg1">
                    <a:lumMod val="85000"/>
                    <a:lumOff val="15000"/>
                  </a:schemeClr>
                </a:solidFill>
                <a:latin typeface="微软雅黑" panose="020B0503020204020204" pitchFamily="34" charset="-122"/>
                <a:ea typeface="微软雅黑" panose="020B0503020204020204" pitchFamily="34" charset="-122"/>
              </a:rPr>
              <a:t>使用有赞</a:t>
            </a:r>
            <a:r>
              <a:rPr lang="zh-CN" altLang="en-US" dirty="0">
                <a:solidFill>
                  <a:schemeClr val="bg1">
                    <a:lumMod val="85000"/>
                    <a:lumOff val="15000"/>
                  </a:schemeClr>
                </a:solidFill>
                <a:latin typeface="微软雅黑" panose="020B0503020204020204" pitchFamily="34" charset="-122"/>
                <a:ea typeface="微软雅黑" panose="020B0503020204020204" pitchFamily="34" charset="-122"/>
              </a:rPr>
              <a:t>微商城的</a:t>
            </a:r>
            <a:r>
              <a:rPr lang="en-US" altLang="zh-CN" dirty="0">
                <a:solidFill>
                  <a:schemeClr val="bg1">
                    <a:lumMod val="85000"/>
                    <a:lumOff val="15000"/>
                  </a:schemeClr>
                </a:solidFill>
                <a:latin typeface="微软雅黑" panose="020B0503020204020204" pitchFamily="34" charset="-122"/>
                <a:ea typeface="微软雅黑" panose="020B0503020204020204" pitchFamily="34" charset="-122"/>
              </a:rPr>
              <a:t>API</a:t>
            </a:r>
            <a:r>
              <a:rPr lang="zh-CN" altLang="en-US" dirty="0">
                <a:solidFill>
                  <a:schemeClr val="bg1">
                    <a:lumMod val="85000"/>
                    <a:lumOff val="15000"/>
                  </a:schemeClr>
                </a:solidFill>
                <a:latin typeface="微软雅黑" panose="020B0503020204020204" pitchFamily="34" charset="-122"/>
                <a:ea typeface="微软雅黑" panose="020B0503020204020204" pitchFamily="34" charset="-122"/>
              </a:rPr>
              <a:t>和插件功能实现自动生成推广带参数二维码的二级分销功能。</a:t>
            </a:r>
          </a:p>
          <a:p>
            <a:pPr marL="0" lvl="1" indent="280988">
              <a:lnSpc>
                <a:spcPct val="150000"/>
              </a:lnSpc>
            </a:pPr>
            <a:r>
              <a:rPr lang="zh-CN" altLang="en-US" b="1" dirty="0" smtClean="0">
                <a:solidFill>
                  <a:srgbClr val="0404A5"/>
                </a:solidFill>
                <a:latin typeface="微软雅黑" panose="020B0503020204020204" pitchFamily="34" charset="-122"/>
                <a:ea typeface="微软雅黑" panose="020B0503020204020204" pitchFamily="34" charset="-122"/>
              </a:rPr>
              <a:t>锡 域 社 会 化 分 销 系 统 具 有 以 下 特 点：</a:t>
            </a:r>
            <a:endParaRPr lang="en-US" altLang="zh-CN" b="1" dirty="0" smtClean="0">
              <a:solidFill>
                <a:srgbClr val="0404A5"/>
              </a:solidFill>
              <a:latin typeface="微软雅黑" panose="020B0503020204020204" pitchFamily="34" charset="-122"/>
              <a:ea typeface="微软雅黑" panose="020B0503020204020204" pitchFamily="34" charset="-122"/>
            </a:endParaRPr>
          </a:p>
          <a:p>
            <a:pPr marL="280988" lvl="1" indent="-280988">
              <a:lnSpc>
                <a:spcPct val="150000"/>
              </a:lnSpc>
              <a:buFont typeface="Wingdings" panose="05000000000000000000" pitchFamily="2" charset="2"/>
              <a:buChar char="§"/>
            </a:pPr>
            <a:r>
              <a:rPr lang="zh-CN" altLang="en-US" dirty="0" smtClean="0">
                <a:latin typeface="微软雅黑" panose="020B0503020204020204" pitchFamily="34" charset="-122"/>
                <a:ea typeface="微软雅黑" panose="020B0503020204020204" pitchFamily="34" charset="-122"/>
              </a:rPr>
              <a:t>两级</a:t>
            </a:r>
            <a:r>
              <a:rPr lang="zh-CN" altLang="en-US" dirty="0" smtClean="0">
                <a:latin typeface="微软雅黑" panose="020B0503020204020204" pitchFamily="34" charset="-122"/>
                <a:ea typeface="微软雅黑" panose="020B0503020204020204" pitchFamily="34" charset="-122"/>
              </a:rPr>
              <a:t>分销系统，基于</a:t>
            </a:r>
            <a:r>
              <a:rPr lang="zh-CN" altLang="en-US" dirty="0" smtClean="0">
                <a:latin typeface="微软雅黑" panose="020B0503020204020204" pitchFamily="34" charset="-122"/>
                <a:ea typeface="微软雅黑" panose="020B0503020204020204" pitchFamily="34" charset="-122"/>
              </a:rPr>
              <a:t>带参数二维码绑定关系，推广带参数二维码由分销系统自动生成，生成的带参数二维码永久有效</a:t>
            </a:r>
            <a:r>
              <a:rPr lang="zh-CN" altLang="en-US" dirty="0" smtClean="0">
                <a:latin typeface="微软雅黑" panose="020B0503020204020204" pitchFamily="34" charset="-122"/>
                <a:ea typeface="微软雅黑" panose="020B0503020204020204" pitchFamily="34" charset="-122"/>
              </a:rPr>
              <a:t>。推广二维码可以跟商户自己的宣传海报自动合成带二维码的海报。</a:t>
            </a:r>
            <a:endParaRPr lang="en-US" altLang="zh-CN" dirty="0" smtClean="0">
              <a:latin typeface="微软雅黑" panose="020B0503020204020204" pitchFamily="34" charset="-122"/>
              <a:ea typeface="微软雅黑" panose="020B0503020204020204" pitchFamily="34" charset="-122"/>
            </a:endParaRPr>
          </a:p>
          <a:p>
            <a:pPr marL="280988" lvl="1" indent="-280988">
              <a:lnSpc>
                <a:spcPct val="150000"/>
              </a:lnSpc>
              <a:buFont typeface="Wingdings" panose="05000000000000000000" pitchFamily="2" charset="2"/>
              <a:buChar char="§"/>
            </a:pPr>
            <a:r>
              <a:rPr lang="zh-CN" altLang="en-US" dirty="0" smtClean="0">
                <a:latin typeface="微软雅黑" panose="020B0503020204020204" pitchFamily="34" charset="-122"/>
                <a:ea typeface="微软雅黑" panose="020B0503020204020204" pitchFamily="34" charset="-122"/>
              </a:rPr>
              <a:t>商户可以对一级</a:t>
            </a:r>
            <a:r>
              <a:rPr lang="zh-CN" altLang="en-US" dirty="0">
                <a:latin typeface="微软雅黑" panose="020B0503020204020204" pitchFamily="34" charset="-122"/>
                <a:ea typeface="微软雅黑" panose="020B0503020204020204" pitchFamily="34" charset="-122"/>
              </a:rPr>
              <a:t>、二级</a:t>
            </a:r>
            <a:r>
              <a:rPr lang="zh-CN" altLang="en-US" dirty="0" smtClean="0">
                <a:latin typeface="微软雅黑" panose="020B0503020204020204" pitchFamily="34" charset="-122"/>
                <a:ea typeface="微软雅黑" panose="020B0503020204020204" pitchFamily="34" charset="-122"/>
              </a:rPr>
              <a:t>分销</a:t>
            </a:r>
            <a:r>
              <a:rPr lang="zh-CN" altLang="en-US" dirty="0" smtClean="0">
                <a:latin typeface="微软雅黑" panose="020B0503020204020204" pitchFamily="34" charset="-122"/>
                <a:ea typeface="微软雅黑" panose="020B0503020204020204" pitchFamily="34" charset="-122"/>
              </a:rPr>
              <a:t>商设置</a:t>
            </a:r>
            <a:r>
              <a:rPr lang="zh-CN" altLang="en-US" dirty="0" smtClean="0">
                <a:latin typeface="微软雅黑" panose="020B0503020204020204" pitchFamily="34" charset="-122"/>
                <a:ea typeface="微软雅黑" panose="020B0503020204020204" pitchFamily="34" charset="-122"/>
              </a:rPr>
              <a:t>默认佣金</a:t>
            </a:r>
            <a:r>
              <a:rPr lang="zh-CN" altLang="en-US" dirty="0">
                <a:latin typeface="微软雅黑" panose="020B0503020204020204" pitchFamily="34" charset="-122"/>
                <a:ea typeface="微软雅黑" panose="020B0503020204020204" pitchFamily="34" charset="-122"/>
              </a:rPr>
              <a:t>比例</a:t>
            </a:r>
            <a:r>
              <a:rPr lang="zh-CN" altLang="en-US" dirty="0" smtClean="0">
                <a:latin typeface="微软雅黑" panose="020B0503020204020204" pitchFamily="34" charset="-122"/>
                <a:ea typeface="微软雅黑" panose="020B0503020204020204" pitchFamily="34" charset="-122"/>
              </a:rPr>
              <a:t>。也可以给每个</a:t>
            </a:r>
            <a:r>
              <a:rPr lang="zh-CN" altLang="en-US" dirty="0">
                <a:latin typeface="微软雅黑" panose="020B0503020204020204" pitchFamily="34" charset="-122"/>
                <a:ea typeface="微软雅黑" panose="020B0503020204020204" pitchFamily="34" charset="-122"/>
              </a:rPr>
              <a:t>分销</a:t>
            </a:r>
            <a:r>
              <a:rPr lang="zh-CN" altLang="en-US" dirty="0" smtClean="0">
                <a:latin typeface="微软雅黑" panose="020B0503020204020204" pitchFamily="34" charset="-122"/>
                <a:ea typeface="微软雅黑" panose="020B0503020204020204" pitchFamily="34" charset="-122"/>
              </a:rPr>
              <a:t>商单独</a:t>
            </a:r>
            <a:r>
              <a:rPr lang="zh-CN" altLang="en-US" dirty="0">
                <a:latin typeface="微软雅黑" panose="020B0503020204020204" pitchFamily="34" charset="-122"/>
                <a:ea typeface="微软雅黑" panose="020B0503020204020204" pitchFamily="34" charset="-122"/>
              </a:rPr>
              <a:t>设置佣金</a:t>
            </a:r>
            <a:r>
              <a:rPr lang="zh-CN" altLang="en-US" dirty="0" smtClean="0">
                <a:latin typeface="微软雅黑" panose="020B0503020204020204" pitchFamily="34" charset="-122"/>
                <a:ea typeface="微软雅黑" panose="020B0503020204020204" pitchFamily="34" charset="-122"/>
              </a:rPr>
              <a:t>比例，以便对</a:t>
            </a:r>
            <a:r>
              <a:rPr lang="zh-CN" altLang="en-US" dirty="0">
                <a:latin typeface="微软雅黑" panose="020B0503020204020204" pitchFamily="34" charset="-122"/>
                <a:ea typeface="微软雅黑" panose="020B0503020204020204" pitchFamily="34" charset="-122"/>
              </a:rPr>
              <a:t>不同性质的分销渠道采取不同的佣金政策</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0988" lvl="1" indent="-280988">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佣金支付商户可以</a:t>
            </a:r>
            <a:r>
              <a:rPr lang="zh-CN" altLang="en-US" dirty="0" smtClean="0">
                <a:latin typeface="微软雅黑" panose="020B0503020204020204" pitchFamily="34" charset="-122"/>
                <a:ea typeface="微软雅黑" panose="020B0503020204020204" pitchFamily="34" charset="-122"/>
              </a:rPr>
              <a:t>选择通过自动转账到微信</a:t>
            </a:r>
            <a:r>
              <a:rPr lang="zh-CN" altLang="en-US" dirty="0">
                <a:latin typeface="微软雅黑" panose="020B0503020204020204" pitchFamily="34" charset="-122"/>
                <a:ea typeface="微软雅黑" panose="020B0503020204020204" pitchFamily="34" charset="-122"/>
              </a:rPr>
              <a:t>零钱包，也</a:t>
            </a:r>
            <a:r>
              <a:rPr lang="zh-CN" altLang="en-US" dirty="0" smtClean="0">
                <a:latin typeface="微软雅黑" panose="020B0503020204020204" pitchFamily="34" charset="-122"/>
                <a:ea typeface="微软雅黑" panose="020B0503020204020204" pitchFamily="34" charset="-122"/>
              </a:rPr>
              <a:t>可以选择手工转账。商户可以自己设定订单产生后多少天后出账，出账后的佣金分销商即可申请提现。</a:t>
            </a:r>
            <a:endParaRPr lang="en-US" altLang="zh-CN" dirty="0" smtClean="0">
              <a:latin typeface="微软雅黑" panose="020B0503020204020204" pitchFamily="34" charset="-122"/>
              <a:ea typeface="微软雅黑" panose="020B0503020204020204" pitchFamily="34" charset="-122"/>
            </a:endParaRPr>
          </a:p>
          <a:p>
            <a:pPr marL="280988" lvl="1" indent="-280988">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一级</a:t>
            </a:r>
            <a:r>
              <a:rPr lang="zh-CN" altLang="en-US" dirty="0" smtClean="0">
                <a:latin typeface="微软雅黑" panose="020B0503020204020204" pitchFamily="34" charset="-122"/>
                <a:ea typeface="微软雅黑" panose="020B0503020204020204" pitchFamily="34" charset="-122"/>
              </a:rPr>
              <a:t>分销商（渠道经理）拥有更大的自主权，可以在</a:t>
            </a:r>
            <a:r>
              <a:rPr lang="zh-CN" altLang="en-US" dirty="0">
                <a:latin typeface="微软雅黑" panose="020B0503020204020204" pitchFamily="34" charset="-122"/>
                <a:ea typeface="微软雅黑" panose="020B0503020204020204" pitchFamily="34" charset="-122"/>
              </a:rPr>
              <a:t>自己的佣金范围</a:t>
            </a:r>
            <a:r>
              <a:rPr lang="zh-CN" altLang="en-US" dirty="0" smtClean="0">
                <a:latin typeface="微软雅黑" panose="020B0503020204020204" pitchFamily="34" charset="-122"/>
                <a:ea typeface="微软雅黑" panose="020B0503020204020204" pitchFamily="34" charset="-122"/>
              </a:rPr>
              <a:t>内设置</a:t>
            </a:r>
            <a:r>
              <a:rPr lang="zh-CN" altLang="en-US" dirty="0">
                <a:latin typeface="微软雅黑" panose="020B0503020204020204" pitchFamily="34" charset="-122"/>
                <a:ea typeface="微软雅黑" panose="020B0503020204020204" pitchFamily="34" charset="-122"/>
              </a:rPr>
              <a:t>下属二级分销的佣金比例。比如，商户把自己的业务人员设置为一级分销商，给他总的佣金比例为</a:t>
            </a:r>
            <a:r>
              <a:rPr lang="en-US" altLang="zh-CN" dirty="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一级分销商</a:t>
            </a:r>
            <a:r>
              <a:rPr lang="zh-CN" altLang="en-US" dirty="0" smtClean="0">
                <a:latin typeface="微软雅黑" panose="020B0503020204020204" pitchFamily="34" charset="-122"/>
                <a:ea typeface="微软雅黑" panose="020B0503020204020204" pitchFamily="34" charset="-122"/>
              </a:rPr>
              <a:t>根据下属二级分销</a:t>
            </a:r>
            <a:r>
              <a:rPr lang="zh-CN" altLang="en-US" dirty="0">
                <a:latin typeface="微软雅黑" panose="020B0503020204020204" pitchFamily="34" charset="-122"/>
                <a:ea typeface="微软雅黑" panose="020B0503020204020204" pitchFamily="34" charset="-122"/>
              </a:rPr>
              <a:t>商的开发难度或需要扶持的力度在这</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的范围内给他们分配不同的佣金比例</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356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4"/>
            <a:ext cx="9782137" cy="876348"/>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渠道经理和渠道相互转换</a:t>
            </a:r>
            <a:endParaRPr lang="en-US" b="1" dirty="0">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945799"/>
            <a:ext cx="468501" cy="468502"/>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4"/>
          <p:cNvSpPr>
            <a:spLocks noChangeArrowheads="1"/>
          </p:cNvSpPr>
          <p:nvPr/>
        </p:nvSpPr>
        <p:spPr bwMode="gray">
          <a:xfrm>
            <a:off x="1383632" y="3311804"/>
            <a:ext cx="4632158" cy="2265611"/>
          </a:xfrm>
          <a:prstGeom prst="roundRect">
            <a:avLst>
              <a:gd name="adj" fmla="val 11919"/>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chemeClr val="bg2"/>
            </a:outerShdw>
          </a:effectLst>
        </p:spPr>
        <p:txBody>
          <a:bodyPr wrap="none" anchor="ctr"/>
          <a:lstStyle/>
          <a:p>
            <a:pPr algn="ctr">
              <a:defRPr/>
            </a:pPr>
            <a:endParaRPr lang="zh-CN" altLang="en-US" dirty="0">
              <a:latin typeface="微软雅黑" panose="020B0503020204020204" pitchFamily="34" charset="-122"/>
              <a:ea typeface="微软雅黑" panose="020B0503020204020204" pitchFamily="34" charset="-122"/>
            </a:endParaRPr>
          </a:p>
        </p:txBody>
      </p:sp>
      <p:grpSp>
        <p:nvGrpSpPr>
          <p:cNvPr id="34" name="Group 16"/>
          <p:cNvGrpSpPr>
            <a:grpSpLocks/>
          </p:cNvGrpSpPr>
          <p:nvPr/>
        </p:nvGrpSpPr>
        <p:grpSpPr bwMode="auto">
          <a:xfrm>
            <a:off x="2191417" y="3049868"/>
            <a:ext cx="3114508" cy="361950"/>
            <a:chOff x="1388" y="1159"/>
            <a:chExt cx="2952" cy="228"/>
          </a:xfrm>
        </p:grpSpPr>
        <p:sp>
          <p:nvSpPr>
            <p:cNvPr id="35" name="AutoShape 17"/>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36" name="Group 18"/>
            <p:cNvGrpSpPr>
              <a:grpSpLocks/>
            </p:cNvGrpSpPr>
            <p:nvPr/>
          </p:nvGrpSpPr>
          <p:grpSpPr bwMode="auto">
            <a:xfrm>
              <a:off x="1395" y="1166"/>
              <a:ext cx="2941" cy="211"/>
              <a:chOff x="1395" y="1166"/>
              <a:chExt cx="2941" cy="211"/>
            </a:xfrm>
          </p:grpSpPr>
          <p:sp>
            <p:nvSpPr>
              <p:cNvPr id="37" name="AutoShape 19"/>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8" name="AutoShape 20"/>
              <p:cNvSpPr>
                <a:spLocks noChangeArrowheads="1"/>
              </p:cNvSpPr>
              <p:nvPr/>
            </p:nvSpPr>
            <p:spPr bwMode="ltGray">
              <a:xfrm>
                <a:off x="1395" y="1166"/>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sp>
        <p:nvSpPr>
          <p:cNvPr id="39" name="Rectangle 21"/>
          <p:cNvSpPr>
            <a:spLocks noChangeArrowheads="1"/>
          </p:cNvSpPr>
          <p:nvPr/>
        </p:nvSpPr>
        <p:spPr bwMode="black">
          <a:xfrm>
            <a:off x="2737826" y="3060188"/>
            <a:ext cx="2045753"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1F3F5F"/>
              </a:buClr>
            </a:pPr>
            <a:r>
              <a:rPr lang="zh-CN" altLang="en-US" sz="1600" dirty="0" smtClean="0">
                <a:latin typeface="微软雅黑" panose="020B0503020204020204" pitchFamily="34" charset="-122"/>
                <a:ea typeface="微软雅黑" panose="020B0503020204020204" pitchFamily="34" charset="-122"/>
              </a:rPr>
              <a:t>渠道经理降价为渠道</a:t>
            </a:r>
            <a:endParaRPr lang="en-US" altLang="zh-CN" sz="1600" dirty="0">
              <a:latin typeface="微软雅黑" panose="020B0503020204020204" pitchFamily="34" charset="-122"/>
              <a:ea typeface="微软雅黑" panose="020B0503020204020204" pitchFamily="34" charset="-122"/>
            </a:endParaRPr>
          </a:p>
        </p:txBody>
      </p:sp>
      <p:sp>
        <p:nvSpPr>
          <p:cNvPr id="40" name="Rectangle 26"/>
          <p:cNvSpPr>
            <a:spLocks noChangeArrowheads="1"/>
          </p:cNvSpPr>
          <p:nvPr/>
        </p:nvSpPr>
        <p:spPr bwMode="auto">
          <a:xfrm>
            <a:off x="1515395" y="3489605"/>
            <a:ext cx="4307890" cy="20313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150000"/>
              </a:lnSpc>
              <a:buFont typeface="Wingdings" panose="05000000000000000000" pitchFamily="2" charset="2"/>
              <a:buChar char="q"/>
            </a:pPr>
            <a:r>
              <a:rPr lang="zh-CN" altLang="en-US" sz="1400" dirty="0">
                <a:solidFill>
                  <a:srgbClr val="000000"/>
                </a:solidFill>
                <a:latin typeface="微软雅黑" panose="020B0503020204020204" pitchFamily="34" charset="-122"/>
                <a:ea typeface="微软雅黑" panose="020B0503020204020204" pitchFamily="34" charset="-122"/>
              </a:rPr>
              <a:t>渠道经理降级的条件：渠道经理下面没有</a:t>
            </a:r>
            <a:r>
              <a:rPr lang="zh-CN" altLang="en-US" sz="1400" dirty="0" smtClean="0">
                <a:solidFill>
                  <a:srgbClr val="000000"/>
                </a:solidFill>
                <a:latin typeface="微软雅黑" panose="020B0503020204020204" pitchFamily="34" charset="-122"/>
                <a:ea typeface="微软雅黑" panose="020B0503020204020204" pitchFamily="34" charset="-122"/>
              </a:rPr>
              <a:t>渠道。</a:t>
            </a:r>
            <a:r>
              <a:rPr lang="en-US" altLang="zh-CN" sz="1400" dirty="0" smtClean="0">
                <a:solidFill>
                  <a:srgbClr val="000000"/>
                </a:solidFill>
                <a:latin typeface="微软雅黑" panose="020B0503020204020204" pitchFamily="34" charset="-122"/>
                <a:ea typeface="微软雅黑" panose="020B0503020204020204" pitchFamily="34" charset="-122"/>
              </a:rPr>
              <a:t/>
            </a:r>
            <a:br>
              <a:rPr lang="en-US" altLang="zh-CN" sz="1400" dirty="0" smtClean="0">
                <a:solidFill>
                  <a:srgbClr val="000000"/>
                </a:solidFill>
                <a:latin typeface="微软雅黑" panose="020B0503020204020204" pitchFamily="34" charset="-122"/>
                <a:ea typeface="微软雅黑" panose="020B0503020204020204" pitchFamily="34" charset="-122"/>
              </a:rPr>
            </a:br>
            <a:r>
              <a:rPr lang="zh-CN" altLang="en-US" sz="1400" dirty="0" smtClean="0">
                <a:solidFill>
                  <a:srgbClr val="000000"/>
                </a:solidFill>
                <a:latin typeface="微软雅黑" panose="020B0503020204020204" pitchFamily="34" charset="-122"/>
                <a:ea typeface="微软雅黑" panose="020B0503020204020204" pitchFamily="34" charset="-122"/>
              </a:rPr>
              <a:t>如果有下属渠道可以先将渠道设置为直属店铺。</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q"/>
            </a:pPr>
            <a:r>
              <a:rPr lang="zh-CN" altLang="en-US" sz="1400" dirty="0" smtClean="0">
                <a:solidFill>
                  <a:srgbClr val="000000"/>
                </a:solidFill>
                <a:latin typeface="微软雅黑" panose="020B0503020204020204" pitchFamily="34" charset="-122"/>
                <a:ea typeface="微软雅黑" panose="020B0503020204020204" pitchFamily="34" charset="-122"/>
              </a:rPr>
              <a:t>将此渠道经理置为直属店铺的渠道。</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q"/>
            </a:pPr>
            <a:r>
              <a:rPr lang="zh-CN" altLang="en-US" sz="1400" dirty="0" smtClean="0">
                <a:solidFill>
                  <a:srgbClr val="000000"/>
                </a:solidFill>
                <a:latin typeface="微软雅黑" panose="020B0503020204020204" pitchFamily="34" charset="-122"/>
                <a:ea typeface="微软雅黑" panose="020B0503020204020204" pitchFamily="34" charset="-122"/>
              </a:rPr>
              <a:t>降级为渠道的渠道佣金比例由店铺直属渠道</a:t>
            </a:r>
            <a:r>
              <a:rPr lang="zh-CN" altLang="en-US" sz="1400" dirty="0">
                <a:solidFill>
                  <a:srgbClr val="000000"/>
                </a:solidFill>
                <a:latin typeface="微软雅黑" panose="020B0503020204020204" pitchFamily="34" charset="-122"/>
                <a:ea typeface="微软雅黑" panose="020B0503020204020204" pitchFamily="34" charset="-122"/>
              </a:rPr>
              <a:t>的默认</a:t>
            </a:r>
            <a:r>
              <a:rPr lang="zh-CN" altLang="en-US" sz="1400" dirty="0" smtClean="0">
                <a:solidFill>
                  <a:srgbClr val="000000"/>
                </a:solidFill>
                <a:latin typeface="微软雅黑" panose="020B0503020204020204" pitchFamily="34" charset="-122"/>
                <a:ea typeface="微软雅黑" panose="020B0503020204020204" pitchFamily="34" charset="-122"/>
              </a:rPr>
              <a:t>佣金比例决定。</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50" name="AutoShape 3"/>
          <p:cNvSpPr>
            <a:spLocks noChangeArrowheads="1"/>
          </p:cNvSpPr>
          <p:nvPr/>
        </p:nvSpPr>
        <p:spPr bwMode="gray">
          <a:xfrm>
            <a:off x="6427422" y="3311805"/>
            <a:ext cx="4619990" cy="2265610"/>
          </a:xfrm>
          <a:prstGeom prst="roundRect">
            <a:avLst>
              <a:gd name="adj" fmla="val 12393"/>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algn="ctr">
              <a:defRPr/>
            </a:pPr>
            <a:endParaRPr lang="zh-CN" altLang="en-US">
              <a:latin typeface="Arial" charset="0"/>
              <a:ea typeface="宋体" charset="-122"/>
            </a:endParaRPr>
          </a:p>
        </p:txBody>
      </p:sp>
      <p:grpSp>
        <p:nvGrpSpPr>
          <p:cNvPr id="51" name="Group 6"/>
          <p:cNvGrpSpPr>
            <a:grpSpLocks/>
          </p:cNvGrpSpPr>
          <p:nvPr/>
        </p:nvGrpSpPr>
        <p:grpSpPr bwMode="auto">
          <a:xfrm>
            <a:off x="7075616" y="3040343"/>
            <a:ext cx="3259504" cy="361950"/>
            <a:chOff x="720" y="1392"/>
            <a:chExt cx="4058" cy="480"/>
          </a:xfrm>
        </p:grpSpPr>
        <p:sp>
          <p:nvSpPr>
            <p:cNvPr id="52" name="AutoShape 7"/>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53" name="Group 8"/>
            <p:cNvGrpSpPr>
              <a:grpSpLocks/>
            </p:cNvGrpSpPr>
            <p:nvPr/>
          </p:nvGrpSpPr>
          <p:grpSpPr bwMode="auto">
            <a:xfrm>
              <a:off x="730" y="1407"/>
              <a:ext cx="4043" cy="444"/>
              <a:chOff x="744" y="1407"/>
              <a:chExt cx="3988" cy="444"/>
            </a:xfrm>
          </p:grpSpPr>
          <p:sp>
            <p:nvSpPr>
              <p:cNvPr id="54" name="AutoShape 9"/>
              <p:cNvSpPr>
                <a:spLocks noChangeArrowheads="1"/>
              </p:cNvSpPr>
              <p:nvPr/>
            </p:nvSpPr>
            <p:spPr bwMode="gray">
              <a:xfrm>
                <a:off x="744" y="1735"/>
                <a:ext cx="3988"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5" name="AutoShape 10"/>
              <p:cNvSpPr>
                <a:spLocks noChangeArrowheads="1"/>
              </p:cNvSpPr>
              <p:nvPr/>
            </p:nvSpPr>
            <p:spPr bwMode="gray">
              <a:xfrm>
                <a:off x="744" y="1407"/>
                <a:ext cx="3988"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sp>
        <p:nvSpPr>
          <p:cNvPr id="56" name="Rectangle 22"/>
          <p:cNvSpPr>
            <a:spLocks noChangeArrowheads="1"/>
          </p:cNvSpPr>
          <p:nvPr/>
        </p:nvSpPr>
        <p:spPr bwMode="black">
          <a:xfrm>
            <a:off x="7665670" y="3054562"/>
            <a:ext cx="2103461"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1F3F5F"/>
              </a:buClr>
            </a:pP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渠道升级为渠道经理</a:t>
            </a:r>
            <a:endParaRPr lang="en-US" altLang="zh-CN" sz="1600" dirty="0">
              <a:latin typeface="微软雅黑" panose="020B0503020204020204" pitchFamily="34" charset="-122"/>
              <a:ea typeface="微软雅黑" panose="020B0503020204020204" pitchFamily="34" charset="-122"/>
            </a:endParaRPr>
          </a:p>
        </p:txBody>
      </p:sp>
      <p:sp>
        <p:nvSpPr>
          <p:cNvPr id="57" name="Rectangle 25"/>
          <p:cNvSpPr>
            <a:spLocks noChangeArrowheads="1"/>
          </p:cNvSpPr>
          <p:nvPr/>
        </p:nvSpPr>
        <p:spPr bwMode="auto">
          <a:xfrm>
            <a:off x="6559184" y="3489605"/>
            <a:ext cx="4176947" cy="17081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0" hangingPunct="0">
              <a:lnSpc>
                <a:spcPct val="150000"/>
              </a:lnSpc>
              <a:buFont typeface="Wingdings" panose="05000000000000000000" pitchFamily="2" charset="2"/>
              <a:buChar char="q"/>
            </a:pPr>
            <a:r>
              <a:rPr lang="zh-CN" altLang="en-US" sz="1400" dirty="0" smtClean="0">
                <a:solidFill>
                  <a:srgbClr val="000000"/>
                </a:solidFill>
                <a:latin typeface="微软雅黑" panose="020B0503020204020204" pitchFamily="34" charset="-122"/>
                <a:ea typeface="微软雅黑" panose="020B0503020204020204" pitchFamily="34" charset="-122"/>
              </a:rPr>
              <a:t>无论店铺直属渠道还是属于渠道经理的渠道都可以升级为渠道经理。</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marL="285750" indent="-285750" eaLnBrk="0" hangingPunct="0">
              <a:lnSpc>
                <a:spcPct val="150000"/>
              </a:lnSpc>
              <a:buFont typeface="Wingdings" panose="05000000000000000000" pitchFamily="2" charset="2"/>
              <a:buChar char="q"/>
            </a:pPr>
            <a:r>
              <a:rPr lang="zh-CN" altLang="en-US" sz="1400" dirty="0" smtClean="0">
                <a:solidFill>
                  <a:srgbClr val="000000"/>
                </a:solidFill>
                <a:latin typeface="微软雅黑" panose="020B0503020204020204" pitchFamily="34" charset="-122"/>
                <a:ea typeface="微软雅黑" panose="020B0503020204020204" pitchFamily="34" charset="-122"/>
              </a:rPr>
              <a:t>渠道一旦升级为渠道经理，跟自己原来的上级渠道经理将不再有归属关系。</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marL="285750" indent="-285750" eaLnBrk="0" hangingPunct="0">
              <a:lnSpc>
                <a:spcPct val="150000"/>
              </a:lnSpc>
              <a:buFont typeface="Wingdings" panose="05000000000000000000" pitchFamily="2" charset="2"/>
              <a:buChar char="q"/>
            </a:pP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129865" y="1894534"/>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渠道经理和渠道的角色不是固定不变的，店铺管理者可以将表现好的渠道升级为渠道经理，也可以把渠道经理降级为渠道。</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966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722473"/>
            <a:ext cx="9782137" cy="884249"/>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自动核算佣金</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29865" y="1894534"/>
            <a:ext cx="8792290" cy="584775"/>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佣金</a:t>
            </a:r>
            <a:r>
              <a:rPr lang="zh-CN" altLang="en-US" sz="1600" spc="300" dirty="0">
                <a:solidFill>
                  <a:schemeClr val="bg1">
                    <a:lumMod val="95000"/>
                    <a:lumOff val="5000"/>
                  </a:schemeClr>
                </a:solidFill>
                <a:latin typeface="微软雅黑" panose="020B0503020204020204" pitchFamily="34" charset="-122"/>
                <a:ea typeface="微软雅黑" panose="020B0503020204020204" pitchFamily="34" charset="-122"/>
              </a:rPr>
              <a:t>核算自动化，每个月自动出账上个月每个渠道、每个渠道经理的佣金，出账的佣金渠道和渠道经理可以申请提现，店铺管理员审核提现申请。</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920839"/>
            <a:ext cx="468501" cy="46850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7"/>
          <p:cNvSpPr>
            <a:spLocks noChangeArrowheads="1"/>
          </p:cNvSpPr>
          <p:nvPr/>
        </p:nvSpPr>
        <p:spPr bwMode="gray">
          <a:xfrm>
            <a:off x="3922798" y="3141293"/>
            <a:ext cx="6715820" cy="502920"/>
          </a:xfrm>
          <a:prstGeom prst="roundRect">
            <a:avLst>
              <a:gd name="adj" fmla="val 10889"/>
            </a:avLst>
          </a:prstGeom>
          <a:gradFill rotWithShape="1">
            <a:gsLst>
              <a:gs pos="0">
                <a:srgbClr val="F00000"/>
              </a:gs>
              <a:gs pos="100000">
                <a:schemeClr val="accent1">
                  <a:gamma/>
                  <a:tint val="21176"/>
                  <a:invGamma/>
                </a:schemeClr>
              </a:gs>
            </a:gsLst>
            <a:lin ang="0" scaled="1"/>
          </a:gradFill>
          <a:ln w="38100">
            <a:noFill/>
            <a:round/>
            <a:headEnd/>
            <a:tailEnd/>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Text Box 17"/>
          <p:cNvSpPr txBox="1">
            <a:spLocks noChangeArrowheads="1"/>
          </p:cNvSpPr>
          <p:nvPr/>
        </p:nvSpPr>
        <p:spPr bwMode="gray">
          <a:xfrm>
            <a:off x="4048054" y="3210310"/>
            <a:ext cx="6178705"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smtClean="0">
                <a:solidFill>
                  <a:srgbClr val="000000"/>
                </a:solidFill>
                <a:latin typeface="微软雅黑" panose="020B0503020204020204" pitchFamily="34" charset="-122"/>
                <a:ea typeface="微软雅黑" panose="020B0503020204020204" pitchFamily="34" charset="-122"/>
              </a:rPr>
              <a:t>店铺设置出账日，在出账日出账上个月的所有佣金</a:t>
            </a:r>
            <a:endParaRPr lang="en-US" altLang="zh-CN" sz="1600" dirty="0">
              <a:solidFill>
                <a:srgbClr val="000000"/>
              </a:solidFill>
              <a:latin typeface="微软雅黑" panose="020B0503020204020204" pitchFamily="34" charset="-122"/>
              <a:ea typeface="微软雅黑" panose="020B0503020204020204" pitchFamily="34" charset="-122"/>
            </a:endParaRPr>
          </a:p>
        </p:txBody>
      </p:sp>
      <p:pic>
        <p:nvPicPr>
          <p:cNvPr id="22"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07" y="2957255"/>
            <a:ext cx="1954572" cy="31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7"/>
          <p:cNvSpPr>
            <a:spLocks noChangeArrowheads="1"/>
          </p:cNvSpPr>
          <p:nvPr/>
        </p:nvSpPr>
        <p:spPr bwMode="gray">
          <a:xfrm>
            <a:off x="4048054" y="3909505"/>
            <a:ext cx="6590564" cy="502920"/>
          </a:xfrm>
          <a:prstGeom prst="roundRect">
            <a:avLst>
              <a:gd name="adj" fmla="val 10889"/>
            </a:avLst>
          </a:prstGeom>
          <a:gradFill rotWithShape="1">
            <a:gsLst>
              <a:gs pos="0">
                <a:srgbClr val="26B0FB"/>
              </a:gs>
              <a:gs pos="100000">
                <a:schemeClr val="accent1">
                  <a:gamma/>
                  <a:tint val="21176"/>
                  <a:invGamma/>
                </a:schemeClr>
              </a:gs>
            </a:gsLst>
            <a:lin ang="0" scaled="1"/>
          </a:gradFill>
          <a:ln w="38100">
            <a:noFill/>
            <a:round/>
            <a:headEnd/>
            <a:tailEnd/>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AutoShape 7"/>
          <p:cNvSpPr>
            <a:spLocks noChangeArrowheads="1"/>
          </p:cNvSpPr>
          <p:nvPr/>
        </p:nvSpPr>
        <p:spPr bwMode="gray">
          <a:xfrm>
            <a:off x="3840479" y="4688367"/>
            <a:ext cx="6798139" cy="502920"/>
          </a:xfrm>
          <a:prstGeom prst="roundRect">
            <a:avLst>
              <a:gd name="adj" fmla="val 10889"/>
            </a:avLst>
          </a:prstGeom>
          <a:gradFill rotWithShape="1">
            <a:gsLst>
              <a:gs pos="0">
                <a:srgbClr val="A98AF4"/>
              </a:gs>
              <a:gs pos="100000">
                <a:schemeClr val="accent1">
                  <a:gamma/>
                  <a:tint val="21176"/>
                  <a:invGamma/>
                </a:schemeClr>
              </a:gs>
            </a:gsLst>
            <a:lin ang="0" scaled="1"/>
          </a:gradFill>
          <a:ln w="38100">
            <a:noFill/>
            <a:round/>
            <a:headEnd/>
            <a:tailEnd/>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AutoShape 7"/>
          <p:cNvSpPr>
            <a:spLocks noChangeArrowheads="1"/>
          </p:cNvSpPr>
          <p:nvPr/>
        </p:nvSpPr>
        <p:spPr bwMode="gray">
          <a:xfrm>
            <a:off x="3570380" y="5385724"/>
            <a:ext cx="7068238" cy="502920"/>
          </a:xfrm>
          <a:prstGeom prst="roundRect">
            <a:avLst>
              <a:gd name="adj" fmla="val 10889"/>
            </a:avLst>
          </a:prstGeom>
          <a:gradFill rotWithShape="1">
            <a:gsLst>
              <a:gs pos="0">
                <a:srgbClr val="FF4D87"/>
              </a:gs>
              <a:gs pos="100000">
                <a:schemeClr val="accent1">
                  <a:gamma/>
                  <a:tint val="21176"/>
                  <a:invGamma/>
                </a:schemeClr>
              </a:gs>
            </a:gsLst>
            <a:lin ang="0" scaled="1"/>
          </a:gradFill>
          <a:ln w="38100">
            <a:noFill/>
            <a:round/>
            <a:headEnd/>
            <a:tailEnd/>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6" name="Text Box 17"/>
          <p:cNvSpPr txBox="1">
            <a:spLocks noChangeArrowheads="1"/>
          </p:cNvSpPr>
          <p:nvPr/>
        </p:nvSpPr>
        <p:spPr bwMode="gray">
          <a:xfrm>
            <a:off x="4191355" y="3991688"/>
            <a:ext cx="6178705"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smtClean="0">
                <a:solidFill>
                  <a:srgbClr val="000000"/>
                </a:solidFill>
                <a:latin typeface="微软雅黑" panose="020B0503020204020204" pitchFamily="34" charset="-122"/>
                <a:ea typeface="微软雅黑" panose="020B0503020204020204" pitchFamily="34" charset="-122"/>
              </a:rPr>
              <a:t>一旦出帐，出了帐的订单再有退货操作将不会影响已经出账的佣金</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27" name="Text Box 17"/>
          <p:cNvSpPr txBox="1">
            <a:spLocks noChangeArrowheads="1"/>
          </p:cNvSpPr>
          <p:nvPr/>
        </p:nvSpPr>
        <p:spPr bwMode="gray">
          <a:xfrm>
            <a:off x="4048053" y="4770550"/>
            <a:ext cx="6178705"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smtClean="0">
                <a:solidFill>
                  <a:srgbClr val="000000"/>
                </a:solidFill>
                <a:latin typeface="微软雅黑" panose="020B0503020204020204" pitchFamily="34" charset="-122"/>
                <a:ea typeface="微软雅黑" panose="020B0503020204020204" pitchFamily="34" charset="-122"/>
              </a:rPr>
              <a:t>出了帐的佣金将会作为渠道或渠道经理的可提现佣金</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28" name="Text Box 17"/>
          <p:cNvSpPr txBox="1">
            <a:spLocks noChangeArrowheads="1"/>
          </p:cNvSpPr>
          <p:nvPr/>
        </p:nvSpPr>
        <p:spPr bwMode="gray">
          <a:xfrm>
            <a:off x="3746838" y="5467907"/>
            <a:ext cx="6178705"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smtClean="0">
                <a:solidFill>
                  <a:srgbClr val="000000"/>
                </a:solidFill>
                <a:latin typeface="微软雅黑" panose="020B0503020204020204" pitchFamily="34" charset="-122"/>
                <a:ea typeface="微软雅黑" panose="020B0503020204020204" pitchFamily="34" charset="-122"/>
              </a:rPr>
              <a:t>店铺管理员可以对渠道或渠道经理的佣金做调整。</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33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65274" y="1690391"/>
            <a:ext cx="9782137" cy="764052"/>
          </a:xfrm>
          <a:prstGeom prst="roundRect">
            <a:avLst/>
          </a:prstGeom>
          <a:gradFill>
            <a:gsLst>
              <a:gs pos="0">
                <a:srgbClr val="EEEFD7"/>
              </a:gs>
              <a:gs pos="100000">
                <a:srgbClr val="CCCE8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社会化分销系统的特点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分销商只需微信端</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29865" y="1888276"/>
            <a:ext cx="8792290" cy="338554"/>
          </a:xfrm>
          <a:prstGeom prst="rect">
            <a:avLst/>
          </a:prstGeom>
          <a:noFill/>
          <a:effectLst/>
        </p:spPr>
        <p:txBody>
          <a:bodyPr wrap="square" rtlCol="0">
            <a:spAutoFit/>
          </a:bodyPr>
          <a:lstStyle/>
          <a:p>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分销商</a:t>
            </a:r>
            <a:r>
              <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渠道经理或渠道</a:t>
            </a:r>
            <a:r>
              <a:rPr lang="en-US" altLang="zh-CN"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a:t>
            </a:r>
            <a:r>
              <a:rPr lang="zh-CN" altLang="en-US" sz="1600" spc="300" dirty="0" smtClean="0">
                <a:solidFill>
                  <a:schemeClr val="bg1">
                    <a:lumMod val="95000"/>
                    <a:lumOff val="5000"/>
                  </a:schemeClr>
                </a:solidFill>
                <a:latin typeface="微软雅黑" panose="020B0503020204020204" pitchFamily="34" charset="-122"/>
                <a:ea typeface="微软雅黑" panose="020B0503020204020204" pitchFamily="34" charset="-122"/>
              </a:rPr>
              <a:t>只需微信端，通过商户的微信公众号完成有所有功能。</a:t>
            </a:r>
            <a:endParaRPr lang="en-US" sz="160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pic>
        <p:nvPicPr>
          <p:cNvPr id="5122" name="Picture 2" descr="http://kdt-static.qiniucdn.com/v2/image/home/fea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08" y="1839847"/>
            <a:ext cx="468501" cy="46850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1536108" y="2964320"/>
            <a:ext cx="4227017" cy="393948"/>
            <a:chOff x="5846754" y="3899691"/>
            <a:chExt cx="4227017" cy="393948"/>
          </a:xfrm>
        </p:grpSpPr>
        <p:sp>
          <p:nvSpPr>
            <p:cNvPr id="18" name="椭圆 17"/>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9" name="文本框 18"/>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分销商在微信端完成所有功能，无需</a:t>
              </a:r>
              <a:r>
                <a:rPr lang="en-US" altLang="zh-CN" sz="1400" dirty="0" smtClean="0">
                  <a:latin typeface="微软雅黑" panose="020B0503020204020204" pitchFamily="34" charset="-122"/>
                  <a:ea typeface="微软雅黑" panose="020B0503020204020204" pitchFamily="34" charset="-122"/>
                </a:rPr>
                <a:t>web</a:t>
              </a:r>
              <a:r>
                <a:rPr lang="zh-CN" altLang="en-US" sz="1400" dirty="0" smtClean="0">
                  <a:latin typeface="微软雅黑" panose="020B0503020204020204" pitchFamily="34" charset="-122"/>
                  <a:ea typeface="微软雅黑" panose="020B0503020204020204" pitchFamily="34" charset="-122"/>
                </a:rPr>
                <a:t>端</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526010" y="2964320"/>
            <a:ext cx="4227017" cy="393948"/>
            <a:chOff x="5846754" y="3899691"/>
            <a:chExt cx="4227017" cy="393948"/>
          </a:xfrm>
        </p:grpSpPr>
        <p:sp>
          <p:nvSpPr>
            <p:cNvPr id="21" name="椭圆 20"/>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2" name="文本框 21"/>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渠道</a:t>
              </a:r>
              <a:r>
                <a:rPr lang="zh-CN" altLang="en-US" sz="1400" dirty="0" smtClean="0">
                  <a:latin typeface="微软雅黑" panose="020B0503020204020204" pitchFamily="34" charset="-122"/>
                  <a:ea typeface="微软雅黑" panose="020B0503020204020204" pitchFamily="34" charset="-122"/>
                </a:rPr>
                <a:t>经理、渠道的申请都在</a:t>
              </a:r>
              <a:r>
                <a:rPr lang="zh-CN" altLang="en-US" sz="1400" dirty="0">
                  <a:latin typeface="微软雅黑" panose="020B0503020204020204" pitchFamily="34" charset="-122"/>
                  <a:ea typeface="微软雅黑" panose="020B0503020204020204" pitchFamily="34" charset="-122"/>
                </a:rPr>
                <a:t>公众</a:t>
              </a:r>
              <a:r>
                <a:rPr lang="zh-CN" altLang="en-US" sz="1400" dirty="0" smtClean="0">
                  <a:latin typeface="微软雅黑" panose="020B0503020204020204" pitchFamily="34" charset="-122"/>
                  <a:ea typeface="微软雅黑" panose="020B0503020204020204" pitchFamily="34" charset="-122"/>
                </a:rPr>
                <a:t>号内完成</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536108" y="3607439"/>
            <a:ext cx="4227017" cy="393948"/>
            <a:chOff x="5846754" y="3899691"/>
            <a:chExt cx="4227017" cy="393948"/>
          </a:xfrm>
        </p:grpSpPr>
        <p:sp>
          <p:nvSpPr>
            <p:cNvPr id="24" name="椭圆 23"/>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5" name="文本框 24"/>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可以查看跟自己的分销订单和实时佣金数据</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526010" y="3575122"/>
            <a:ext cx="4227017" cy="393948"/>
            <a:chOff x="5846754" y="3899691"/>
            <a:chExt cx="4227017" cy="393948"/>
          </a:xfrm>
        </p:grpSpPr>
        <p:sp>
          <p:nvSpPr>
            <p:cNvPr id="27" name="椭圆 26"/>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28" name="文本框 27"/>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可以查看自己的佣金比例</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536108" y="4250558"/>
            <a:ext cx="4227017" cy="393948"/>
            <a:chOff x="5846754" y="3899691"/>
            <a:chExt cx="4227017" cy="393948"/>
          </a:xfrm>
        </p:grpSpPr>
        <p:sp>
          <p:nvSpPr>
            <p:cNvPr id="30" name="椭圆 29"/>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1" name="文本框 30"/>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设置是否接收订单模板消息通知</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526010" y="4185924"/>
            <a:ext cx="4221259" cy="523220"/>
            <a:chOff x="5846754" y="3828921"/>
            <a:chExt cx="4221259" cy="523220"/>
          </a:xfrm>
        </p:grpSpPr>
        <p:sp>
          <p:nvSpPr>
            <p:cNvPr id="34" name="椭圆 33"/>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35" name="文本框 34"/>
            <p:cNvSpPr txBox="1"/>
            <p:nvPr/>
          </p:nvSpPr>
          <p:spPr>
            <a:xfrm>
              <a:off x="6341694" y="3828921"/>
              <a:ext cx="3726319"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渠道经理还可以查看下属渠道申请是否自动生效、是否可设置下属渠道的佣金比例</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536108" y="4893677"/>
            <a:ext cx="4227017" cy="393948"/>
            <a:chOff x="5846754" y="3899691"/>
            <a:chExt cx="4227017" cy="393948"/>
          </a:xfrm>
        </p:grpSpPr>
        <p:sp>
          <p:nvSpPr>
            <p:cNvPr id="37" name="椭圆 36"/>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38" name="文本框 37"/>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查看发展渠道二维码和发展客户二维码</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539775" y="4925998"/>
            <a:ext cx="4227017" cy="393948"/>
            <a:chOff x="5846754" y="3899691"/>
            <a:chExt cx="4227017" cy="393948"/>
          </a:xfrm>
        </p:grpSpPr>
        <p:sp>
          <p:nvSpPr>
            <p:cNvPr id="40" name="椭圆 39"/>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
          <p:nvSpPr>
            <p:cNvPr id="41" name="文本框 40"/>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查看佣金记录、提现记录，发起提现申请</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536108" y="5536798"/>
            <a:ext cx="4227017" cy="393948"/>
            <a:chOff x="5846754" y="3899691"/>
            <a:chExt cx="4227017" cy="393948"/>
          </a:xfrm>
        </p:grpSpPr>
        <p:sp>
          <p:nvSpPr>
            <p:cNvPr id="43" name="椭圆 42"/>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a:t>
              </a:r>
              <a:endParaRPr lang="zh-CN" altLang="en-US" dirty="0"/>
            </a:p>
          </p:txBody>
        </p:sp>
        <p:sp>
          <p:nvSpPr>
            <p:cNvPr id="44" name="文本框 43"/>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查看客户列表</a:t>
              </a:r>
              <a:endParaRPr lang="en-US" altLang="zh-CN" sz="1400" dirty="0" smtClean="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519578" y="5536798"/>
            <a:ext cx="4227017" cy="393948"/>
            <a:chOff x="5846754" y="3899691"/>
            <a:chExt cx="4227017" cy="393948"/>
          </a:xfrm>
        </p:grpSpPr>
        <p:sp>
          <p:nvSpPr>
            <p:cNvPr id="52" name="椭圆 51"/>
            <p:cNvSpPr/>
            <p:nvPr/>
          </p:nvSpPr>
          <p:spPr>
            <a:xfrm>
              <a:off x="5846754" y="3899691"/>
              <a:ext cx="393948" cy="393948"/>
            </a:xfrm>
            <a:prstGeom prst="ellipse">
              <a:avLst/>
            </a:prstGeom>
            <a:solidFill>
              <a:srgbClr val="D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a:t>
              </a:r>
              <a:endParaRPr lang="zh-CN" altLang="en-US" dirty="0"/>
            </a:p>
          </p:txBody>
        </p:sp>
        <p:sp>
          <p:nvSpPr>
            <p:cNvPr id="53" name="文本框 52"/>
            <p:cNvSpPr txBox="1"/>
            <p:nvPr/>
          </p:nvSpPr>
          <p:spPr>
            <a:xfrm>
              <a:off x="6347452" y="3942776"/>
              <a:ext cx="3726319"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渠道经理还可以查看按渠道统计的客户数</a:t>
              </a:r>
              <a:endParaRPr lang="en-US" altLang="zh-CN" sz="1400" dirty="0" smtClea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9225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1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1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683689" y="4958121"/>
            <a:ext cx="3568606" cy="1323439"/>
          </a:xfrm>
          <a:prstGeom prst="rect">
            <a:avLst/>
          </a:prstGeom>
          <a:noFill/>
          <a:effectLst>
            <a:outerShdw blurRad="50800" dist="139700" dir="2700000" algn="tl" rotWithShape="0">
              <a:prstClr val="black">
                <a:alpha val="40000"/>
              </a:prstClr>
            </a:outerShdw>
          </a:effectLst>
        </p:spPr>
        <p:txBody>
          <a:bodyPr wrap="none" rtlCol="0">
            <a:spAutoFit/>
          </a:bodyPr>
          <a:lstStyle/>
          <a:p>
            <a:r>
              <a:rPr lang="zh-CN" altLang="en-US" sz="8000" b="1" dirty="0" smtClean="0">
                <a:latin typeface="微软雅黑" panose="020B0503020204020204" pitchFamily="34" charset="-122"/>
                <a:ea typeface="微软雅黑" panose="020B0503020204020204" pitchFamily="34" charset="-122"/>
              </a:rPr>
              <a:t>谢 谢！</a:t>
            </a:r>
            <a:endParaRPr lang="en-US" sz="8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959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特 点（二）</a:t>
            </a:r>
            <a:endParaRPr 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41413" y="1500277"/>
            <a:ext cx="1011274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indent="-285750">
              <a:lnSpc>
                <a:spcPct val="150000"/>
              </a:lnSpc>
              <a:buFont typeface="Wingdings" panose="05000000000000000000" pitchFamily="2" charset="2"/>
              <a:buChar char="§"/>
            </a:pPr>
            <a:r>
              <a:rPr lang="zh-CN" altLang="en-US" dirty="0" smtClean="0">
                <a:latin typeface="微软雅黑" panose="020B0503020204020204" pitchFamily="34" charset="-122"/>
                <a:ea typeface="微软雅黑" panose="020B0503020204020204" pitchFamily="34" charset="-122"/>
              </a:rPr>
              <a:t>每个分销商的推广二维码都可以单独设置关注</a:t>
            </a:r>
            <a:r>
              <a:rPr lang="zh-CN" altLang="en-US" dirty="0">
                <a:latin typeface="微软雅黑" panose="020B0503020204020204" pitchFamily="34" charset="-122"/>
                <a:ea typeface="微软雅黑" panose="020B0503020204020204" pitchFamily="34" charset="-122"/>
              </a:rPr>
              <a:t>自动回复内容</a:t>
            </a:r>
            <a:r>
              <a:rPr lang="zh-CN" altLang="en-US" dirty="0" smtClean="0">
                <a:latin typeface="微软雅黑" panose="020B0503020204020204" pitchFamily="34" charset="-122"/>
                <a:ea typeface="微软雅黑" panose="020B0503020204020204" pitchFamily="34" charset="-122"/>
              </a:rPr>
              <a:t>，自动回复可以是针对这个</a:t>
            </a:r>
            <a:r>
              <a:rPr lang="zh-CN" altLang="en-US" dirty="0">
                <a:latin typeface="微软雅黑" panose="020B0503020204020204" pitchFamily="34" charset="-122"/>
                <a:ea typeface="微软雅黑" panose="020B0503020204020204" pitchFamily="34" charset="-122"/>
              </a:rPr>
              <a:t>分销商个性化的营销内容（营销内容可以是有赞店铺里设置的各种营销活动</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可以设置提佣</a:t>
            </a:r>
            <a:r>
              <a:rPr lang="zh-CN" altLang="en-US" dirty="0" smtClean="0">
                <a:latin typeface="微软雅黑" panose="020B0503020204020204" pitchFamily="34" charset="-122"/>
                <a:ea typeface="微软雅黑" panose="020B0503020204020204" pitchFamily="34" charset="-122"/>
              </a:rPr>
              <a:t>时间</a:t>
            </a:r>
            <a:r>
              <a:rPr lang="zh-CN" altLang="en-US" dirty="0">
                <a:latin typeface="微软雅黑" panose="020B0503020204020204" pitchFamily="34" charset="-122"/>
                <a:ea typeface="微软雅黑" panose="020B0503020204020204" pitchFamily="34" charset="-122"/>
              </a:rPr>
              <a:t>段</a:t>
            </a:r>
            <a:r>
              <a:rPr lang="zh-CN" altLang="en-US" dirty="0" smtClean="0">
                <a:latin typeface="微软雅黑" panose="020B0503020204020204" pitchFamily="34" charset="-122"/>
                <a:ea typeface="微软雅黑" panose="020B0503020204020204" pitchFamily="34" charset="-122"/>
              </a:rPr>
              <a:t>，设置</a:t>
            </a:r>
            <a:r>
              <a:rPr lang="zh-CN" altLang="en-US" dirty="0">
                <a:latin typeface="微软雅黑" panose="020B0503020204020204" pitchFamily="34" charset="-122"/>
                <a:ea typeface="微软雅黑" panose="020B0503020204020204" pitchFamily="34" charset="-122"/>
              </a:rPr>
              <a:t>客户归属分销商后多长时间内可以提取佣金，比如设置为</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年，则</a:t>
            </a:r>
            <a:r>
              <a:rPr lang="zh-CN" altLang="en-US" dirty="0" smtClean="0">
                <a:latin typeface="微软雅黑" panose="020B0503020204020204" pitchFamily="34" charset="-122"/>
                <a:ea typeface="微软雅黑" panose="020B0503020204020204" pitchFamily="34" charset="-122"/>
              </a:rPr>
              <a:t>客户扫码关注的一年内</a:t>
            </a:r>
            <a:r>
              <a:rPr lang="zh-CN" altLang="en-US" dirty="0">
                <a:latin typeface="微软雅黑" panose="020B0503020204020204" pitchFamily="34" charset="-122"/>
                <a:ea typeface="微软雅黑" panose="020B0503020204020204" pitchFamily="34" charset="-122"/>
              </a:rPr>
              <a:t>的销售额分销商可以提佣，超过一年后分销商不再对此客户的销售额提佣。系统默认永久有效</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商户可以设置分销商申请是否需要审核才能生效（也可以申请后自动生效），对于需要控制分销商的质量商户十分</a:t>
            </a:r>
            <a:r>
              <a:rPr lang="zh-CN" altLang="en-US" dirty="0" smtClean="0">
                <a:latin typeface="微软雅黑" panose="020B0503020204020204" pitchFamily="34" charset="-122"/>
                <a:ea typeface="微软雅黑" panose="020B0503020204020204" pitchFamily="34" charset="-122"/>
              </a:rPr>
              <a:t>有用</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可增加非微信用户的分销商，比如商户租用了一个户外广告牌，把广告牌设置为一个分销商、印上二维码，可以统计这个广告渠道带来的客户和相应的销售额</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可以修改客户跟</a:t>
            </a:r>
            <a:r>
              <a:rPr lang="zh-CN" altLang="en-US">
                <a:latin typeface="微软雅黑" panose="020B0503020204020204" pitchFamily="34" charset="-122"/>
                <a:ea typeface="微软雅黑" panose="020B0503020204020204" pitchFamily="34" charset="-122"/>
              </a:rPr>
              <a:t>分销</a:t>
            </a:r>
            <a:r>
              <a:rPr lang="zh-CN" altLang="en-US" smtClean="0">
                <a:latin typeface="微软雅黑" panose="020B0503020204020204" pitchFamily="34" charset="-122"/>
                <a:ea typeface="微软雅黑" panose="020B0503020204020204" pitchFamily="34" charset="-122"/>
              </a:rPr>
              <a:t>商</a:t>
            </a:r>
            <a:r>
              <a:rPr lang="zh-CN" altLang="en-US">
                <a:latin typeface="微软雅黑" panose="020B0503020204020204" pitchFamily="34" charset="-122"/>
                <a:ea typeface="微软雅黑" panose="020B0503020204020204" pitchFamily="34" charset="-122"/>
              </a:rPr>
              <a:t>之间</a:t>
            </a:r>
            <a:r>
              <a:rPr lang="zh-CN" altLang="en-US" smtClean="0">
                <a:latin typeface="微软雅黑" panose="020B0503020204020204" pitchFamily="34" charset="-122"/>
                <a:ea typeface="微软雅黑" panose="020B0503020204020204" pitchFamily="34" charset="-122"/>
              </a:rPr>
              <a:t>的</a:t>
            </a:r>
            <a:r>
              <a:rPr lang="zh-CN" altLang="en-US" dirty="0">
                <a:latin typeface="微软雅黑" panose="020B0503020204020204" pitchFamily="34" charset="-122"/>
                <a:ea typeface="微软雅黑" panose="020B0503020204020204" pitchFamily="34" charset="-122"/>
              </a:rPr>
              <a:t>归属关系，可修改二级分销商的归属关系，更适合对应线下实体关系的商户</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
            </a:pPr>
            <a:r>
              <a:rPr lang="zh-CN" altLang="en-US" dirty="0" smtClean="0">
                <a:latin typeface="微软雅黑" panose="020B0503020204020204" pitchFamily="34" charset="-122"/>
                <a:ea typeface="微软雅黑" panose="020B0503020204020204" pitchFamily="34" charset="-122"/>
              </a:rPr>
              <a:t>显示</a:t>
            </a:r>
            <a:r>
              <a:rPr lang="zh-CN" altLang="en-US" dirty="0">
                <a:latin typeface="微软雅黑" panose="020B0503020204020204" pitchFamily="34" charset="-122"/>
                <a:ea typeface="微软雅黑" panose="020B0503020204020204" pitchFamily="34" charset="-122"/>
              </a:rPr>
              <a:t>每个分销商有多少客户扫码关注了公众号，可以作为分销商的吸粉统计。</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998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smtClean="0">
                <a:latin typeface="微软雅黑" panose="020B0503020204020204" pitchFamily="34" charset="-122"/>
                <a:ea typeface="微软雅黑" panose="020B0503020204020204" pitchFamily="34" charset="-122"/>
              </a:rPr>
              <a:t>锡 域 社 会 化 分 销 系 统</a:t>
            </a:r>
            <a:endParaRPr lang="en-US" b="1" dirty="0">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auto">
          <a:xfrm>
            <a:off x="2415571" y="1841472"/>
            <a:ext cx="7345362" cy="508000"/>
          </a:xfrm>
          <a:prstGeom prst="flowChartAlternateProcess">
            <a:avLst/>
          </a:prstGeom>
          <a:gradFill>
            <a:gsLst>
              <a:gs pos="0">
                <a:srgbClr val="A6D0F0"/>
              </a:gs>
              <a:gs pos="100000">
                <a:srgbClr val="007A37"/>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auto">
          <a:xfrm>
            <a:off x="2415571" y="1841472"/>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WordArt 5"/>
          <p:cNvSpPr>
            <a:spLocks noChangeArrowheads="1" noChangeShapeType="1" noTextEdit="1"/>
          </p:cNvSpPr>
          <p:nvPr/>
        </p:nvSpPr>
        <p:spPr bwMode="auto">
          <a:xfrm>
            <a:off x="2558446" y="1968472"/>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01</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5" name="文本框 4"/>
          <p:cNvSpPr txBox="1"/>
          <p:nvPr/>
        </p:nvSpPr>
        <p:spPr>
          <a:xfrm>
            <a:off x="3820299" y="1914537"/>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latin typeface="微软雅黑" panose="020B0503020204020204" pitchFamily="34" charset="-122"/>
                <a:ea typeface="微软雅黑" panose="020B0503020204020204" pitchFamily="34" charset="-122"/>
              </a:rPr>
              <a:t>基于带参数二维码的二级分销</a:t>
            </a:r>
          </a:p>
        </p:txBody>
      </p:sp>
      <p:sp>
        <p:nvSpPr>
          <p:cNvPr id="23" name="AutoShape 3"/>
          <p:cNvSpPr>
            <a:spLocks noChangeArrowheads="1"/>
          </p:cNvSpPr>
          <p:nvPr/>
        </p:nvSpPr>
        <p:spPr bwMode="auto">
          <a:xfrm>
            <a:off x="2415571" y="2591486"/>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415571" y="2591486"/>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WordArt 5"/>
          <p:cNvSpPr>
            <a:spLocks noChangeArrowheads="1" noChangeShapeType="1" noTextEdit="1"/>
          </p:cNvSpPr>
          <p:nvPr/>
        </p:nvSpPr>
        <p:spPr bwMode="auto">
          <a:xfrm>
            <a:off x="2558446" y="2718486"/>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02</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26" name="文本框 25"/>
          <p:cNvSpPr txBox="1"/>
          <p:nvPr/>
        </p:nvSpPr>
        <p:spPr>
          <a:xfrm>
            <a:off x="3820299" y="2664551"/>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rPr>
              <a:t>自动</a:t>
            </a: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生成推广带参数二维码</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27" name="AutoShape 3"/>
          <p:cNvSpPr>
            <a:spLocks noChangeArrowheads="1"/>
          </p:cNvSpPr>
          <p:nvPr/>
        </p:nvSpPr>
        <p:spPr bwMode="auto">
          <a:xfrm>
            <a:off x="2415571" y="3341500"/>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auto">
          <a:xfrm>
            <a:off x="2415571" y="3341500"/>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WordArt 5"/>
          <p:cNvSpPr>
            <a:spLocks noChangeArrowheads="1" noChangeShapeType="1" noTextEdit="1"/>
          </p:cNvSpPr>
          <p:nvPr/>
        </p:nvSpPr>
        <p:spPr bwMode="auto">
          <a:xfrm>
            <a:off x="2558446" y="3468500"/>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03</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0" name="文本框 29"/>
          <p:cNvSpPr txBox="1"/>
          <p:nvPr/>
        </p:nvSpPr>
        <p:spPr>
          <a:xfrm>
            <a:off x="3820299" y="3414565"/>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跟有赞微商城无缝对接</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auto">
          <a:xfrm>
            <a:off x="2415571" y="4091514"/>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2" name="AutoShape 4"/>
          <p:cNvSpPr>
            <a:spLocks noChangeArrowheads="1"/>
          </p:cNvSpPr>
          <p:nvPr/>
        </p:nvSpPr>
        <p:spPr bwMode="auto">
          <a:xfrm>
            <a:off x="2415571" y="4091514"/>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WordArt 5"/>
          <p:cNvSpPr>
            <a:spLocks noChangeArrowheads="1" noChangeShapeType="1" noTextEdit="1"/>
          </p:cNvSpPr>
          <p:nvPr/>
        </p:nvSpPr>
        <p:spPr bwMode="auto">
          <a:xfrm>
            <a:off x="2558446" y="4218514"/>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04</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4" name="文本框 33"/>
          <p:cNvSpPr txBox="1"/>
          <p:nvPr/>
        </p:nvSpPr>
        <p:spPr>
          <a:xfrm>
            <a:off x="3820299" y="4164579"/>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每种商品可以独立设置佣金比例</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
        <p:nvSpPr>
          <p:cNvPr id="35" name="AutoShape 3"/>
          <p:cNvSpPr>
            <a:spLocks noChangeArrowheads="1"/>
          </p:cNvSpPr>
          <p:nvPr/>
        </p:nvSpPr>
        <p:spPr bwMode="auto">
          <a:xfrm>
            <a:off x="2415571" y="4841528"/>
            <a:ext cx="6795664" cy="508000"/>
          </a:xfrm>
          <a:prstGeom prst="flowChartAlternateProcess">
            <a:avLst/>
          </a:prstGeom>
          <a:gradFill>
            <a:gsLst>
              <a:gs pos="0">
                <a:srgbClr val="A6D0F0"/>
              </a:gs>
              <a:gs pos="100000">
                <a:srgbClr val="0303A5"/>
              </a:gs>
            </a:gsLst>
            <a:lin ang="0" scaled="1"/>
          </a:gradFill>
          <a:ln w="3175">
            <a:noFill/>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rgbClr val="002850"/>
              </a:solidFill>
              <a:effectLst/>
              <a:uLnTx/>
              <a:uFillTx/>
              <a:latin typeface="微软雅黑" panose="020B0503020204020204" pitchFamily="34" charset="-122"/>
              <a:ea typeface="微软雅黑" panose="020B0503020204020204" pitchFamily="34" charset="-122"/>
            </a:endParaRPr>
          </a:p>
        </p:txBody>
      </p:sp>
      <p:sp>
        <p:nvSpPr>
          <p:cNvPr id="36" name="AutoShape 4"/>
          <p:cNvSpPr>
            <a:spLocks noChangeArrowheads="1"/>
          </p:cNvSpPr>
          <p:nvPr/>
        </p:nvSpPr>
        <p:spPr bwMode="auto">
          <a:xfrm>
            <a:off x="2415571" y="4841528"/>
            <a:ext cx="792162" cy="508000"/>
          </a:xfrm>
          <a:prstGeom prst="flowChartAlternateProcess">
            <a:avLst/>
          </a:prstGeom>
          <a:solidFill>
            <a:srgbClr val="2A5682"/>
          </a:solidFill>
          <a:ln>
            <a:noFill/>
          </a:ln>
          <a:effectLst>
            <a:outerShdw blurRad="50800" dist="63500" dir="2700000" algn="tl" rotWithShape="0">
              <a:prstClr val="black">
                <a:alpha val="40000"/>
              </a:prstClr>
            </a:outerShdw>
          </a:effectLst>
          <a:extLst>
            <a:ext uri="{91240B29-F687-4F45-9708-019B960494DF}">
              <a14:hiddenLine xmlns:a14="http://schemas.microsoft.com/office/drawing/2010/main" w="19050" algn="ctr">
                <a:solidFill>
                  <a:srgbClr val="FFFFFF"/>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WordArt 5"/>
          <p:cNvSpPr>
            <a:spLocks noChangeArrowheads="1" noChangeShapeType="1" noTextEdit="1"/>
          </p:cNvSpPr>
          <p:nvPr/>
        </p:nvSpPr>
        <p:spPr bwMode="auto">
          <a:xfrm>
            <a:off x="2558446" y="4968528"/>
            <a:ext cx="504825" cy="254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10" cap="none" spc="-70" normalizeH="0" baseline="0" noProof="0" dirty="0" smtClean="0">
                <a:ln>
                  <a:noFill/>
                </a:ln>
                <a:solidFill>
                  <a:srgbClr val="FFFFFF"/>
                </a:solidFill>
                <a:effectLst/>
                <a:uLnTx/>
                <a:uFillTx/>
                <a:latin typeface="Arial Black"/>
              </a:rPr>
              <a:t>05</a:t>
            </a:r>
            <a:endParaRPr kumimoji="0" lang="zh-CN" altLang="en-US" sz="1400" b="0" i="0" u="none" strike="noStrike" kern="10" cap="none" spc="-70" normalizeH="0" baseline="0" noProof="0" dirty="0" smtClean="0">
              <a:ln>
                <a:noFill/>
              </a:ln>
              <a:solidFill>
                <a:srgbClr val="FFFFFF"/>
              </a:solidFill>
              <a:effectLst/>
              <a:uLnTx/>
              <a:uFillTx/>
              <a:latin typeface="Arial Black"/>
            </a:endParaRPr>
          </a:p>
        </p:txBody>
      </p:sp>
      <p:sp>
        <p:nvSpPr>
          <p:cNvPr id="38" name="文本框 37"/>
          <p:cNvSpPr txBox="1"/>
          <p:nvPr/>
        </p:nvSpPr>
        <p:spPr>
          <a:xfrm>
            <a:off x="3820299" y="4914593"/>
            <a:ext cx="45359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lvl="0" defTabSz="914400">
              <a:defRPr/>
            </a:pPr>
            <a:r>
              <a:rPr lang="zh-CN" altLang="en-US" kern="0" spc="300" dirty="0" smtClean="0">
                <a:solidFill>
                  <a:schemeClr val="bg1">
                    <a:lumMod val="95000"/>
                    <a:lumOff val="5000"/>
                  </a:schemeClr>
                </a:solidFill>
                <a:latin typeface="微软雅黑" panose="020B0503020204020204" pitchFamily="34" charset="-122"/>
                <a:ea typeface="微软雅黑" panose="020B0503020204020204" pitchFamily="34" charset="-122"/>
              </a:rPr>
              <a:t>系统其它功能特性</a:t>
            </a:r>
            <a:endParaRPr lang="zh-CN" altLang="en-US" kern="0" spc="300" dirty="0">
              <a:solidFill>
                <a:schemeClr val="bg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643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p:nvPr/>
        </p:nvSpPr>
        <p:spPr>
          <a:xfrm>
            <a:off x="1101794" y="2958764"/>
            <a:ext cx="7380868" cy="3476427"/>
          </a:xfrm>
          <a:prstGeom prst="roundRect">
            <a:avLst>
              <a:gd name="adj" fmla="val 9631"/>
            </a:avLst>
          </a:prstGeom>
          <a:noFill/>
          <a:ln w="349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组合 5"/>
          <p:cNvGrpSpPr/>
          <p:nvPr/>
        </p:nvGrpSpPr>
        <p:grpSpPr>
          <a:xfrm>
            <a:off x="8516469" y="2811368"/>
            <a:ext cx="2339102" cy="991535"/>
            <a:chOff x="8516469" y="2811368"/>
            <a:chExt cx="2339102" cy="991535"/>
          </a:xfrm>
        </p:grpSpPr>
        <p:sp>
          <p:nvSpPr>
            <p:cNvPr id="55" name="Freeform 13"/>
            <p:cNvSpPr>
              <a:spLocks/>
            </p:cNvSpPr>
            <p:nvPr/>
          </p:nvSpPr>
          <p:spPr bwMode="auto">
            <a:xfrm rot="20333893">
              <a:off x="8623873" y="3535117"/>
              <a:ext cx="1566812" cy="267786"/>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3300">
                <a:alpha val="74510"/>
              </a:srgbClr>
            </a:solidFill>
            <a:ln w="6350">
              <a:noFill/>
            </a:ln>
            <a:effectLst>
              <a:outerShdw blurRad="50800" dist="38100" dir="2700000" algn="tl" rotWithShape="0">
                <a:prstClr val="black">
                  <a:alpha val="40000"/>
                </a:prstClr>
              </a:outerShdw>
            </a:effectLst>
          </p:spPr>
          <p:txBody>
            <a:bodyPr/>
            <a:lstStyle>
              <a:lvl1pPr>
                <a:defRPr b="1">
                  <a:solidFill>
                    <a:schemeClr val="tx1"/>
                  </a:solidFill>
                  <a:latin typeface="Arial Narrow" panose="020B0606020202030204" pitchFamily="34" charset="0"/>
                </a:defRPr>
              </a:lvl1pPr>
              <a:lvl2pPr marL="742950" indent="-285750">
                <a:defRPr b="1">
                  <a:solidFill>
                    <a:schemeClr val="tx1"/>
                  </a:solidFill>
                  <a:latin typeface="Arial Narrow" panose="020B0606020202030204" pitchFamily="34" charset="0"/>
                </a:defRPr>
              </a:lvl2pPr>
              <a:lvl3pPr marL="1143000" indent="-228600">
                <a:defRPr b="1">
                  <a:solidFill>
                    <a:schemeClr val="tx1"/>
                  </a:solidFill>
                  <a:latin typeface="Arial Narrow" panose="020B0606020202030204" pitchFamily="34" charset="0"/>
                </a:defRPr>
              </a:lvl3pPr>
              <a:lvl4pPr marL="1600200" indent="-228600">
                <a:defRPr b="1">
                  <a:solidFill>
                    <a:schemeClr val="tx1"/>
                  </a:solidFill>
                  <a:latin typeface="Arial Narrow" panose="020B0606020202030204" pitchFamily="34" charset="0"/>
                </a:defRPr>
              </a:lvl4pPr>
              <a:lvl5pPr marL="2057400" indent="-228600">
                <a:defRPr b="1">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b="1">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b="1">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b="1">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b="1">
                  <a:solidFill>
                    <a:schemeClr val="tx1"/>
                  </a:solidFill>
                  <a:latin typeface="Arial Narrow" panose="020B0606020202030204" pitchFamily="34" charset="0"/>
                </a:defRPr>
              </a:lvl9pPr>
            </a:lstStyle>
            <a:p>
              <a:endParaRPr lang="zh-CN" altLang="en-US">
                <a:ea typeface="宋体" panose="02010600030101010101" pitchFamily="2" charset="-122"/>
              </a:endParaRPr>
            </a:p>
          </p:txBody>
        </p:sp>
        <p:sp>
          <p:nvSpPr>
            <p:cNvPr id="54" name="文本框 53"/>
            <p:cNvSpPr txBox="1"/>
            <p:nvPr/>
          </p:nvSpPr>
          <p:spPr>
            <a:xfrm rot="20267206">
              <a:off x="8516469" y="2811368"/>
              <a:ext cx="2339102"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渠道</a:t>
              </a:r>
              <a:r>
                <a:rPr lang="zh-CN" altLang="en-US" sz="1400" dirty="0" smtClean="0">
                  <a:latin typeface="微软雅黑" panose="020B0503020204020204" pitchFamily="34" charset="-122"/>
                  <a:ea typeface="微软雅黑" panose="020B0503020204020204" pitchFamily="34" charset="-122"/>
                </a:rPr>
                <a:t>经理、渠道这两级分销</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由社会化分销</a:t>
              </a:r>
              <a:r>
                <a:rPr lang="zh-CN" altLang="en-US" sz="1200" dirty="0" smtClean="0">
                  <a:latin typeface="微软雅黑" panose="020B0503020204020204" pitchFamily="34" charset="-122"/>
                  <a:ea typeface="微软雅黑" panose="020B0503020204020204" pitchFamily="34" charset="-122"/>
                </a:rPr>
                <a:t>系统</a:t>
              </a:r>
              <a:r>
                <a:rPr lang="zh-CN" altLang="en-US" sz="1400" dirty="0" smtClean="0">
                  <a:latin typeface="微软雅黑" panose="020B0503020204020204" pitchFamily="34" charset="-122"/>
                  <a:ea typeface="微软雅黑" panose="020B0503020204020204" pitchFamily="34" charset="-122"/>
                </a:rPr>
                <a:t>实现</a:t>
              </a:r>
              <a:endParaRPr lang="en-US" sz="1400" dirty="0">
                <a:latin typeface="微软雅黑" panose="020B0503020204020204" pitchFamily="34" charset="-122"/>
                <a:ea typeface="微软雅黑" panose="020B0503020204020204" pitchFamily="34" charset="-122"/>
              </a:endParaRPr>
            </a:p>
          </p:txBody>
        </p:sp>
      </p:grpSp>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会 化 分 销 系 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两 级 分 销 体 系</a:t>
            </a:r>
            <a:endParaRPr lang="en-US"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055855" y="2692441"/>
            <a:ext cx="1800493" cy="1458141"/>
            <a:chOff x="7002111" y="1866603"/>
            <a:chExt cx="1800493" cy="1458141"/>
          </a:xfrm>
        </p:grpSpPr>
        <p:pic>
          <p:nvPicPr>
            <p:cNvPr id="5" name="图片 4"/>
            <p:cNvPicPr>
              <a:picLocks noChangeAspect="1"/>
            </p:cNvPicPr>
            <p:nvPr/>
          </p:nvPicPr>
          <p:blipFill>
            <a:blip r:embed="rId3"/>
            <a:stretch>
              <a:fillRect/>
            </a:stretch>
          </p:blipFill>
          <p:spPr>
            <a:xfrm>
              <a:off x="7405699" y="1866603"/>
              <a:ext cx="993319" cy="1018330"/>
            </a:xfrm>
            <a:prstGeom prst="rect">
              <a:avLst/>
            </a:prstGeom>
            <a:effectLst>
              <a:outerShdw blurRad="50800" dist="63500" dir="2700000" algn="tl" rotWithShape="0">
                <a:prstClr val="black">
                  <a:alpha val="40000"/>
                </a:prstClr>
              </a:outerShdw>
            </a:effectLst>
          </p:spPr>
        </p:pic>
        <p:sp>
          <p:nvSpPr>
            <p:cNvPr id="12" name="文本框 11"/>
            <p:cNvSpPr txBox="1"/>
            <p:nvPr/>
          </p:nvSpPr>
          <p:spPr>
            <a:xfrm>
              <a:off x="7002111" y="2955412"/>
              <a:ext cx="180049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社会化分销系统</a:t>
              </a:r>
              <a:endParaRPr lang="en-US" dirty="0"/>
            </a:p>
          </p:txBody>
        </p:sp>
      </p:grpSp>
      <p:pic>
        <p:nvPicPr>
          <p:cNvPr id="10" name="图片 9"/>
          <p:cNvPicPr>
            <a:picLocks noChangeAspect="1"/>
          </p:cNvPicPr>
          <p:nvPr/>
        </p:nvPicPr>
        <p:blipFill>
          <a:blip r:embed="rId4"/>
          <a:stretch>
            <a:fillRect/>
          </a:stretch>
        </p:blipFill>
        <p:spPr>
          <a:xfrm>
            <a:off x="10345837" y="5147187"/>
            <a:ext cx="854529" cy="854529"/>
          </a:xfrm>
          <a:prstGeom prst="rect">
            <a:avLst/>
          </a:prstGeom>
          <a:effectLst>
            <a:outerShdw blurRad="50800" dist="50800" dir="2700000" algn="tl" rotWithShape="0">
              <a:schemeClr val="tx1">
                <a:alpha val="50000"/>
              </a:schemeClr>
            </a:outerShdw>
          </a:effectLst>
        </p:spPr>
      </p:pic>
      <p:sp>
        <p:nvSpPr>
          <p:cNvPr id="14" name="文本框 13"/>
          <p:cNvSpPr txBox="1"/>
          <p:nvPr/>
        </p:nvSpPr>
        <p:spPr>
          <a:xfrm>
            <a:off x="9988370" y="6065859"/>
            <a:ext cx="1569660"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带参数二维码</a:t>
            </a:r>
            <a:endParaRPr lang="en-US" dirty="0"/>
          </a:p>
        </p:txBody>
      </p:sp>
      <p:pic>
        <p:nvPicPr>
          <p:cNvPr id="1026" name="Picture 2" descr="http://kdt-static.qiniucdn.com/v2/image/intro/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850" y="1887674"/>
            <a:ext cx="1300246" cy="544866"/>
          </a:xfrm>
          <a:prstGeom prst="rect">
            <a:avLst/>
          </a:prstGeom>
          <a:noFill/>
          <a:effectLst>
            <a:outerShdw blurRad="508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593980" y="1960161"/>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有赞店铺</a:t>
            </a:r>
            <a:endParaRPr lang="en-US" dirty="0"/>
          </a:p>
        </p:txBody>
      </p:sp>
      <p:pic>
        <p:nvPicPr>
          <p:cNvPr id="8" name="图片 7"/>
          <p:cNvPicPr>
            <a:picLocks noChangeAspect="1"/>
          </p:cNvPicPr>
          <p:nvPr/>
        </p:nvPicPr>
        <p:blipFill>
          <a:blip r:embed="rId6"/>
          <a:stretch>
            <a:fillRect/>
          </a:stretch>
        </p:blipFill>
        <p:spPr>
          <a:xfrm>
            <a:off x="1572341" y="5054408"/>
            <a:ext cx="730310" cy="834640"/>
          </a:xfrm>
          <a:prstGeom prst="rect">
            <a:avLst/>
          </a:prstGeom>
          <a:effectLst>
            <a:glow rad="50800">
              <a:schemeClr val="tx1">
                <a:alpha val="92000"/>
              </a:schemeClr>
            </a:glow>
            <a:outerShdw blurRad="50800" dist="38100" dir="2700000" algn="tl" rotWithShape="0">
              <a:prstClr val="black">
                <a:alpha val="40000"/>
              </a:prstClr>
            </a:outerShdw>
          </a:effectLst>
        </p:spPr>
      </p:pic>
      <p:pic>
        <p:nvPicPr>
          <p:cNvPr id="21" name="图片 20"/>
          <p:cNvPicPr>
            <a:picLocks noChangeAspect="1"/>
          </p:cNvPicPr>
          <p:nvPr/>
        </p:nvPicPr>
        <p:blipFill>
          <a:blip r:embed="rId6"/>
          <a:stretch>
            <a:fillRect/>
          </a:stretch>
        </p:blipFill>
        <p:spPr>
          <a:xfrm>
            <a:off x="7046500" y="3321314"/>
            <a:ext cx="730310" cy="834640"/>
          </a:xfrm>
          <a:prstGeom prst="rect">
            <a:avLst/>
          </a:prstGeom>
          <a:effectLst>
            <a:glow rad="50800">
              <a:schemeClr val="tx1">
                <a:alpha val="92000"/>
              </a:schemeClr>
            </a:glow>
            <a:outerShdw blurRad="50800" dist="38100" dir="2700000" algn="tl" rotWithShape="0">
              <a:prstClr val="black">
                <a:alpha val="40000"/>
              </a:prstClr>
            </a:outerShdw>
          </a:effectLst>
        </p:spPr>
      </p:pic>
      <p:pic>
        <p:nvPicPr>
          <p:cNvPr id="22" name="图片 21"/>
          <p:cNvPicPr>
            <a:picLocks noChangeAspect="1"/>
          </p:cNvPicPr>
          <p:nvPr/>
        </p:nvPicPr>
        <p:blipFill>
          <a:blip r:embed="rId6"/>
          <a:stretch>
            <a:fillRect/>
          </a:stretch>
        </p:blipFill>
        <p:spPr>
          <a:xfrm>
            <a:off x="3414559" y="5053424"/>
            <a:ext cx="730310" cy="834640"/>
          </a:xfrm>
          <a:prstGeom prst="rect">
            <a:avLst/>
          </a:prstGeom>
          <a:effectLst>
            <a:glow rad="50800">
              <a:schemeClr val="tx1">
                <a:alpha val="92000"/>
              </a:schemeClr>
            </a:glow>
            <a:outerShdw blurRad="50800" dist="38100" dir="2700000" algn="tl" rotWithShape="0">
              <a:prstClr val="black">
                <a:alpha val="40000"/>
              </a:prstClr>
            </a:outerShdw>
          </a:effectLst>
        </p:spPr>
      </p:pic>
      <p:pic>
        <p:nvPicPr>
          <p:cNvPr id="23" name="图片 22"/>
          <p:cNvPicPr>
            <a:picLocks noChangeAspect="1"/>
          </p:cNvPicPr>
          <p:nvPr/>
        </p:nvPicPr>
        <p:blipFill>
          <a:blip r:embed="rId6"/>
          <a:stretch>
            <a:fillRect/>
          </a:stretch>
        </p:blipFill>
        <p:spPr>
          <a:xfrm>
            <a:off x="5454202" y="5038676"/>
            <a:ext cx="730310" cy="834640"/>
          </a:xfrm>
          <a:prstGeom prst="rect">
            <a:avLst/>
          </a:prstGeom>
          <a:effectLst>
            <a:glow rad="50800">
              <a:schemeClr val="tx1">
                <a:alpha val="92000"/>
              </a:schemeClr>
            </a:glow>
            <a:outerShdw blurRad="50800" dist="38100" dir="2700000" algn="tl" rotWithShape="0">
              <a:prstClr val="black">
                <a:alpha val="40000"/>
              </a:prstClr>
            </a:outerShdw>
          </a:effectLst>
        </p:spPr>
      </p:pic>
      <p:cxnSp>
        <p:nvCxnSpPr>
          <p:cNvPr id="26" name="直接箭头连接符 25"/>
          <p:cNvCxnSpPr/>
          <p:nvPr/>
        </p:nvCxnSpPr>
        <p:spPr>
          <a:xfrm flipH="1">
            <a:off x="3453516" y="2662541"/>
            <a:ext cx="1110489" cy="701529"/>
          </a:xfrm>
          <a:prstGeom prst="straightConnector1">
            <a:avLst/>
          </a:prstGeom>
          <a:ln w="38100">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125453" y="2662541"/>
            <a:ext cx="98734" cy="592446"/>
          </a:xfrm>
          <a:prstGeom prst="straightConnector1">
            <a:avLst/>
          </a:prstGeom>
          <a:ln w="38100">
            <a:solidFill>
              <a:schemeClr val="tx1">
                <a:lumMod val="95000"/>
              </a:schemeClr>
            </a:solidFill>
            <a:tailEnd type="triangle"/>
          </a:ln>
          <a:effectLst>
            <a:outerShdw blurRad="50800" dist="38100" dir="2700000" algn="tl" rotWithShape="0">
              <a:schemeClr val="bg1">
                <a:lumMod val="95000"/>
                <a:lumOff val="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697191" y="2662541"/>
            <a:ext cx="1430699" cy="592446"/>
          </a:xfrm>
          <a:prstGeom prst="straightConnector1">
            <a:avLst/>
          </a:prstGeom>
          <a:ln w="38100">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2142309" y="4266524"/>
            <a:ext cx="688149" cy="749613"/>
          </a:xfrm>
          <a:prstGeom prst="straightConnector1">
            <a:avLst/>
          </a:prstGeom>
          <a:ln w="38100">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304866" y="4313046"/>
            <a:ext cx="365797" cy="703091"/>
          </a:xfrm>
          <a:prstGeom prst="straightConnector1">
            <a:avLst/>
          </a:prstGeom>
          <a:ln w="38100">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409031" y="4289784"/>
            <a:ext cx="288160" cy="726353"/>
          </a:xfrm>
          <a:prstGeom prst="straightConnector1">
            <a:avLst/>
          </a:prstGeom>
          <a:ln w="38100">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702760" y="3574382"/>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渠道经理</a:t>
            </a:r>
            <a:endParaRPr lang="en-US" dirty="0"/>
          </a:p>
        </p:txBody>
      </p:sp>
      <p:sp>
        <p:nvSpPr>
          <p:cNvPr id="47" name="文本框 46"/>
          <p:cNvSpPr txBox="1"/>
          <p:nvPr/>
        </p:nvSpPr>
        <p:spPr>
          <a:xfrm>
            <a:off x="3826318" y="3598212"/>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渠道经理</a:t>
            </a:r>
            <a:endParaRPr lang="en-US" dirty="0"/>
          </a:p>
        </p:txBody>
      </p:sp>
      <p:sp>
        <p:nvSpPr>
          <p:cNvPr id="46" name="文本框 45"/>
          <p:cNvSpPr txBox="1"/>
          <p:nvPr/>
        </p:nvSpPr>
        <p:spPr>
          <a:xfrm>
            <a:off x="6347126" y="3598212"/>
            <a:ext cx="64633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渠道</a:t>
            </a:r>
            <a:endParaRPr lang="en-US" dirty="0"/>
          </a:p>
        </p:txBody>
      </p:sp>
      <p:sp>
        <p:nvSpPr>
          <p:cNvPr id="49" name="文本框 48"/>
          <p:cNvSpPr txBox="1"/>
          <p:nvPr/>
        </p:nvSpPr>
        <p:spPr>
          <a:xfrm>
            <a:off x="3448354" y="5920232"/>
            <a:ext cx="64633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b="1">
                <a:latin typeface="幼圆" panose="02010509060101010101" pitchFamily="49" charset="-122"/>
                <a:ea typeface="幼圆" panose="02010509060101010101" pitchFamily="49" charset="-122"/>
              </a:defRPr>
            </a:lvl1pPr>
          </a:lstStyle>
          <a:p>
            <a:r>
              <a:rPr lang="zh-CN" altLang="en-US" dirty="0"/>
              <a:t>渠道</a:t>
            </a:r>
            <a:endParaRPr lang="en-US" dirty="0"/>
          </a:p>
        </p:txBody>
      </p:sp>
      <p:sp>
        <p:nvSpPr>
          <p:cNvPr id="50" name="文本框 49"/>
          <p:cNvSpPr txBox="1"/>
          <p:nvPr/>
        </p:nvSpPr>
        <p:spPr>
          <a:xfrm>
            <a:off x="1610427" y="5920232"/>
            <a:ext cx="64633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b="1" dirty="0">
                <a:latin typeface="幼圆" panose="02010509060101010101" pitchFamily="49" charset="-122"/>
                <a:ea typeface="幼圆" panose="02010509060101010101" pitchFamily="49" charset="-122"/>
              </a:rPr>
              <a:t>渠道</a:t>
            </a:r>
            <a:endParaRPr lang="en-US" b="1" dirty="0">
              <a:latin typeface="幼圆" panose="02010509060101010101" pitchFamily="49" charset="-122"/>
              <a:ea typeface="幼圆" panose="02010509060101010101" pitchFamily="49" charset="-122"/>
            </a:endParaRPr>
          </a:p>
        </p:txBody>
      </p:sp>
      <p:sp>
        <p:nvSpPr>
          <p:cNvPr id="51" name="文本框 50"/>
          <p:cNvSpPr txBox="1"/>
          <p:nvPr/>
        </p:nvSpPr>
        <p:spPr>
          <a:xfrm>
            <a:off x="5508225" y="5888064"/>
            <a:ext cx="64633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b="1" dirty="0" smtClean="0">
                <a:latin typeface="幼圆" panose="02010509060101010101" pitchFamily="49" charset="-122"/>
                <a:ea typeface="幼圆" panose="02010509060101010101" pitchFamily="49" charset="-122"/>
              </a:rPr>
              <a:t>渠道</a:t>
            </a:r>
            <a:endParaRPr lang="en-US" b="1" dirty="0">
              <a:latin typeface="幼圆" panose="02010509060101010101" pitchFamily="49" charset="-122"/>
              <a:ea typeface="幼圆" panose="02010509060101010101" pitchFamily="49" charset="-122"/>
            </a:endParaRPr>
          </a:p>
        </p:txBody>
      </p:sp>
      <p:pic>
        <p:nvPicPr>
          <p:cNvPr id="63" name="图片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139" y="3421512"/>
            <a:ext cx="755269" cy="755269"/>
          </a:xfrm>
          <a:prstGeom prst="rect">
            <a:avLst/>
          </a:prstGeom>
        </p:spPr>
      </p:pic>
      <p:pic>
        <p:nvPicPr>
          <p:cNvPr id="65" name="图片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5070" y="3421757"/>
            <a:ext cx="755269" cy="755269"/>
          </a:xfrm>
          <a:prstGeom prst="rect">
            <a:avLst/>
          </a:prstGeom>
        </p:spPr>
      </p:pic>
      <p:grpSp>
        <p:nvGrpSpPr>
          <p:cNvPr id="33" name="组合 32"/>
          <p:cNvGrpSpPr/>
          <p:nvPr/>
        </p:nvGrpSpPr>
        <p:grpSpPr>
          <a:xfrm>
            <a:off x="5848819" y="4150582"/>
            <a:ext cx="4139551" cy="2184642"/>
            <a:chOff x="5916304" y="4150582"/>
            <a:chExt cx="4139551" cy="2184642"/>
          </a:xfrm>
        </p:grpSpPr>
        <p:sp>
          <p:nvSpPr>
            <p:cNvPr id="57" name="文本框 56"/>
            <p:cNvSpPr txBox="1"/>
            <p:nvPr/>
          </p:nvSpPr>
          <p:spPr>
            <a:xfrm>
              <a:off x="6977001" y="5812004"/>
              <a:ext cx="3057247" cy="523220"/>
            </a:xfrm>
            <a:prstGeom prst="rect">
              <a:avLst/>
            </a:prstGeom>
            <a:noFill/>
            <a:effectLst>
              <a:outerShdw blurRad="50800" dist="50800" dir="2700000" algn="tl" rotWithShape="0">
                <a:prstClr val="black">
                  <a:alpha val="5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分销系统给每个渠道经理和渠道分配</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一个专属带参数二维码用于推广</a:t>
              </a:r>
              <a:endParaRPr lang="en-US" sz="1400" dirty="0">
                <a:latin typeface="微软雅黑" panose="020B0503020204020204" pitchFamily="34" charset="-122"/>
                <a:ea typeface="微软雅黑" panose="020B0503020204020204" pitchFamily="34" charset="-122"/>
              </a:endParaRPr>
            </a:p>
          </p:txBody>
        </p:sp>
        <p:cxnSp>
          <p:nvCxnSpPr>
            <p:cNvPr id="18" name="直接箭头连接符 17"/>
            <p:cNvCxnSpPr/>
            <p:nvPr/>
          </p:nvCxnSpPr>
          <p:spPr>
            <a:xfrm>
              <a:off x="5916304" y="4150582"/>
              <a:ext cx="4072066" cy="1368115"/>
            </a:xfrm>
            <a:prstGeom prst="straightConnector1">
              <a:avLst/>
            </a:prstGeom>
            <a:ln w="44450">
              <a:solidFill>
                <a:srgbClr val="FF0000"/>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8001704" y="4176781"/>
              <a:ext cx="2054151" cy="1126361"/>
            </a:xfrm>
            <a:prstGeom prst="straightConnector1">
              <a:avLst/>
            </a:prstGeom>
            <a:ln w="44450">
              <a:solidFill>
                <a:srgbClr val="FF0000"/>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474493" y="5692815"/>
              <a:ext cx="3501195" cy="0"/>
            </a:xfrm>
            <a:prstGeom prst="straightConnector1">
              <a:avLst/>
            </a:prstGeom>
            <a:ln w="44450">
              <a:solidFill>
                <a:srgbClr val="FF0000"/>
              </a:solidFill>
              <a:headEnd type="stealth" w="lg" len="lg"/>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32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a:t>
            </a:r>
            <a:r>
              <a:rPr lang="zh-CN" altLang="en-US" b="1" dirty="0">
                <a:latin typeface="微软雅黑" panose="020B0503020204020204" pitchFamily="34" charset="-122"/>
                <a:ea typeface="微软雅黑" panose="020B0503020204020204" pitchFamily="34" charset="-122"/>
              </a:rPr>
              <a:t>会 化 分 销 系 </a:t>
            </a:r>
            <a:r>
              <a:rPr lang="zh-CN" altLang="en-US" b="1" dirty="0" smtClean="0">
                <a:latin typeface="微软雅黑" panose="020B0503020204020204" pitchFamily="34" charset="-122"/>
                <a:ea typeface="微软雅黑" panose="020B0503020204020204" pitchFamily="34" charset="-122"/>
              </a:rPr>
              <a:t>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角 色 介 绍</a:t>
            </a:r>
            <a:endParaRPr 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225841" y="1995807"/>
            <a:ext cx="837397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zh-CN" altLang="en-US" sz="2000" b="1" dirty="0" smtClean="0">
                <a:latin typeface="微软雅黑" panose="020B0503020204020204" pitchFamily="34" charset="-122"/>
                <a:ea typeface="微软雅黑" panose="020B0503020204020204" pitchFamily="34" charset="-122"/>
              </a:rPr>
              <a:t>有赞店铺</a:t>
            </a:r>
            <a:r>
              <a:rPr lang="zh-CN" altLang="en-US" sz="2000" dirty="0" smtClean="0">
                <a:latin typeface="微软雅黑" panose="020B0503020204020204" pitchFamily="34" charset="-122"/>
                <a:ea typeface="微软雅黑" panose="020B0503020204020204" pitchFamily="34" charset="-122"/>
              </a:rPr>
              <a:t>：代表一个企业的线上的销售前端，就是线上（</a:t>
            </a:r>
            <a:r>
              <a:rPr lang="en-US" altLang="zh-CN" sz="2000" dirty="0" smtClean="0">
                <a:latin typeface="微软雅黑" panose="020B0503020204020204" pitchFamily="34" charset="-122"/>
                <a:ea typeface="微软雅黑" panose="020B0503020204020204" pitchFamily="34" charset="-122"/>
              </a:rPr>
              <a:t>Online</a:t>
            </a:r>
            <a:r>
              <a:rPr lang="zh-CN" altLang="en-US" sz="2000" dirty="0" smtClean="0">
                <a:latin typeface="微软雅黑" panose="020B0503020204020204" pitchFamily="34" charset="-122"/>
                <a:ea typeface="微软雅黑" panose="020B0503020204020204" pitchFamily="34" charset="-122"/>
              </a:rPr>
              <a:t>）部分</a:t>
            </a:r>
            <a:endParaRPr lang="en-US" sz="2000" dirty="0">
              <a:latin typeface="微软雅黑" panose="020B0503020204020204" pitchFamily="34" charset="-122"/>
              <a:ea typeface="微软雅黑" panose="020B0503020204020204" pitchFamily="34" charset="-122"/>
            </a:endParaRPr>
          </a:p>
        </p:txBody>
      </p:sp>
      <p:pic>
        <p:nvPicPr>
          <p:cNvPr id="1028" name="Picture 4" descr="http://kdt-static.qiniucdn.com/v2/image/intro/dashboard/micro_m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118" y="1886550"/>
            <a:ext cx="666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kdt-static.qiniucdn.com/v2/image/intro/union/us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443" y="2957931"/>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dt-static.qiniucdn.com/v2/image/intro/union/user-ico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443" y="4258917"/>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2225840" y="2845099"/>
            <a:ext cx="8373979"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渠道经理</a:t>
            </a:r>
            <a:r>
              <a:rPr lang="zh-CN" altLang="en-US" sz="2000" dirty="0" smtClean="0">
                <a:latin typeface="微软雅黑" panose="020B0503020204020204" pitchFamily="34" charset="-122"/>
                <a:ea typeface="微软雅黑" panose="020B0503020204020204" pitchFamily="34" charset="-122"/>
              </a:rPr>
              <a:t>：分销的第一层级，只能属于店铺。</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下面有多个渠道</a:t>
            </a:r>
            <a:r>
              <a:rPr lang="zh-CN" altLang="en-US" sz="2000" dirty="0">
                <a:latin typeface="微软雅黑" panose="020B0503020204020204" pitchFamily="34" charset="-122"/>
                <a:ea typeface="微软雅黑" panose="020B0503020204020204" pitchFamily="34" charset="-122"/>
              </a:rPr>
              <a:t>，渠道经理可以拿所有渠道的销售业绩提成</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en-US"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渠道经理也可以发展直接客户，拿直接客户销售的提成。</a:t>
            </a:r>
            <a:endParaRPr lang="en-US" sz="20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225840" y="4290464"/>
            <a:ext cx="837397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zh-CN" altLang="en-US" sz="2000" b="1" dirty="0" smtClean="0">
                <a:latin typeface="微软雅黑" panose="020B0503020204020204" pitchFamily="34" charset="-122"/>
                <a:ea typeface="微软雅黑" panose="020B0503020204020204" pitchFamily="34" charset="-122"/>
              </a:rPr>
              <a:t>渠道</a:t>
            </a:r>
            <a:r>
              <a:rPr lang="zh-CN" altLang="en-US" sz="2000" dirty="0" smtClean="0">
                <a:latin typeface="微软雅黑" panose="020B0503020204020204" pitchFamily="34" charset="-122"/>
                <a:ea typeface="微软雅黑" panose="020B0503020204020204" pitchFamily="34" charset="-122"/>
              </a:rPr>
              <a:t>：分销的第二层级，可以属于某一个渠道经理也可以直属店铺，</a:t>
            </a:r>
            <a:endParaRPr lang="en-US" altLang="zh-CN" sz="2000" dirty="0" smtClean="0">
              <a:latin typeface="微软雅黑" panose="020B0503020204020204" pitchFamily="34" charset="-122"/>
              <a:ea typeface="微软雅黑" panose="020B0503020204020204" pitchFamily="34" charset="-122"/>
            </a:endParaRPr>
          </a:p>
          <a:p>
            <a:pPr algn="just"/>
            <a:r>
              <a:rPr lang="zh-CN" altLang="en-US" sz="2000" dirty="0" smtClean="0">
                <a:latin typeface="微软雅黑" panose="020B0503020204020204" pitchFamily="34" charset="-122"/>
                <a:ea typeface="微软雅黑" panose="020B0503020204020204" pitchFamily="34" charset="-122"/>
              </a:rPr>
              <a:t>           渠道只能发展</a:t>
            </a:r>
            <a:r>
              <a:rPr lang="zh-CN" altLang="en-US" sz="2000" dirty="0">
                <a:latin typeface="微软雅黑" panose="020B0503020204020204" pitchFamily="34" charset="-122"/>
                <a:ea typeface="微软雅黑" panose="020B0503020204020204" pitchFamily="34" charset="-122"/>
              </a:rPr>
              <a:t>直接客户，拿直接客户销售的提成</a:t>
            </a:r>
            <a:r>
              <a:rPr lang="zh-CN" altLang="en-US" sz="2000" dirty="0" smtClean="0">
                <a:latin typeface="微软雅黑" panose="020B0503020204020204" pitchFamily="34" charset="-122"/>
                <a:ea typeface="微软雅黑" panose="020B0503020204020204" pitchFamily="34" charset="-122"/>
              </a:rPr>
              <a:t>。</a:t>
            </a:r>
            <a:endParaRPr 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955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a:t>
            </a:r>
            <a:r>
              <a:rPr lang="zh-CN" altLang="en-US" b="1" dirty="0">
                <a:latin typeface="微软雅黑" panose="020B0503020204020204" pitchFamily="34" charset="-122"/>
                <a:ea typeface="微软雅黑" panose="020B0503020204020204" pitchFamily="34" charset="-122"/>
              </a:rPr>
              <a:t>会 化 分 销 系 </a:t>
            </a:r>
            <a:r>
              <a:rPr lang="zh-CN" altLang="en-US" b="1" dirty="0" smtClean="0">
                <a:latin typeface="微软雅黑" panose="020B0503020204020204" pitchFamily="34" charset="-122"/>
                <a:ea typeface="微软雅黑" panose="020B0503020204020204" pitchFamily="34" charset="-122"/>
              </a:rPr>
              <a:t>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佣 金 的 产 生（一）</a:t>
            </a:r>
            <a:endParaRPr lang="en-US"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8465463" y="3187218"/>
            <a:ext cx="774783" cy="774783"/>
          </a:xfrm>
          <a:prstGeom prst="rect">
            <a:avLst/>
          </a:prstGeom>
          <a:effectLst>
            <a:outerShdw blurRad="50800" dist="50800" dir="2700000" algn="tl" rotWithShape="0">
              <a:schemeClr val="tx1">
                <a:alpha val="60000"/>
              </a:schemeClr>
            </a:outerShdw>
          </a:effectLst>
        </p:spPr>
      </p:pic>
      <p:grpSp>
        <p:nvGrpSpPr>
          <p:cNvPr id="12" name="组合 11"/>
          <p:cNvGrpSpPr/>
          <p:nvPr/>
        </p:nvGrpSpPr>
        <p:grpSpPr>
          <a:xfrm>
            <a:off x="8795028" y="3424317"/>
            <a:ext cx="1209139" cy="1394997"/>
            <a:chOff x="8975508" y="3424317"/>
            <a:chExt cx="1209139" cy="1394997"/>
          </a:xfrm>
        </p:grpSpPr>
        <p:sp>
          <p:nvSpPr>
            <p:cNvPr id="5" name="流程图: 合并 4"/>
            <p:cNvSpPr/>
            <p:nvPr/>
          </p:nvSpPr>
          <p:spPr>
            <a:xfrm rot="18810270">
              <a:off x="8979295" y="3420530"/>
              <a:ext cx="882862" cy="890435"/>
            </a:xfrm>
            <a:prstGeom prst="flowChartMerge">
              <a:avLst/>
            </a:prstGeom>
            <a:gradFill>
              <a:gsLst>
                <a:gs pos="0">
                  <a:schemeClr val="accent1">
                    <a:lumMod val="5000"/>
                    <a:lumOff val="95000"/>
                    <a:alpha val="53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p:cNvPicPr>
              <a:picLocks noChangeAspect="1"/>
            </p:cNvPicPr>
            <p:nvPr/>
          </p:nvPicPr>
          <p:blipFill>
            <a:blip r:embed="rId4"/>
            <a:stretch>
              <a:fillRect/>
            </a:stretch>
          </p:blipFill>
          <p:spPr>
            <a:xfrm>
              <a:off x="9687134" y="3865747"/>
              <a:ext cx="497513" cy="953567"/>
            </a:xfrm>
            <a:prstGeom prst="rect">
              <a:avLst/>
            </a:prstGeom>
            <a:effectLst>
              <a:outerShdw blurRad="50800" dist="88900" dir="2700000" algn="tl" rotWithShape="0">
                <a:prstClr val="black">
                  <a:alpha val="40000"/>
                </a:prstClr>
              </a:outerShdw>
            </a:effectLst>
          </p:spPr>
        </p:pic>
      </p:grpSp>
      <p:pic>
        <p:nvPicPr>
          <p:cNvPr id="13" name="图片 12"/>
          <p:cNvPicPr>
            <a:picLocks noChangeAspect="1"/>
          </p:cNvPicPr>
          <p:nvPr/>
        </p:nvPicPr>
        <p:blipFill>
          <a:blip r:embed="rId5"/>
          <a:stretch>
            <a:fillRect/>
          </a:stretch>
        </p:blipFill>
        <p:spPr>
          <a:xfrm>
            <a:off x="6553408" y="3127361"/>
            <a:ext cx="730310" cy="834640"/>
          </a:xfrm>
          <a:prstGeom prst="rect">
            <a:avLst/>
          </a:prstGeom>
          <a:effectLst>
            <a:glow rad="50800">
              <a:schemeClr val="tx1">
                <a:alpha val="92000"/>
              </a:schemeClr>
            </a:glow>
            <a:outerShdw blurRad="50800" dist="38100" dir="2700000" algn="tl" rotWithShape="0">
              <a:prstClr val="black">
                <a:alpha val="40000"/>
              </a:prstClr>
            </a:outerShdw>
          </a:effectLst>
        </p:spPr>
      </p:pic>
      <p:cxnSp>
        <p:nvCxnSpPr>
          <p:cNvPr id="8" name="直接箭头连接符 7"/>
          <p:cNvCxnSpPr/>
          <p:nvPr/>
        </p:nvCxnSpPr>
        <p:spPr>
          <a:xfrm>
            <a:off x="7471604" y="3574609"/>
            <a:ext cx="890337"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84392" y="2674503"/>
            <a:ext cx="64633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smtClean="0">
                <a:latin typeface="幼圆" panose="02010509060101010101" pitchFamily="49" charset="-122"/>
                <a:ea typeface="幼圆" panose="02010509060101010101" pitchFamily="49" charset="-122"/>
              </a:rPr>
              <a:t>渠道</a:t>
            </a:r>
            <a:endParaRPr lang="en-US" dirty="0">
              <a:latin typeface="幼圆" panose="02010509060101010101" pitchFamily="49" charset="-122"/>
              <a:ea typeface="幼圆" panose="02010509060101010101" pitchFamily="49" charset="-122"/>
            </a:endParaRPr>
          </a:p>
        </p:txBody>
      </p:sp>
      <p:sp>
        <p:nvSpPr>
          <p:cNvPr id="10" name="文本框 9"/>
          <p:cNvSpPr txBox="1"/>
          <p:nvPr/>
        </p:nvSpPr>
        <p:spPr>
          <a:xfrm>
            <a:off x="7916628" y="2674503"/>
            <a:ext cx="180049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smtClean="0">
                <a:latin typeface="幼圆" panose="02010509060101010101" pitchFamily="49" charset="-122"/>
                <a:ea typeface="幼圆" panose="02010509060101010101" pitchFamily="49" charset="-122"/>
              </a:rPr>
              <a:t>渠道专属二维码</a:t>
            </a:r>
            <a:endParaRPr lang="en-US" dirty="0">
              <a:latin typeface="幼圆" panose="02010509060101010101" pitchFamily="49" charset="-122"/>
              <a:ea typeface="幼圆" panose="02010509060101010101" pitchFamily="49" charset="-122"/>
            </a:endParaRPr>
          </a:p>
        </p:txBody>
      </p:sp>
      <p:sp>
        <p:nvSpPr>
          <p:cNvPr id="14" name="文本框 13"/>
          <p:cNvSpPr txBox="1"/>
          <p:nvPr/>
        </p:nvSpPr>
        <p:spPr>
          <a:xfrm>
            <a:off x="10068688" y="4157864"/>
            <a:ext cx="1620957" cy="584775"/>
          </a:xfrm>
          <a:prstGeom prst="rect">
            <a:avLst/>
          </a:prstGeom>
          <a:noFill/>
          <a:effectLst/>
        </p:spPr>
        <p:txBody>
          <a:bodyPr wrap="none" rtlCol="0">
            <a:spAutoFit/>
          </a:bodyPr>
          <a:lstStyle/>
          <a:p>
            <a:r>
              <a:rPr lang="zh-CN" altLang="en-US" sz="1600" dirty="0" smtClean="0">
                <a:latin typeface="幼圆" panose="02010509060101010101" pitchFamily="49" charset="-122"/>
                <a:ea typeface="幼圆" panose="02010509060101010101" pitchFamily="49" charset="-122"/>
              </a:rPr>
              <a:t>客户扫描</a:t>
            </a:r>
            <a:r>
              <a:rPr lang="zh-CN" altLang="en-US" sz="1600" dirty="0">
                <a:latin typeface="幼圆" panose="02010509060101010101" pitchFamily="49" charset="-122"/>
                <a:ea typeface="幼圆" panose="02010509060101010101" pitchFamily="49" charset="-122"/>
              </a:rPr>
              <a:t>带参</a:t>
            </a:r>
            <a:r>
              <a:rPr lang="zh-CN" altLang="en-US" sz="1600" dirty="0" smtClean="0">
                <a:latin typeface="幼圆" panose="02010509060101010101" pitchFamily="49" charset="-122"/>
                <a:ea typeface="幼圆" panose="02010509060101010101" pitchFamily="49" charset="-122"/>
              </a:rPr>
              <a:t>二</a:t>
            </a:r>
            <a:endParaRPr lang="en-US" altLang="zh-CN" sz="1600" dirty="0" smtClean="0">
              <a:latin typeface="幼圆" panose="02010509060101010101" pitchFamily="49" charset="-122"/>
              <a:ea typeface="幼圆" panose="02010509060101010101" pitchFamily="49" charset="-122"/>
            </a:endParaRPr>
          </a:p>
          <a:p>
            <a:r>
              <a:rPr lang="zh-CN" altLang="en-US" sz="1600" dirty="0" smtClean="0">
                <a:latin typeface="幼圆" panose="02010509060101010101" pitchFamily="49" charset="-122"/>
                <a:ea typeface="幼圆" panose="02010509060101010101" pitchFamily="49" charset="-122"/>
              </a:rPr>
              <a:t>维码关注公众号</a:t>
            </a:r>
            <a:endParaRPr lang="en-US" sz="1600" dirty="0">
              <a:latin typeface="幼圆" panose="02010509060101010101" pitchFamily="49" charset="-122"/>
              <a:ea typeface="幼圆" panose="02010509060101010101" pitchFamily="49" charset="-122"/>
            </a:endParaRPr>
          </a:p>
        </p:txBody>
      </p:sp>
      <p:pic>
        <p:nvPicPr>
          <p:cNvPr id="20" name="图片 19"/>
          <p:cNvPicPr>
            <a:picLocks noChangeAspect="1"/>
          </p:cNvPicPr>
          <p:nvPr/>
        </p:nvPicPr>
        <p:blipFill>
          <a:blip r:embed="rId6"/>
          <a:stretch>
            <a:fillRect/>
          </a:stretch>
        </p:blipFill>
        <p:spPr>
          <a:xfrm>
            <a:off x="10164941" y="4948466"/>
            <a:ext cx="541669" cy="967292"/>
          </a:xfrm>
          <a:prstGeom prst="rect">
            <a:avLst/>
          </a:prstGeom>
        </p:spPr>
      </p:pic>
      <p:grpSp>
        <p:nvGrpSpPr>
          <p:cNvPr id="23" name="组合 22"/>
          <p:cNvGrpSpPr/>
          <p:nvPr/>
        </p:nvGrpSpPr>
        <p:grpSpPr>
          <a:xfrm>
            <a:off x="7122687" y="4157864"/>
            <a:ext cx="2881479" cy="1051812"/>
            <a:chOff x="7099043" y="4157864"/>
            <a:chExt cx="3085604" cy="1051812"/>
          </a:xfrm>
        </p:grpSpPr>
        <p:cxnSp>
          <p:nvCxnSpPr>
            <p:cNvPr id="18" name="肘形连接符 17"/>
            <p:cNvCxnSpPr/>
            <p:nvPr/>
          </p:nvCxnSpPr>
          <p:spPr>
            <a:xfrm rot="10800000">
              <a:off x="7099043" y="4157864"/>
              <a:ext cx="3085604" cy="1051812"/>
            </a:xfrm>
            <a:prstGeom prst="bentConnector3">
              <a:avLst>
                <a:gd name="adj1" fmla="val 9991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188633" y="4850725"/>
              <a:ext cx="2120295"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客户归属这个“渠道”</a:t>
              </a:r>
              <a:endParaRPr lang="en-US" sz="1400" dirty="0">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5467" y="3103297"/>
            <a:ext cx="755269" cy="755269"/>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2064" y="2918631"/>
            <a:ext cx="1163053" cy="1163053"/>
          </a:xfrm>
          <a:prstGeom prst="rect">
            <a:avLst/>
          </a:prstGeom>
        </p:spPr>
      </p:pic>
      <p:cxnSp>
        <p:nvCxnSpPr>
          <p:cNvPr id="29" name="直接箭头连接符 28"/>
          <p:cNvCxnSpPr/>
          <p:nvPr/>
        </p:nvCxnSpPr>
        <p:spPr>
          <a:xfrm flipH="1">
            <a:off x="5053257" y="3574609"/>
            <a:ext cx="1323474"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2883562" y="3574609"/>
            <a:ext cx="1110916"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969051" y="2674503"/>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渠道经理</a:t>
            </a:r>
            <a:endParaRPr lang="en-US" dirty="0">
              <a:latin typeface="幼圆" panose="02010509060101010101" pitchFamily="49" charset="-122"/>
              <a:ea typeface="幼圆" panose="02010509060101010101" pitchFamily="49" charset="-122"/>
            </a:endParaRPr>
          </a:p>
        </p:txBody>
      </p:sp>
      <p:sp>
        <p:nvSpPr>
          <p:cNvPr id="35" name="文本框 34"/>
          <p:cNvSpPr txBox="1"/>
          <p:nvPr/>
        </p:nvSpPr>
        <p:spPr>
          <a:xfrm>
            <a:off x="1552064" y="2674503"/>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有</a:t>
            </a:r>
            <a:r>
              <a:rPr lang="zh-CN" altLang="en-US" dirty="0" smtClean="0">
                <a:latin typeface="幼圆" panose="02010509060101010101" pitchFamily="49" charset="-122"/>
                <a:ea typeface="幼圆" panose="02010509060101010101" pitchFamily="49" charset="-122"/>
              </a:rPr>
              <a:t>赞店铺</a:t>
            </a:r>
            <a:endParaRPr lang="en-US" dirty="0">
              <a:latin typeface="幼圆" panose="02010509060101010101" pitchFamily="49" charset="-122"/>
              <a:ea typeface="幼圆" panose="02010509060101010101" pitchFamily="49" charset="-122"/>
            </a:endParaRPr>
          </a:p>
        </p:txBody>
      </p:sp>
      <p:sp>
        <p:nvSpPr>
          <p:cNvPr id="31" name="文本框 30"/>
          <p:cNvSpPr txBox="1"/>
          <p:nvPr/>
        </p:nvSpPr>
        <p:spPr>
          <a:xfrm>
            <a:off x="5378109" y="3228259"/>
            <a:ext cx="595035"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rPr>
              <a:t>归属</a:t>
            </a:r>
            <a:endParaRPr lang="en-US" sz="16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3104210" y="3229341"/>
            <a:ext cx="595035"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rPr>
              <a:t>归属</a:t>
            </a:r>
            <a:endParaRPr lang="en-US" sz="16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967023" y="4081685"/>
            <a:ext cx="7856664" cy="1476929"/>
            <a:chOff x="2137461" y="4081685"/>
            <a:chExt cx="7870576" cy="1476929"/>
          </a:xfrm>
        </p:grpSpPr>
        <p:cxnSp>
          <p:nvCxnSpPr>
            <p:cNvPr id="39" name="肘形连接符 38"/>
            <p:cNvCxnSpPr>
              <a:endCxn id="24" idx="2"/>
            </p:cNvCxnSpPr>
            <p:nvPr/>
          </p:nvCxnSpPr>
          <p:spPr>
            <a:xfrm rot="10800000">
              <a:off x="2137461" y="4081685"/>
              <a:ext cx="7870576" cy="1476929"/>
            </a:xfrm>
            <a:prstGeom prst="bentConnector2">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988272" y="5220057"/>
              <a:ext cx="211326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客户在有赞店铺购买商品</a:t>
              </a:r>
              <a:endParaRPr lang="en-US" sz="1400" dirty="0">
                <a:latin typeface="微软雅黑" panose="020B0503020204020204" pitchFamily="34" charset="-122"/>
                <a:ea typeface="微软雅黑" panose="020B0503020204020204" pitchFamily="34" charset="-122"/>
              </a:endParaRPr>
            </a:p>
          </p:txBody>
        </p:sp>
      </p:grpSp>
      <p:sp>
        <p:nvSpPr>
          <p:cNvPr id="1039" name="手杖形箭头 1038"/>
          <p:cNvSpPr/>
          <p:nvPr/>
        </p:nvSpPr>
        <p:spPr>
          <a:xfrm>
            <a:off x="2141615" y="2105525"/>
            <a:ext cx="4884821" cy="568973"/>
          </a:xfrm>
          <a:prstGeom prst="uturnArrow">
            <a:avLst>
              <a:gd name="adj1" fmla="val 10761"/>
              <a:gd name="adj2" fmla="val 25000"/>
              <a:gd name="adj3" fmla="val 25000"/>
              <a:gd name="adj4" fmla="val 43750"/>
              <a:gd name="adj5" fmla="val 75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渠道有一定比例的佣金</a:t>
            </a:r>
            <a:endParaRPr lang="en-US" sz="1400" dirty="0">
              <a:solidFill>
                <a:schemeClr val="tx1"/>
              </a:solidFill>
              <a:latin typeface="微软雅黑" panose="020B0503020204020204" pitchFamily="34" charset="-122"/>
              <a:ea typeface="微软雅黑" panose="020B0503020204020204" pitchFamily="34" charset="-122"/>
            </a:endParaRPr>
          </a:p>
        </p:txBody>
      </p:sp>
      <p:grpSp>
        <p:nvGrpSpPr>
          <p:cNvPr id="1044" name="组合 1043"/>
          <p:cNvGrpSpPr/>
          <p:nvPr/>
        </p:nvGrpSpPr>
        <p:grpSpPr>
          <a:xfrm>
            <a:off x="2106062" y="4081684"/>
            <a:ext cx="2518638" cy="608134"/>
            <a:chOff x="2106062" y="4081684"/>
            <a:chExt cx="2518638" cy="608134"/>
          </a:xfrm>
        </p:grpSpPr>
        <p:sp>
          <p:nvSpPr>
            <p:cNvPr id="1042" name="手杖形箭头 1041"/>
            <p:cNvSpPr/>
            <p:nvPr/>
          </p:nvSpPr>
          <p:spPr>
            <a:xfrm flipV="1">
              <a:off x="2141616" y="4081684"/>
              <a:ext cx="2438336" cy="307656"/>
            </a:xfrm>
            <a:prstGeom prst="uturnArrow">
              <a:avLst>
                <a:gd name="adj1" fmla="val 16963"/>
                <a:gd name="adj2" fmla="val 25000"/>
                <a:gd name="adj3" fmla="val 25000"/>
                <a:gd name="adj4" fmla="val 43750"/>
                <a:gd name="adj5" fmla="val 75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solidFill>
                  <a:schemeClr val="tx1"/>
                </a:solidFill>
              </a:endParaRPr>
            </a:p>
          </p:txBody>
        </p:sp>
        <p:sp>
          <p:nvSpPr>
            <p:cNvPr id="1043" name="文本框 1042"/>
            <p:cNvSpPr txBox="1"/>
            <p:nvPr/>
          </p:nvSpPr>
          <p:spPr>
            <a:xfrm>
              <a:off x="2106062" y="4382041"/>
              <a:ext cx="251863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渠道经理也有一定比例的佣金</a:t>
              </a:r>
              <a:endParaRPr lang="en-US" sz="1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7573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2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wipe(left)">
                                      <p:cBhvr>
                                        <p:cTn id="29" dur="2000"/>
                                        <p:tgtEl>
                                          <p:spTgt spid="10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wipe(left)">
                                      <p:cBhvr>
                                        <p:cTn id="34" dur="20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618519"/>
            <a:ext cx="9905998" cy="572608"/>
          </a:xfrm>
          <a:effectLst>
            <a:outerShdw blurRad="50800" dist="38100" dir="2700000" algn="tl" rotWithShape="0">
              <a:prstClr val="black">
                <a:alpha val="40000"/>
              </a:prstClr>
            </a:outerShdw>
          </a:effectLst>
        </p:spPr>
        <p:txBody>
          <a:bodyPr>
            <a:normAutofit fontScale="90000"/>
          </a:bodyPr>
          <a:lstStyle/>
          <a:p>
            <a:pPr marL="571500" indent="-571500">
              <a:buFont typeface="Wingdings" panose="05000000000000000000" pitchFamily="2" charset="2"/>
              <a:buChar char="v"/>
            </a:pPr>
            <a:r>
              <a:rPr lang="zh-CN" altLang="en-US" b="1" dirty="0">
                <a:latin typeface="微软雅黑" panose="020B0503020204020204" pitchFamily="34" charset="-122"/>
                <a:ea typeface="微软雅黑" panose="020B0503020204020204" pitchFamily="34" charset="-122"/>
              </a:rPr>
              <a:t>锡 </a:t>
            </a:r>
            <a:r>
              <a:rPr lang="zh-CN" altLang="en-US" b="1" dirty="0" smtClean="0">
                <a:latin typeface="微软雅黑" panose="020B0503020204020204" pitchFamily="34" charset="-122"/>
                <a:ea typeface="微软雅黑" panose="020B0503020204020204" pitchFamily="34" charset="-122"/>
              </a:rPr>
              <a:t>域 社 </a:t>
            </a:r>
            <a:r>
              <a:rPr lang="zh-CN" altLang="en-US" b="1" dirty="0">
                <a:latin typeface="微软雅黑" panose="020B0503020204020204" pitchFamily="34" charset="-122"/>
                <a:ea typeface="微软雅黑" panose="020B0503020204020204" pitchFamily="34" charset="-122"/>
              </a:rPr>
              <a:t>会 化 分 销 系 </a:t>
            </a:r>
            <a:r>
              <a:rPr lang="zh-CN" altLang="en-US" b="1" dirty="0" smtClean="0">
                <a:latin typeface="微软雅黑" panose="020B0503020204020204" pitchFamily="34" charset="-122"/>
                <a:ea typeface="微软雅黑" panose="020B0503020204020204" pitchFamily="34" charset="-122"/>
              </a:rPr>
              <a:t>统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佣 金 的 产 生（二）</a:t>
            </a:r>
            <a:endParaRPr lang="en-US"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8465463" y="3187218"/>
            <a:ext cx="774783" cy="774783"/>
          </a:xfrm>
          <a:prstGeom prst="rect">
            <a:avLst/>
          </a:prstGeom>
          <a:effectLst>
            <a:outerShdw blurRad="50800" dist="50800" dir="2700000" algn="tl" rotWithShape="0">
              <a:schemeClr val="tx1">
                <a:alpha val="60000"/>
              </a:schemeClr>
            </a:outerShdw>
          </a:effectLst>
        </p:spPr>
      </p:pic>
      <p:grpSp>
        <p:nvGrpSpPr>
          <p:cNvPr id="12" name="组合 11"/>
          <p:cNvGrpSpPr/>
          <p:nvPr/>
        </p:nvGrpSpPr>
        <p:grpSpPr>
          <a:xfrm>
            <a:off x="8795028" y="3424317"/>
            <a:ext cx="1209139" cy="1394997"/>
            <a:chOff x="8975508" y="3424317"/>
            <a:chExt cx="1209139" cy="1394997"/>
          </a:xfrm>
        </p:grpSpPr>
        <p:sp>
          <p:nvSpPr>
            <p:cNvPr id="5" name="流程图: 合并 4"/>
            <p:cNvSpPr/>
            <p:nvPr/>
          </p:nvSpPr>
          <p:spPr>
            <a:xfrm rot="18810270">
              <a:off x="8979295" y="3420530"/>
              <a:ext cx="882862" cy="890435"/>
            </a:xfrm>
            <a:prstGeom prst="flowChartMerge">
              <a:avLst/>
            </a:prstGeom>
            <a:gradFill>
              <a:gsLst>
                <a:gs pos="0">
                  <a:schemeClr val="accent1">
                    <a:lumMod val="5000"/>
                    <a:lumOff val="95000"/>
                    <a:alpha val="53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p:cNvPicPr>
              <a:picLocks noChangeAspect="1"/>
            </p:cNvPicPr>
            <p:nvPr/>
          </p:nvPicPr>
          <p:blipFill>
            <a:blip r:embed="rId4"/>
            <a:stretch>
              <a:fillRect/>
            </a:stretch>
          </p:blipFill>
          <p:spPr>
            <a:xfrm>
              <a:off x="9687134" y="3865747"/>
              <a:ext cx="497513" cy="953567"/>
            </a:xfrm>
            <a:prstGeom prst="rect">
              <a:avLst/>
            </a:prstGeom>
            <a:effectLst>
              <a:outerShdw blurRad="50800" dist="88900" dir="2700000" algn="tl" rotWithShape="0">
                <a:prstClr val="black">
                  <a:alpha val="40000"/>
                </a:prstClr>
              </a:outerShdw>
            </a:effectLst>
          </p:spPr>
        </p:pic>
      </p:grpSp>
      <p:cxnSp>
        <p:nvCxnSpPr>
          <p:cNvPr id="8" name="直接箭头连接符 7"/>
          <p:cNvCxnSpPr/>
          <p:nvPr/>
        </p:nvCxnSpPr>
        <p:spPr>
          <a:xfrm>
            <a:off x="6236413" y="3574609"/>
            <a:ext cx="2003461"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952485" y="2664046"/>
            <a:ext cx="180049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发展客户</a:t>
            </a:r>
            <a:r>
              <a:rPr lang="zh-CN" altLang="en-US" dirty="0" smtClean="0">
                <a:latin typeface="幼圆" panose="02010509060101010101" pitchFamily="49" charset="-122"/>
                <a:ea typeface="幼圆" panose="02010509060101010101" pitchFamily="49" charset="-122"/>
              </a:rPr>
              <a:t>二维码</a:t>
            </a:r>
            <a:endParaRPr lang="en-US" dirty="0">
              <a:latin typeface="幼圆" panose="02010509060101010101" pitchFamily="49" charset="-122"/>
              <a:ea typeface="幼圆" panose="02010509060101010101" pitchFamily="49" charset="-122"/>
            </a:endParaRPr>
          </a:p>
        </p:txBody>
      </p:sp>
      <p:sp>
        <p:nvSpPr>
          <p:cNvPr id="14" name="文本框 13"/>
          <p:cNvSpPr txBox="1"/>
          <p:nvPr/>
        </p:nvSpPr>
        <p:spPr>
          <a:xfrm>
            <a:off x="10068688" y="4157864"/>
            <a:ext cx="162095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600" dirty="0" smtClean="0">
                <a:latin typeface="幼圆" panose="02010509060101010101" pitchFamily="49" charset="-122"/>
                <a:ea typeface="幼圆" panose="02010509060101010101" pitchFamily="49" charset="-122"/>
              </a:rPr>
              <a:t>客户扫描</a:t>
            </a:r>
            <a:r>
              <a:rPr lang="zh-CN" altLang="en-US" sz="1600" dirty="0">
                <a:latin typeface="幼圆" panose="02010509060101010101" pitchFamily="49" charset="-122"/>
                <a:ea typeface="幼圆" panose="02010509060101010101" pitchFamily="49" charset="-122"/>
              </a:rPr>
              <a:t>带参</a:t>
            </a:r>
            <a:r>
              <a:rPr lang="zh-CN" altLang="en-US" sz="1600" dirty="0" smtClean="0">
                <a:latin typeface="幼圆" panose="02010509060101010101" pitchFamily="49" charset="-122"/>
                <a:ea typeface="幼圆" panose="02010509060101010101" pitchFamily="49" charset="-122"/>
              </a:rPr>
              <a:t>二</a:t>
            </a:r>
            <a:endParaRPr lang="en-US" altLang="zh-CN" sz="1600" dirty="0" smtClean="0">
              <a:latin typeface="幼圆" panose="02010509060101010101" pitchFamily="49" charset="-122"/>
              <a:ea typeface="幼圆" panose="02010509060101010101" pitchFamily="49" charset="-122"/>
            </a:endParaRPr>
          </a:p>
          <a:p>
            <a:r>
              <a:rPr lang="zh-CN" altLang="en-US" sz="1600" dirty="0" smtClean="0">
                <a:latin typeface="幼圆" panose="02010509060101010101" pitchFamily="49" charset="-122"/>
                <a:ea typeface="幼圆" panose="02010509060101010101" pitchFamily="49" charset="-122"/>
              </a:rPr>
              <a:t>维码关注公众号</a:t>
            </a:r>
            <a:endParaRPr lang="en-US" sz="1600" dirty="0">
              <a:latin typeface="幼圆" panose="02010509060101010101" pitchFamily="49" charset="-122"/>
              <a:ea typeface="幼圆" panose="02010509060101010101" pitchFamily="49" charset="-122"/>
            </a:endParaRPr>
          </a:p>
        </p:txBody>
      </p:sp>
      <p:pic>
        <p:nvPicPr>
          <p:cNvPr id="20" name="图片 19"/>
          <p:cNvPicPr>
            <a:picLocks noChangeAspect="1"/>
          </p:cNvPicPr>
          <p:nvPr/>
        </p:nvPicPr>
        <p:blipFill>
          <a:blip r:embed="rId5"/>
          <a:stretch>
            <a:fillRect/>
          </a:stretch>
        </p:blipFill>
        <p:spPr>
          <a:xfrm>
            <a:off x="10164941" y="4948466"/>
            <a:ext cx="541669" cy="967292"/>
          </a:xfrm>
          <a:prstGeom prst="rect">
            <a:avLst/>
          </a:prstGeom>
        </p:spPr>
      </p:pic>
      <p:grpSp>
        <p:nvGrpSpPr>
          <p:cNvPr id="23" name="组合 22"/>
          <p:cNvGrpSpPr/>
          <p:nvPr/>
        </p:nvGrpSpPr>
        <p:grpSpPr>
          <a:xfrm>
            <a:off x="5691883" y="3962001"/>
            <a:ext cx="4312284" cy="1247675"/>
            <a:chOff x="7099043" y="4157864"/>
            <a:chExt cx="3085604" cy="1051812"/>
          </a:xfrm>
        </p:grpSpPr>
        <p:cxnSp>
          <p:nvCxnSpPr>
            <p:cNvPr id="18" name="肘形连接符 17"/>
            <p:cNvCxnSpPr/>
            <p:nvPr/>
          </p:nvCxnSpPr>
          <p:spPr>
            <a:xfrm rot="10800000">
              <a:off x="7099043" y="4157864"/>
              <a:ext cx="3085604" cy="1051812"/>
            </a:xfrm>
            <a:prstGeom prst="bentConnector3">
              <a:avLst>
                <a:gd name="adj1" fmla="val 9991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188633" y="4850725"/>
              <a:ext cx="2316043" cy="25946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客户归属这个“渠道经理”或“渠道”</a:t>
              </a:r>
              <a:endParaRPr lang="en-US" sz="1400" dirty="0">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143" y="3020983"/>
            <a:ext cx="755269" cy="755269"/>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064" y="2918631"/>
            <a:ext cx="1163053" cy="1163053"/>
          </a:xfrm>
          <a:prstGeom prst="rect">
            <a:avLst/>
          </a:prstGeom>
        </p:spPr>
      </p:pic>
      <p:cxnSp>
        <p:nvCxnSpPr>
          <p:cNvPr id="32" name="直接箭头连接符 31"/>
          <p:cNvCxnSpPr/>
          <p:nvPr/>
        </p:nvCxnSpPr>
        <p:spPr>
          <a:xfrm flipH="1">
            <a:off x="2883562" y="3574609"/>
            <a:ext cx="2284339" cy="0"/>
          </a:xfrm>
          <a:prstGeom prst="straightConnector1">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684666" y="2664046"/>
            <a:ext cx="203132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渠道</a:t>
            </a:r>
            <a:r>
              <a:rPr lang="zh-CN" altLang="en-US" dirty="0" smtClean="0">
                <a:latin typeface="幼圆" panose="02010509060101010101" pitchFamily="49" charset="-122"/>
                <a:ea typeface="幼圆" panose="02010509060101010101" pitchFamily="49" charset="-122"/>
              </a:rPr>
              <a:t>经理（渠道）</a:t>
            </a:r>
            <a:endParaRPr lang="en-US" dirty="0">
              <a:latin typeface="幼圆" panose="02010509060101010101" pitchFamily="49" charset="-122"/>
              <a:ea typeface="幼圆" panose="02010509060101010101" pitchFamily="49" charset="-122"/>
            </a:endParaRPr>
          </a:p>
        </p:txBody>
      </p:sp>
      <p:sp>
        <p:nvSpPr>
          <p:cNvPr id="35" name="文本框 34"/>
          <p:cNvSpPr txBox="1"/>
          <p:nvPr/>
        </p:nvSpPr>
        <p:spPr>
          <a:xfrm>
            <a:off x="1552064" y="2674503"/>
            <a:ext cx="11079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dirty="0">
                <a:latin typeface="幼圆" panose="02010509060101010101" pitchFamily="49" charset="-122"/>
                <a:ea typeface="幼圆" panose="02010509060101010101" pitchFamily="49" charset="-122"/>
              </a:rPr>
              <a:t>有</a:t>
            </a:r>
            <a:r>
              <a:rPr lang="zh-CN" altLang="en-US" dirty="0" smtClean="0">
                <a:latin typeface="幼圆" panose="02010509060101010101" pitchFamily="49" charset="-122"/>
                <a:ea typeface="幼圆" panose="02010509060101010101" pitchFamily="49" charset="-122"/>
              </a:rPr>
              <a:t>赞店铺</a:t>
            </a:r>
            <a:endParaRPr lang="en-US" dirty="0">
              <a:latin typeface="幼圆" panose="02010509060101010101" pitchFamily="49" charset="-122"/>
              <a:ea typeface="幼圆" panose="02010509060101010101" pitchFamily="49" charset="-122"/>
            </a:endParaRPr>
          </a:p>
        </p:txBody>
      </p:sp>
      <p:sp>
        <p:nvSpPr>
          <p:cNvPr id="37" name="文本框 36"/>
          <p:cNvSpPr txBox="1"/>
          <p:nvPr/>
        </p:nvSpPr>
        <p:spPr>
          <a:xfrm>
            <a:off x="3736782" y="3239075"/>
            <a:ext cx="595035"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rPr>
              <a:t>归属</a:t>
            </a:r>
            <a:endParaRPr lang="en-US" sz="16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967023" y="4081685"/>
            <a:ext cx="7856664" cy="1476929"/>
            <a:chOff x="2137461" y="4081685"/>
            <a:chExt cx="7870576" cy="1476929"/>
          </a:xfrm>
        </p:grpSpPr>
        <p:cxnSp>
          <p:nvCxnSpPr>
            <p:cNvPr id="39" name="肘形连接符 38"/>
            <p:cNvCxnSpPr>
              <a:endCxn id="24" idx="2"/>
            </p:cNvCxnSpPr>
            <p:nvPr/>
          </p:nvCxnSpPr>
          <p:spPr>
            <a:xfrm rot="10800000">
              <a:off x="2137461" y="4081685"/>
              <a:ext cx="7870576" cy="1476929"/>
            </a:xfrm>
            <a:prstGeom prst="bentConnector2">
              <a:avLst/>
            </a:prstGeom>
            <a:ln w="34925">
              <a:solidFill>
                <a:schemeClr val="tx1">
                  <a:lumMod val="9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988272" y="5220057"/>
              <a:ext cx="211326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客户在有赞店铺购买商品</a:t>
              </a:r>
              <a:endParaRPr lang="en-US" sz="1400" dirty="0">
                <a:latin typeface="微软雅黑" panose="020B0503020204020204" pitchFamily="34" charset="-122"/>
                <a:ea typeface="微软雅黑" panose="020B0503020204020204" pitchFamily="34" charset="-122"/>
              </a:endParaRPr>
            </a:p>
          </p:txBody>
        </p:sp>
      </p:grpSp>
      <p:sp>
        <p:nvSpPr>
          <p:cNvPr id="34" name="手杖形箭头 33"/>
          <p:cNvSpPr/>
          <p:nvPr/>
        </p:nvSpPr>
        <p:spPr>
          <a:xfrm>
            <a:off x="2141616" y="2105525"/>
            <a:ext cx="3675474" cy="568973"/>
          </a:xfrm>
          <a:prstGeom prst="uturnArrow">
            <a:avLst>
              <a:gd name="adj1" fmla="val 10761"/>
              <a:gd name="adj2" fmla="val 25000"/>
              <a:gd name="adj3" fmla="val 25000"/>
              <a:gd name="adj4" fmla="val 43750"/>
              <a:gd name="adj5" fmla="val 7500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渠道经理（渠道）有一定比例的佣金</a:t>
            </a:r>
            <a:endParaRPr lang="en-US" sz="1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421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2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6638</TotalTime>
  <Words>3079</Words>
  <Application>Microsoft Office PowerPoint</Application>
  <PresentationFormat>宽屏</PresentationFormat>
  <Paragraphs>377</Paragraphs>
  <Slides>33</Slides>
  <Notes>32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ＭＳ Ｐゴシック</vt:lpstr>
      <vt:lpstr>Tw Cen MT</vt:lpstr>
      <vt:lpstr>宋体</vt:lpstr>
      <vt:lpstr>幼圆</vt:lpstr>
      <vt:lpstr>微软雅黑</vt:lpstr>
      <vt:lpstr>Arial</vt:lpstr>
      <vt:lpstr>Arial Black</vt:lpstr>
      <vt:lpstr>Arial Narrow</vt:lpstr>
      <vt:lpstr>Calibri</vt:lpstr>
      <vt:lpstr>Helvetica</vt:lpstr>
      <vt:lpstr>Trebuchet MS</vt:lpstr>
      <vt:lpstr>Wingdings</vt:lpstr>
      <vt:lpstr>电路</vt:lpstr>
      <vt:lpstr>PowerPoint 演示文稿</vt:lpstr>
      <vt:lpstr>锡 域 社 会 化 分 销 系 统</vt:lpstr>
      <vt:lpstr>锡 域 社 会 化 分 销 系 统 --  特 点（一）</vt:lpstr>
      <vt:lpstr>锡 域 社 会 化 分 销 系 统 --  特 点（二）</vt:lpstr>
      <vt:lpstr>锡 域 社 会 化 分 销 系 统</vt:lpstr>
      <vt:lpstr>锡 域 社 会 化 分 销 系 统 -- 两 级 分 销 体 系</vt:lpstr>
      <vt:lpstr>锡 域 社 会 化 分 销 系 统 – 角 色 介 绍</vt:lpstr>
      <vt:lpstr>锡 域 社 会 化 分 销 系 统 – 佣 金 的 产 生（一）</vt:lpstr>
      <vt:lpstr>锡 域 社 会 化 分 销 系 统 – 佣 金 的 产 生（二）</vt:lpstr>
      <vt:lpstr>锡 域 社 会 化 分 销 系 统 – 渠 道</vt:lpstr>
      <vt:lpstr>锡 域 社 会 化 分 销 系 统 – 渠 道 经 理</vt:lpstr>
      <vt:lpstr>锡域社会化分销系统 – 渠道经理的灵活性</vt:lpstr>
      <vt:lpstr>锡 域 社 会 化 分 销 系 统</vt:lpstr>
      <vt:lpstr>锡域社会化分销系统 – 渠道经理申请自动化</vt:lpstr>
      <vt:lpstr>锡域社会化分销系统 – 渠道申请、审核自动化（一）</vt:lpstr>
      <vt:lpstr>锡域社会化分销系统 – 渠道申请、审核自动化（二）</vt:lpstr>
      <vt:lpstr>锡域社会化分销系统 – 自动生成带参数二维码</vt:lpstr>
      <vt:lpstr>锡域社会化分销系统 – 带参数二维码推广海报</vt:lpstr>
      <vt:lpstr>锡 域 社 会 化 分 销 系 统</vt:lpstr>
      <vt:lpstr>锡域社会化分销系统 -- 跟有赞微商城无缝对接（一）</vt:lpstr>
      <vt:lpstr>锡域社会化分销系统 -- 跟有赞微商城无缝对接（二）</vt:lpstr>
      <vt:lpstr>锡 域 社 会 化 分 销 系 统</vt:lpstr>
      <vt:lpstr>锡域社会化分销系统 -- 商品可单独设置佣金比例</vt:lpstr>
      <vt:lpstr>锡 域 社 会 化 分 销 系 统</vt:lpstr>
      <vt:lpstr>社会化分销系统的特点 – 店铺注册自动化</vt:lpstr>
      <vt:lpstr>社会化分销系统的特点  -- 佣金比例设置</vt:lpstr>
      <vt:lpstr>社会化分销系统的特点 – 订单模板消息通知</vt:lpstr>
      <vt:lpstr>社会化分销系统的特点  -- 佣金提取期限设置（一）</vt:lpstr>
      <vt:lpstr>社会化分销系统的特点  -- 佣金提取期限设置（二）</vt:lpstr>
      <vt:lpstr>社会化分销系统的特点 -- 渠道经理和渠道相互转换</vt:lpstr>
      <vt:lpstr>社会化分销系统的特点 – 自动核算佣金</vt:lpstr>
      <vt:lpstr>社会化分销系统的特点 – 分销商只需微信端</vt:lpstr>
      <vt:lpstr>锡 域 社 会 化 分 销 系 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kent king</dc:creator>
  <cp:lastModifiedBy>kent king</cp:lastModifiedBy>
  <cp:revision>635</cp:revision>
  <cp:lastPrinted>2015-08-21T12:50:20Z</cp:lastPrinted>
  <dcterms:created xsi:type="dcterms:W3CDTF">2015-03-28T05:30:02Z</dcterms:created>
  <dcterms:modified xsi:type="dcterms:W3CDTF">2015-10-30T01:41:10Z</dcterms:modified>
  <cp:contentStatus/>
</cp:coreProperties>
</file>