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17"/>
  </p:notesMasterIdLst>
  <p:sldIdLst>
    <p:sldId id="409" r:id="rId4"/>
    <p:sldId id="363" r:id="rId5"/>
    <p:sldId id="359" r:id="rId6"/>
    <p:sldId id="360" r:id="rId7"/>
    <p:sldId id="361" r:id="rId8"/>
    <p:sldId id="259" r:id="rId9"/>
    <p:sldId id="260" r:id="rId10"/>
    <p:sldId id="272" r:id="rId11"/>
    <p:sldId id="393" r:id="rId12"/>
    <p:sldId id="405" r:id="rId13"/>
    <p:sldId id="279" r:id="rId14"/>
    <p:sldId id="275" r:id="rId15"/>
    <p:sldId id="356" r:id="rId16"/>
    <p:sldId id="357" r:id="rId18"/>
    <p:sldId id="358" r:id="rId19"/>
    <p:sldId id="364" r:id="rId20"/>
    <p:sldId id="278" r:id="rId21"/>
    <p:sldId id="284" r:id="rId22"/>
    <p:sldId id="281" r:id="rId23"/>
    <p:sldId id="430" r:id="rId24"/>
    <p:sldId id="431" r:id="rId25"/>
  </p:sldIdLst>
  <p:sldSz cx="12192000" cy="6858000"/>
  <p:notesSz cx="7103745" cy="10234295"/>
  <p:defaultTex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1pPr>
    <a:lvl2pPr marL="457200" lvl="1"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2pPr>
    <a:lvl3pPr marL="914400" lvl="2"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3pPr>
    <a:lvl4pPr marL="1371600" lvl="3"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4pPr>
    <a:lvl5pPr marL="1828800" lvl="4"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5pPr>
    <a:lvl6pPr marL="2286000" lvl="5"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6pPr>
    <a:lvl7pPr marL="2743200" lvl="6"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7pPr>
    <a:lvl8pPr marL="3200400" lvl="7"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8pPr>
    <a:lvl9pPr marL="3657600" lvl="8"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6"/>
    <p:restoredTop sz="93025"/>
  </p:normalViewPr>
  <p:slideViewPr>
    <p:cSldViewPr snapToGrid="0" showGuides="1">
      <p:cViewPr varScale="1">
        <p:scale>
          <a:sx n="81" d="100"/>
          <a:sy n="81" d="100"/>
        </p:scale>
        <p:origin x="184" y="632"/>
      </p:cViewPr>
      <p:guideLst>
        <p:guide orient="horz" pos="2242"/>
        <p:guide pos="299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notesMaster" Target="notesMasters/notes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12292" name="幻灯片图像占位符 3"/>
          <p:cNvSpPr>
            <a:spLocks noGrp="1" noRot="1" noChangeAspect="1"/>
          </p:cNvSpPr>
          <p:nvPr>
            <p:ph type="sldImg"/>
          </p:nvPr>
        </p:nvSpPr>
        <p:spPr>
          <a:xfrm>
            <a:off x="481013" y="1279525"/>
            <a:ext cx="6140450" cy="34544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709613" y="4926013"/>
            <a:ext cx="5683250" cy="4029075"/>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idx="4294967295"/>
          </p:nvPr>
        </p:nvSpPr>
        <p:spPr/>
      </p:sp>
      <p:sp>
        <p:nvSpPr>
          <p:cNvPr id="31747" name="文本占位符 2"/>
          <p:cNvSpPr>
            <a:spLocks noGrp="1" noChangeArrowheads="1"/>
          </p:cNvSpPr>
          <p:nvPr>
            <p:ph type="body" idx="4294967295"/>
          </p:nvPr>
        </p:nvSpPr>
        <p:spPr>
          <a:noFill/>
        </p:spPr>
        <p:txBody>
          <a:bodyPr/>
          <a:lstStyle/>
          <a:p>
            <a:pPr eaLnBrk="1" hangingPunct="1"/>
            <a:endParaRPr lang="zh-CN" altLang="en-US">
              <a:latin typeface="Arial" panose="020B0604020202020204" pitchFamily="34" charset="0"/>
              <a:ea typeface="华文隶书" panose="02010800040101010101" charset="-122"/>
            </a:endParaRPr>
          </a:p>
        </p:txBody>
      </p:sp>
      <p:sp>
        <p:nvSpPr>
          <p:cNvPr id="11267"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a:defRPr/>
            </a:pPr>
            <a:fld id="{07D4C711-6497-4C4F-B270-99418CFEE101}"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p:sp>
      <p:sp>
        <p:nvSpPr>
          <p:cNvPr id="29699" name="文本占位符 2"/>
          <p:cNvSpPr>
            <a:spLocks noGrp="1" noChangeArrowheads="1"/>
          </p:cNvSpPr>
          <p:nvPr>
            <p:ph type="body" idx="4294967295"/>
          </p:nvPr>
        </p:nvSpPr>
        <p:spPr>
          <a:noFill/>
        </p:spPr>
        <p:txBody>
          <a:bodyPr/>
          <a:lstStyle/>
          <a:p>
            <a:pPr eaLnBrk="1" hangingPunct="1"/>
            <a:endParaRPr lang="zh-CN" altLang="en-US">
              <a:latin typeface="Arial" panose="020B0604020202020204" pitchFamily="34" charset="0"/>
              <a:ea typeface="华文隶书" panose="02010800040101010101" charset="-122"/>
            </a:endParaRPr>
          </a:p>
        </p:txBody>
      </p:sp>
      <p:sp>
        <p:nvSpPr>
          <p:cNvPr id="11267"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a:defRPr/>
            </a:pPr>
            <a:fld id="{FEC0281E-4CF3-5541-8A3D-8C9B24776360}"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椭圆 7"/>
          <p:cNvSpPr/>
          <p:nvPr/>
        </p:nvSpPr>
        <p:spPr>
          <a:xfrm>
            <a:off x="3665538" y="682625"/>
            <a:ext cx="4860925" cy="4859338"/>
          </a:xfrm>
          <a:prstGeom prst="ellipse">
            <a:avLst/>
          </a:prstGeom>
          <a:solidFill>
            <a:srgbClr val="009999">
              <a:alpha val="59998"/>
            </a:srgbClr>
          </a:solidFill>
          <a:ln w="9525">
            <a:noFill/>
          </a:ln>
        </p:spPr>
        <p:txBody>
          <a:bodyPr anchor="t"/>
          <a:lstStyle/>
          <a:p>
            <a:pPr lvl="0" indent="0"/>
            <a:endParaRPr lang="zh-CN" altLang="en-US"/>
          </a:p>
        </p:txBody>
      </p:sp>
      <p:sp>
        <p:nvSpPr>
          <p:cNvPr id="3075" name="Line 4"/>
          <p:cNvSpPr/>
          <p:nvPr/>
        </p:nvSpPr>
        <p:spPr>
          <a:xfrm>
            <a:off x="4770438" y="3300413"/>
            <a:ext cx="2887662" cy="0"/>
          </a:xfrm>
          <a:prstGeom prst="line">
            <a:avLst/>
          </a:prstGeom>
          <a:ln w="19050" cap="flat" cmpd="sng">
            <a:solidFill>
              <a:schemeClr val="bg1"/>
            </a:solidFill>
            <a:prstDash val="solid"/>
            <a:round/>
            <a:headEnd type="none" w="med" len="med"/>
            <a:tailEnd type="none" w="med" len="med"/>
          </a:ln>
        </p:spPr>
        <p:txBody>
          <a:bodyPr anchor="t"/>
          <a:lstStyle/>
          <a:p>
            <a:pPr lvl="0" indent="0"/>
            <a:endParaRPr lang="zh-CN" altLang="en-US"/>
          </a:p>
        </p:txBody>
      </p:sp>
      <p:sp>
        <p:nvSpPr>
          <p:cNvPr id="2050" name="Rectangle 2"/>
          <p:cNvSpPr>
            <a:spLocks noGrp="1" noChangeArrowheads="1"/>
          </p:cNvSpPr>
          <p:nvPr>
            <p:ph type="ctrTitle" hasCustomPrompt="1"/>
          </p:nvPr>
        </p:nvSpPr>
        <p:spPr>
          <a:xfrm>
            <a:off x="4042674" y="1544419"/>
            <a:ext cx="4113239" cy="1757362"/>
          </a:xfrm>
        </p:spPr>
        <p:txBody>
          <a:bodyPr anchor="b"/>
          <a:lstStyle>
            <a:lvl1pPr algn="ctr">
              <a:defRPr>
                <a:solidFill>
                  <a:schemeClr val="bg1"/>
                </a:solidFill>
              </a:defRPr>
            </a:lvl1pPr>
          </a:lstStyle>
          <a:p>
            <a:pPr lvl="0" fontAlgn="base"/>
            <a:r>
              <a:rPr lang="zh-CN" altLang="zh-CN" strike="noStrike" noProof="0" dirty="0" smtClean="0">
                <a:sym typeface="Arial" panose="020B0604020202020204" pitchFamily="34" charset="0"/>
              </a:rPr>
              <a:t>单击此处编辑标题</a:t>
            </a:r>
            <a:endParaRPr lang="zh-CN" altLang="zh-CN" strike="noStrike" noProof="0" dirty="0" smtClean="0">
              <a:sym typeface="Arial" panose="020B0604020202020204" pitchFamily="34" charset="0"/>
            </a:endParaRPr>
          </a:p>
        </p:txBody>
      </p:sp>
      <p:sp>
        <p:nvSpPr>
          <p:cNvPr id="2051" name="Rectangle 3"/>
          <p:cNvSpPr>
            <a:spLocks noGrp="1" noChangeArrowheads="1"/>
          </p:cNvSpPr>
          <p:nvPr>
            <p:ph type="subTitle" idx="1"/>
          </p:nvPr>
        </p:nvSpPr>
        <p:spPr>
          <a:xfrm>
            <a:off x="4038600" y="3301782"/>
            <a:ext cx="4114800" cy="133032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marL="0" indent="0" algn="ctr">
              <a:spcBef>
                <a:spcPct val="0"/>
              </a:spcBef>
              <a:buFont typeface="Arial" panose="020B0604020202020204" pitchFamily="34" charset="0"/>
              <a:buNone/>
              <a:defRPr sz="1800">
                <a:solidFill>
                  <a:schemeClr val="bg1"/>
                </a:solidFill>
                <a:sym typeface="Arial" panose="020B0604020202020204" pitchFamily="34" charset="0"/>
              </a:defRPr>
            </a:lvl1pPr>
          </a:lstStyle>
          <a:p>
            <a:pPr lvl="0" fontAlgn="base"/>
            <a:r>
              <a:rPr lang="zh-CN" altLang="zh-CN" strike="noStrike" noProof="0" dirty="0" smtClean="0">
                <a:sym typeface="Arial" panose="020B0604020202020204" pitchFamily="34" charset="0"/>
              </a:rPr>
              <a:t>单击此处编辑母版副标题样式</a:t>
            </a:r>
            <a:endParaRPr lang="zh-CN" altLang="zh-CN" strike="noStrike" noProof="0" dirty="0" smtClean="0">
              <a:sym typeface="Arial" panose="020B0604020202020204" pitchFamily="34" charset="0"/>
            </a:endParaRPr>
          </a:p>
        </p:txBody>
      </p:sp>
      <p:sp>
        <p:nvSpPr>
          <p:cNvPr id="4"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5"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6"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838200" y="412955"/>
            <a:ext cx="10515600" cy="557509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2" name="日期占位符 1"/>
          <p:cNvSpPr>
            <a:spLocks noGrp="1"/>
          </p:cNvSpPr>
          <p:nvPr>
            <p:ph type="dt" sz="half" idx="14"/>
          </p:nvPr>
        </p:nvSpPr>
        <p:spPr/>
        <p:txBody>
          <a:bodyPr/>
          <a:lstStyle/>
          <a:p>
            <a:pPr fontAlgn="base"/>
            <a:fld id="{0FBE0C49-52FF-4FE3-843E-11BA386BE08D}"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7EAD5D3D-D66D-4BEC-B4BD-52CF8A51615A}"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p:cNvPicPr>
          <p:nvPr/>
        </p:nvPicPr>
        <p:blipFill>
          <a:blip r:embed="rId2"/>
          <a:stretch>
            <a:fillRect/>
          </a:stretch>
        </p:blipFill>
        <p:spPr>
          <a:xfrm>
            <a:off x="428625" y="252413"/>
            <a:ext cx="1939925" cy="1939925"/>
          </a:xfrm>
          <a:prstGeom prst="rect">
            <a:avLst/>
          </a:prstGeom>
          <a:noFill/>
          <a:ln w="9525">
            <a:noFill/>
          </a:ln>
        </p:spPr>
      </p:pic>
      <p:sp>
        <p:nvSpPr>
          <p:cNvPr id="2" name="标题 1"/>
          <p:cNvSpPr>
            <a:spLocks noGrp="1"/>
          </p:cNvSpPr>
          <p:nvPr>
            <p:ph type="title"/>
          </p:nvPr>
        </p:nvSpPr>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5122" name="Rectangle 3" descr="#wm#_68_08_*Z"/>
          <p:cNvSpPr/>
          <p:nvPr>
            <p:custDataLst>
              <p:tags r:id="rId2"/>
            </p:custDataLst>
          </p:nvPr>
        </p:nvSpPr>
        <p:spPr>
          <a:xfrm>
            <a:off x="0" y="2527300"/>
            <a:ext cx="12190413" cy="1731963"/>
          </a:xfrm>
          <a:prstGeom prst="rect">
            <a:avLst/>
          </a:prstGeom>
          <a:solidFill>
            <a:srgbClr val="009999"/>
          </a:solidFill>
          <a:ln w="9525">
            <a:noFill/>
          </a:ln>
        </p:spPr>
        <p:txBody>
          <a:bodyPr wrap="none" lIns="90170" tIns="46990" rIns="90170" bIns="46990" anchor="ctr"/>
          <a:lstStyle/>
          <a:p>
            <a:pPr lvl="0" indent="0"/>
            <a:endParaRPr lang="zh-CN" altLang="zh-CN" dirty="0">
              <a:solidFill>
                <a:schemeClr val="bg1"/>
              </a:solidFill>
              <a:ea typeface="宋体" panose="02010600030101010101" pitchFamily="2" charset="-122"/>
            </a:endParaRPr>
          </a:p>
        </p:txBody>
      </p:sp>
      <p:sp>
        <p:nvSpPr>
          <p:cNvPr id="8" name="标题 1"/>
          <p:cNvSpPr>
            <a:spLocks noGrp="1"/>
          </p:cNvSpPr>
          <p:nvPr>
            <p:ph type="title" hasCustomPrompt="1"/>
          </p:nvPr>
        </p:nvSpPr>
        <p:spPr>
          <a:xfrm>
            <a:off x="4038601" y="2774731"/>
            <a:ext cx="7028792" cy="656069"/>
          </a:xfrm>
        </p:spPr>
        <p:txBody>
          <a:bodyPr anchor="t" anchorCtr="0">
            <a:normAutofit/>
          </a:bodyPr>
          <a:lstStyle>
            <a:lvl1pPr algn="l">
              <a:defRPr sz="2400">
                <a:solidFill>
                  <a:schemeClr val="bg1"/>
                </a:solidFill>
                <a:latin typeface="+mj-ea"/>
                <a:ea typeface="+mj-ea"/>
              </a:defRPr>
            </a:lvl1pPr>
          </a:lstStyle>
          <a:p>
            <a:pPr fontAlgn="base"/>
            <a:r>
              <a:rPr lang="zh-CN" altLang="en-US" strike="noStrike" noProof="1" smtClean="0"/>
              <a:t>单击此处编辑标题</a:t>
            </a:r>
            <a:endParaRPr lang="zh-CN" altLang="en-US" strike="noStrike" noProof="1"/>
          </a:p>
        </p:txBody>
      </p:sp>
      <p:sp>
        <p:nvSpPr>
          <p:cNvPr id="9" name="文本占位符 2"/>
          <p:cNvSpPr>
            <a:spLocks noGrp="1"/>
          </p:cNvSpPr>
          <p:nvPr>
            <p:ph type="body" idx="1"/>
          </p:nvPr>
        </p:nvSpPr>
        <p:spPr>
          <a:xfrm>
            <a:off x="4038601" y="3480864"/>
            <a:ext cx="7028792" cy="570874"/>
          </a:xfrm>
        </p:spPr>
        <p:txBody>
          <a:bodyPr>
            <a:normAutofit/>
          </a:bodyPr>
          <a:lstStyle>
            <a:lvl1pPr marL="0" indent="0" algn="l">
              <a:buNone/>
              <a:defRPr sz="1800">
                <a:solidFill>
                  <a:schemeClr val="bg1"/>
                </a:solidFill>
                <a:latin typeface="+mn-ea"/>
                <a:ea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pic>
        <p:nvPicPr>
          <p:cNvPr id="6146" name="图片 7"/>
          <p:cNvPicPr>
            <a:picLocks noChangeAspect="1"/>
          </p:cNvPicPr>
          <p:nvPr/>
        </p:nvPicPr>
        <p:blipFill>
          <a:blip r:embed="rId2"/>
          <a:stretch>
            <a:fillRect/>
          </a:stretch>
        </p:blipFill>
        <p:spPr>
          <a:xfrm>
            <a:off x="428625" y="252413"/>
            <a:ext cx="1939925" cy="1939925"/>
          </a:xfrm>
          <a:prstGeom prst="rect">
            <a:avLst/>
          </a:prstGeom>
          <a:noFill/>
          <a:ln w="9525">
            <a:noFill/>
          </a:ln>
        </p:spPr>
      </p:pic>
      <p:sp>
        <p:nvSpPr>
          <p:cNvPr id="2" name="标题 1"/>
          <p:cNvSpPr>
            <a:spLocks noGrp="1"/>
          </p:cNvSpPr>
          <p:nvPr>
            <p:ph type="title"/>
          </p:nvPr>
        </p:nvSpPr>
        <p:spPr>
          <a:xfrm>
            <a:off x="2607733" y="354075"/>
            <a:ext cx="8746067" cy="852649"/>
          </a:xfrm>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600201"/>
            <a:ext cx="5156200" cy="4525963"/>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1"/>
            <a:ext cx="5156200" cy="4525963"/>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6" name="页脚占位符 5"/>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7" name="灯片编号占位符 6"/>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7"/>
            <a:ext cx="10515600" cy="1158874"/>
          </a:xfrm>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40318" y="1690688"/>
            <a:ext cx="5158316" cy="8143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40318" y="2505075"/>
            <a:ext cx="5158316" cy="3684588"/>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90688"/>
            <a:ext cx="5183717" cy="8143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2200" y="2505075"/>
            <a:ext cx="5183717" cy="3684588"/>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8" name="页脚占位符 7"/>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9" name="灯片编号占位符 8"/>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sp>
        <p:nvSpPr>
          <p:cNvPr id="8194" name="Rectangle 3" descr="#wm#_68_31_*Z"/>
          <p:cNvSpPr/>
          <p:nvPr>
            <p:custDataLst>
              <p:tags r:id="rId2"/>
            </p:custDataLst>
          </p:nvPr>
        </p:nvSpPr>
        <p:spPr>
          <a:xfrm>
            <a:off x="19050" y="2547938"/>
            <a:ext cx="12190413" cy="1731962"/>
          </a:xfrm>
          <a:prstGeom prst="rect">
            <a:avLst/>
          </a:prstGeom>
          <a:solidFill>
            <a:srgbClr val="009999"/>
          </a:solidFill>
          <a:ln w="9525">
            <a:noFill/>
          </a:ln>
        </p:spPr>
        <p:txBody>
          <a:bodyPr wrap="none" lIns="90170" tIns="46990" rIns="90170" bIns="46990" anchor="ctr"/>
          <a:lstStyle/>
          <a:p>
            <a:pPr lvl="0" indent="0" algn="ctr"/>
            <a:endParaRPr lang="zh-CN" altLang="zh-CN">
              <a:solidFill>
                <a:schemeClr val="bg1"/>
              </a:solidFill>
              <a:ea typeface="宋体" panose="02010600030101010101" pitchFamily="2" charset="-122"/>
            </a:endParaRPr>
          </a:p>
        </p:txBody>
      </p:sp>
      <p:sp>
        <p:nvSpPr>
          <p:cNvPr id="10" name="文本占位符 2"/>
          <p:cNvSpPr>
            <a:spLocks noGrp="1"/>
          </p:cNvSpPr>
          <p:nvPr>
            <p:ph type="body" idx="1" hasCustomPrompt="1"/>
          </p:nvPr>
        </p:nvSpPr>
        <p:spPr>
          <a:xfrm>
            <a:off x="4038600" y="3466800"/>
            <a:ext cx="4755000" cy="521876"/>
          </a:xfrm>
        </p:spPr>
        <p:txBody>
          <a:bodyPr>
            <a:normAutofit/>
          </a:bodyPr>
          <a:lstStyle>
            <a:lvl1pPr marL="0" indent="0" algn="l">
              <a:buNone/>
              <a:defRPr sz="2400">
                <a:solidFill>
                  <a:schemeClr val="bg1"/>
                </a:solidFill>
                <a:latin typeface="+mn-ea"/>
                <a:ea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单击此处编辑文本</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sp>
        <p:nvSpPr>
          <p:cNvPr id="11" name="标题 1"/>
          <p:cNvSpPr>
            <a:spLocks noGrp="1"/>
          </p:cNvSpPr>
          <p:nvPr>
            <p:ph type="title"/>
          </p:nvPr>
        </p:nvSpPr>
        <p:spPr>
          <a:xfrm>
            <a:off x="840317" y="457200"/>
            <a:ext cx="4165200"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12" name="图片占位符 2"/>
          <p:cNvSpPr>
            <a:spLocks noGrp="1"/>
          </p:cNvSpPr>
          <p:nvPr>
            <p:ph type="pic" idx="1"/>
          </p:nvPr>
        </p:nvSpPr>
        <p:spPr>
          <a:xfrm>
            <a:off x="5183717" y="457200"/>
            <a:ext cx="61722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13" name="文本占位符 3"/>
          <p:cNvSpPr>
            <a:spLocks noGrp="1"/>
          </p:cNvSpPr>
          <p:nvPr>
            <p:ph type="body" sz="half" idx="2"/>
          </p:nvPr>
        </p:nvSpPr>
        <p:spPr>
          <a:xfrm>
            <a:off x="840317" y="2057400"/>
            <a:ext cx="41652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97142" y="271463"/>
            <a:ext cx="1556657" cy="5854700"/>
          </a:xfrm>
        </p:spPr>
        <p:txBody>
          <a:bodyPr vert="eaVert" anchor="ctr" anchorCtr="0">
            <a:normAutofit/>
          </a:bodyPr>
          <a:lstStyle>
            <a:lvl1pPr>
              <a:defRPr sz="3600"/>
            </a:lvl1p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271463"/>
            <a:ext cx="8795656" cy="5854700"/>
          </a:xfrm>
        </p:spPr>
        <p:txBody>
          <a:bodyPr vert="eaVert">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8" name="页脚占位符 7"/>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9" name="灯片编号占位符 8"/>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2608263" y="204788"/>
            <a:ext cx="8745537" cy="1017587"/>
          </a:xfrm>
          <a:prstGeom prst="rect">
            <a:avLst/>
          </a:prstGeom>
          <a:noFill/>
          <a:ln w="9525">
            <a:noFill/>
          </a:ln>
        </p:spPr>
        <p:txBody>
          <a:bodyPr wrap="square" lIns="90170" tIns="46990" rIns="90170" bIns="46990" anchor="ctr"/>
          <a:lstStyle/>
          <a:p>
            <a:pPr lvl="0"/>
            <a:r>
              <a:rPr lang="zh-CN" altLang="zh-CN" dirty="0"/>
              <a:t>单击此处编辑母版标题样式</a:t>
            </a:r>
            <a:endParaRPr lang="zh-CN" altLang="zh-CN" dirty="0"/>
          </a:p>
        </p:txBody>
      </p:sp>
      <p:sp>
        <p:nvSpPr>
          <p:cNvPr id="1027" name="Rectangle 3"/>
          <p:cNvSpPr>
            <a:spLocks noGrp="1"/>
          </p:cNvSpPr>
          <p:nvPr>
            <p:ph type="body"/>
          </p:nvPr>
        </p:nvSpPr>
        <p:spPr>
          <a:xfrm>
            <a:off x="838200" y="1600200"/>
            <a:ext cx="10515600" cy="4525963"/>
          </a:xfrm>
          <a:prstGeom prst="rect">
            <a:avLst/>
          </a:prstGeom>
          <a:noFill/>
          <a:ln w="9525">
            <a:noFill/>
          </a:ln>
        </p:spPr>
        <p:txBody>
          <a:bodyPr wrap="square" lIns="91440" tIns="45720" rIns="91440" bIns="45720" anchor="t"/>
          <a:lstStyle/>
          <a:p>
            <a:pPr lvl="0" indent="-457200"/>
            <a:r>
              <a:rPr lang="zh-CN" altLang="zh-CN" dirty="0"/>
              <a:t>单击此处编辑母版文本样式</a:t>
            </a:r>
            <a:endParaRPr lang="zh-CN" altLang="zh-CN" dirty="0"/>
          </a:p>
          <a:p>
            <a:pPr lvl="1" indent="-342900"/>
            <a:r>
              <a:rPr lang="zh-CN" altLang="zh-CN" dirty="0"/>
              <a:t>第二级</a:t>
            </a:r>
            <a:endParaRPr lang="zh-CN" altLang="zh-CN" dirty="0"/>
          </a:p>
          <a:p>
            <a:pPr lvl="2" indent="-342900"/>
            <a:r>
              <a:rPr lang="zh-CN" altLang="zh-CN" dirty="0"/>
              <a:t>第三级</a:t>
            </a:r>
            <a:endParaRPr lang="zh-CN" altLang="zh-CN" dirty="0"/>
          </a:p>
          <a:p>
            <a:pPr lvl="3" indent="-285750"/>
            <a:r>
              <a:rPr lang="zh-CN" altLang="zh-CN" dirty="0"/>
              <a:t>第四级</a:t>
            </a:r>
            <a:endParaRPr lang="zh-CN" altLang="zh-CN" dirty="0"/>
          </a:p>
          <a:p>
            <a:pPr lvl="4" indent="-285750"/>
            <a:r>
              <a:rPr lang="zh-CN" altLang="zh-CN" dirty="0"/>
              <a:t>第五级</a:t>
            </a:r>
            <a:endParaRPr lang="zh-CN" altLang="zh-CN" dirty="0"/>
          </a:p>
        </p:txBody>
      </p:sp>
      <p:sp>
        <p:nvSpPr>
          <p:cNvPr id="2" name="日期占位符 1"/>
          <p:cNvSpPr>
            <a:spLocks noGrp="1"/>
          </p:cNvSpPr>
          <p:nvPr>
            <p:ph type="dt" sz="half" idx="2"/>
          </p:nvPr>
        </p:nvSpPr>
        <p:spPr>
          <a:xfrm>
            <a:off x="83820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pPr fontAlgn="base"/>
            <a:fld id="{0FBE0C49-52FF-4FE3-843E-11BA386BE08D}"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4"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pPr fontAlgn="base"/>
            <a:fld id="{7EAD5D3D-D66D-4BEC-B4BD-52CF8A51615A}"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rtl="0" fontAlgn="base">
        <a:spcBef>
          <a:spcPct val="0"/>
        </a:spcBef>
        <a:spcAft>
          <a:spcPct val="0"/>
        </a:spcAft>
        <a:buFont typeface="Arial" panose="020B0604020202020204" pitchFamily="34" charset="0"/>
        <a:defRPr sz="3200" kern="1200">
          <a:solidFill>
            <a:schemeClr val="hlink"/>
          </a:solidFill>
          <a:latin typeface="+mj-ea"/>
          <a:ea typeface="+mj-ea"/>
          <a:cs typeface="+mj-cs"/>
          <a:sym typeface="Arial" panose="020B0604020202020204" pitchFamily="34" charset="0"/>
        </a:defRPr>
      </a:lvl1pPr>
      <a:lvl2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2pPr>
      <a:lvl3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3pPr>
      <a:lvl4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4pPr>
      <a:lvl5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9pPr>
    </p:titleStyle>
    <p:bodyStyle>
      <a:lvl1pPr marL="457200" indent="-457200" algn="l" rtl="0" fontAlgn="base">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800100" indent="-342900" algn="l" rtl="0" eaLnBrk="0" fontAlgn="base" hangingPunct="0">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257300" indent="-34290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3pPr>
      <a:lvl4pPr marL="1657350" indent="-28575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4pPr>
      <a:lvl5pPr marL="2114550" indent="-28575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lIns="91440" tIns="45720" rIns="91440" bIns="45720" anchor="t"/>
          <a:lstStyle/>
          <a:p>
            <a:pPr lvl="0" indent="-22860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29.jpeg"/><Relationship Id="rId3" Type="http://schemas.openxmlformats.org/officeDocument/2006/relationships/tags" Target="../tags/tag14.xml"/><Relationship Id="rId2" Type="http://schemas.openxmlformats.org/officeDocument/2006/relationships/image" Target="../media/image28.jpeg"/><Relationship Id="rId10"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17.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9.xml"/><Relationship Id="rId5" Type="http://schemas.openxmlformats.org/officeDocument/2006/relationships/image" Target="../media/image5.png"/><Relationship Id="rId4" Type="http://schemas.openxmlformats.org/officeDocument/2006/relationships/hyperlink" Target="http://service.tp-link.com.cn/detail_article_2294.html?from=timeline&amp;isappinstalled=0" TargetMode="Externa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0.xml"/><Relationship Id="rId2" Type="http://schemas.openxmlformats.org/officeDocument/2006/relationships/image" Target="../media/image3.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image" Target="../media/image3.png"/><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9" Type="http://schemas.openxmlformats.org/officeDocument/2006/relationships/slide" Target="slide19.xml"/><Relationship Id="rId8" Type="http://schemas.openxmlformats.org/officeDocument/2006/relationships/slide" Target="slide11.xml"/><Relationship Id="rId7" Type="http://schemas.openxmlformats.org/officeDocument/2006/relationships/slide" Target="slide17.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slide" Target="slide6.xml"/><Relationship Id="rId3" Type="http://schemas.openxmlformats.org/officeDocument/2006/relationships/slide" Target="slide3.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slide" Target="slide15.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37.emf"/><Relationship Id="rId3" Type="http://schemas.openxmlformats.org/officeDocument/2006/relationships/oleObject" Target="../embeddings/oleObject1.bin"/><Relationship Id="rId2" Type="http://schemas.openxmlformats.org/officeDocument/2006/relationships/image" Target="../media/image36.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image" Target="../media/image3.png"/><Relationship Id="rId3" Type="http://schemas.openxmlformats.org/officeDocument/2006/relationships/tags" Target="../tags/tag24.xml"/><Relationship Id="rId2" Type="http://schemas.openxmlformats.org/officeDocument/2006/relationships/image" Target="../media/image38.png"/><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1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tags" Target="../tags/tag8.xml"/><Relationship Id="rId11" Type="http://schemas.openxmlformats.org/officeDocument/2006/relationships/slideLayout" Target="../slideLayouts/slideLayout7.xml"/><Relationship Id="rId10" Type="http://schemas.openxmlformats.org/officeDocument/2006/relationships/tags" Target="../tags/tag10.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流程图: 文档 4"/>
          <p:cNvSpPr/>
          <p:nvPr/>
        </p:nvSpPr>
        <p:spPr>
          <a:xfrm rot="10800000">
            <a:off x="0" y="1229360"/>
            <a:ext cx="12192000" cy="5641975"/>
          </a:xfrm>
          <a:prstGeom prst="flowChartDocument">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42"/>
          <p:cNvSpPr/>
          <p:nvPr/>
        </p:nvSpPr>
        <p:spPr>
          <a:xfrm>
            <a:off x="1134339" y="3560670"/>
            <a:ext cx="9088526" cy="800100"/>
          </a:xfrm>
          <a:prstGeom prst="rect">
            <a:avLst/>
          </a:prstGeom>
          <a:ln w="12700">
            <a:miter lim="400000"/>
          </a:ln>
        </p:spPr>
        <p:txBody>
          <a:bodyPr wrap="square" lIns="71437" tIns="71437" rIns="71437" bIns="71437" anchor="ctr">
            <a:spAutoFit/>
          </a:bodyPr>
          <a:lstStyle>
            <a:lvl1pPr algn="just">
              <a:lnSpc>
                <a:spcPct val="120000"/>
              </a:lnSpc>
              <a:defRPr sz="7300" spc="219">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algn="ctr"/>
            <a:r>
              <a:rPr lang="zh-CN" altLang="en-US" sz="3600" b="1">
                <a:solidFill>
                  <a:schemeClr val="bg1"/>
                </a:solidFill>
                <a:latin typeface="宋体" panose="02010600030101010101" pitchFamily="2" charset="-122"/>
                <a:ea typeface="宋体" panose="02010600030101010101" pitchFamily="2" charset="-122"/>
              </a:rPr>
              <a:t>好哇美食广场解决方案</a:t>
            </a:r>
            <a:endParaRPr lang="zh-CN" altLang="en-US" sz="3600" b="1" dirty="0">
              <a:solidFill>
                <a:schemeClr val="bg1"/>
              </a:solidFill>
              <a:latin typeface="宋体" panose="02010600030101010101" pitchFamily="2" charset="-122"/>
              <a:ea typeface="宋体" panose="02010600030101010101" pitchFamily="2" charset="-122"/>
            </a:endParaRPr>
          </a:p>
        </p:txBody>
      </p:sp>
      <p:pic>
        <p:nvPicPr>
          <p:cNvPr id="3" name="图片 1" descr="智慧餐饮logo1"/>
          <p:cNvPicPr>
            <a:picLocks noChangeAspect="1"/>
          </p:cNvPicPr>
          <p:nvPr/>
        </p:nvPicPr>
        <p:blipFill>
          <a:blip r:embed="rId1"/>
          <a:stretch>
            <a:fillRect/>
          </a:stretch>
        </p:blipFill>
        <p:spPr>
          <a:xfrm>
            <a:off x="354330" y="310515"/>
            <a:ext cx="5273040" cy="16586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Rectangle 4"/>
          <p:cNvSpPr/>
          <p:nvPr/>
        </p:nvSpPr>
        <p:spPr>
          <a:xfrm>
            <a:off x="81232" y="178517"/>
            <a:ext cx="5961011" cy="298450"/>
          </a:xfrm>
          <a:prstGeom prst="rect">
            <a:avLst/>
          </a:prstGeom>
          <a:noFill/>
          <a:ln w="9525">
            <a:noFill/>
          </a:ln>
        </p:spPr>
        <p:txBody>
          <a:bodyPr anchor="t">
            <a:spAutoFit/>
          </a:bodyPr>
          <a:p>
            <a:pPr lvl="0" indent="0" algn="ctr" defTabSz="1440180"/>
            <a:endParaRPr lang="zh-CN" altLang="en-US" sz="1355" dirty="0">
              <a:latin typeface="Arial" panose="020B0604020202020204" charset="-4"/>
              <a:ea typeface="宋体" panose="02010600030101010101" pitchFamily="2" charset="-122"/>
            </a:endParaRPr>
          </a:p>
        </p:txBody>
      </p:sp>
      <p:sp>
        <p:nvSpPr>
          <p:cNvPr id="12290" name="Rectangle 3"/>
          <p:cNvSpPr/>
          <p:nvPr/>
        </p:nvSpPr>
        <p:spPr>
          <a:xfrm>
            <a:off x="1905" y="-67945"/>
            <a:ext cx="12188190" cy="791845"/>
          </a:xfrm>
          <a:prstGeom prst="rect">
            <a:avLst/>
          </a:prstGeom>
          <a:solidFill>
            <a:schemeClr val="accent1">
              <a:lumMod val="50000"/>
            </a:schemeClr>
          </a:solidFill>
          <a:ln w="9525">
            <a:noFill/>
          </a:ln>
        </p:spPr>
        <p:txBody>
          <a:bodyPr wrap="square" anchor="t">
            <a:spAutoFit/>
          </a:bodyPr>
          <a:p>
            <a:pPr lvl="0" indent="0" algn="l" defTabSz="1440180">
              <a:lnSpc>
                <a:spcPct val="90000"/>
              </a:lnSpc>
            </a:pPr>
            <a:r>
              <a:rPr lang="en-US" altLang="zh-CN" sz="2400" b="1" dirty="0">
                <a:solidFill>
                  <a:schemeClr val="bg1"/>
                </a:solidFill>
                <a:latin typeface="黑体" panose="02010609060101010101" pitchFamily="49" charset="-122"/>
              </a:rPr>
              <a:t>2.3</a:t>
            </a:r>
            <a:r>
              <a:rPr lang="zh-CN" altLang="en-US" sz="2400" b="1" dirty="0">
                <a:solidFill>
                  <a:schemeClr val="bg1"/>
                </a:solidFill>
                <a:latin typeface="黑体" panose="02010609060101010101" pitchFamily="49" charset="-122"/>
              </a:rPr>
              <a:t>软硬件解决方案</a:t>
            </a:r>
            <a:endParaRPr lang="zh-CN" altLang="en-US" sz="2400" b="1" dirty="0">
              <a:solidFill>
                <a:schemeClr val="bg1"/>
              </a:solidFill>
              <a:latin typeface="黑体" panose="02010609060101010101" pitchFamily="49" charset="-122"/>
            </a:endParaRPr>
          </a:p>
          <a:p>
            <a:pPr lvl="0" indent="0" defTabSz="1440180"/>
            <a:endParaRPr lang="zh-CN" altLang="en-US" sz="2400" b="1" dirty="0">
              <a:solidFill>
                <a:schemeClr val="bg1"/>
              </a:solidFill>
              <a:latin typeface="黑体" panose="02010609060101010101" pitchFamily="49" charset="-122"/>
            </a:endParaRPr>
          </a:p>
        </p:txBody>
      </p:sp>
      <p:graphicFrame>
        <p:nvGraphicFramePr>
          <p:cNvPr id="10" name="表格 9"/>
          <p:cNvGraphicFramePr/>
          <p:nvPr/>
        </p:nvGraphicFramePr>
        <p:xfrm>
          <a:off x="1905" y="1758950"/>
          <a:ext cx="11835130" cy="4881245"/>
        </p:xfrm>
        <a:graphic>
          <a:graphicData uri="http://schemas.openxmlformats.org/drawingml/2006/table">
            <a:tbl>
              <a:tblPr firstRow="1" bandRow="1">
                <a:tableStyleId>{5C22544A-7EE6-4342-B048-85BDC9FD1C3A}</a:tableStyleId>
              </a:tblPr>
              <a:tblGrid>
                <a:gridCol w="478790"/>
                <a:gridCol w="1995170"/>
                <a:gridCol w="1365885"/>
                <a:gridCol w="1419225"/>
                <a:gridCol w="734060"/>
                <a:gridCol w="1206500"/>
                <a:gridCol w="4635500"/>
              </a:tblGrid>
              <a:tr h="257810">
                <a:tc gridSpan="7">
                  <a:txBody>
                    <a:bodyPr/>
                    <a:p>
                      <a:pPr marL="0" indent="0" algn="ctr">
                        <a:buNone/>
                      </a:pPr>
                      <a:r>
                        <a:rPr lang="zh-CN" altLang="en-US" sz="165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rPr>
                        <a:t>好哇智慧餐饮软件 </a:t>
                      </a:r>
                      <a:endParaRPr lang="zh-CN" altLang="en-US" sz="165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9400">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序号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名称</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图片</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单价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数量</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合计</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备注</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554990">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好哇智慧餐饮软件费用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不限制</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20000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成为北京代理商 开店免费 享受线上流水千分之三的分润</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275590">
                <a:tc gridSpan="7">
                  <a:txBody>
                    <a:bodyPr/>
                    <a:p>
                      <a:pPr marL="0" indent="0" algn="ctr">
                        <a:buNone/>
                      </a:pPr>
                      <a:r>
                        <a:rPr lang="zh-CN" altLang="en-US" sz="180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rPr>
                        <a:t>好哇智慧餐饮硬件  </a:t>
                      </a:r>
                      <a:endParaRPr lang="zh-CN" altLang="en-US" sz="180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64795">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序号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名称</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图片</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单价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数量</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合计</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备注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r>
              <a:tr h="685165">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好哇双屏收银机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2700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45900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前台售卡退卡使用设备</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685800">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3</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打印机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310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5270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档口后厨使用小票打印机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767715">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4</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密码键盘</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80</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1360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收银台和档口刷会员卡使用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664845">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钱箱</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150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2550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办卡装一些零钱和收银机一起用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445135">
                <a:tc gridSpan="5">
                  <a:txBody>
                    <a:bodyPr/>
                    <a:p>
                      <a:pPr marL="0" indent="0" algn="ctr">
                        <a:buNone/>
                      </a:pPr>
                      <a:r>
                        <a:rPr lang="zh-CN" altLang="en-US" sz="1205" b="1" u="none">
                          <a:solidFill>
                            <a:srgbClr val="000000"/>
                          </a:solidFill>
                          <a:latin typeface="黑体" panose="02010609060101010101" pitchFamily="49" charset="-122"/>
                          <a:ea typeface="黑体" panose="02010609060101010101" pitchFamily="49" charset="-122"/>
                        </a:rPr>
                        <a:t>软硬件合计</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750000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软件</a:t>
                      </a: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20000+</a:t>
                      </a: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硬件</a:t>
                      </a: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55000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pic>
        <p:nvPicPr>
          <p:cNvPr id="12390" name="图片 10"/>
          <p:cNvPicPr/>
          <p:nvPr/>
        </p:nvPicPr>
        <p:blipFill>
          <a:blip r:embed="rId1"/>
          <a:stretch>
            <a:fillRect/>
          </a:stretch>
        </p:blipFill>
        <p:spPr>
          <a:xfrm>
            <a:off x="2694940" y="2305050"/>
            <a:ext cx="1068705" cy="502920"/>
          </a:xfrm>
          <a:prstGeom prst="rect">
            <a:avLst/>
          </a:prstGeom>
          <a:noFill/>
          <a:ln w="9525">
            <a:noFill/>
          </a:ln>
        </p:spPr>
      </p:pic>
      <p:pic>
        <p:nvPicPr>
          <p:cNvPr id="12393" name="图片 14"/>
          <p:cNvPicPr/>
          <p:nvPr/>
        </p:nvPicPr>
        <p:blipFill>
          <a:blip r:embed="rId2"/>
          <a:stretch>
            <a:fillRect/>
          </a:stretch>
        </p:blipFill>
        <p:spPr>
          <a:xfrm>
            <a:off x="2800985" y="4142105"/>
            <a:ext cx="768985" cy="511175"/>
          </a:xfrm>
          <a:prstGeom prst="rect">
            <a:avLst/>
          </a:prstGeom>
          <a:noFill/>
          <a:ln w="9525">
            <a:noFill/>
          </a:ln>
        </p:spPr>
      </p:pic>
      <p:pic>
        <p:nvPicPr>
          <p:cNvPr id="12395" name="图片 6"/>
          <p:cNvPicPr>
            <a:picLocks noChangeAspect="1"/>
          </p:cNvPicPr>
          <p:nvPr/>
        </p:nvPicPr>
        <p:blipFill>
          <a:blip r:embed="rId3"/>
          <a:stretch>
            <a:fillRect/>
          </a:stretch>
        </p:blipFill>
        <p:spPr>
          <a:xfrm>
            <a:off x="2499360" y="4874260"/>
            <a:ext cx="1125220" cy="639445"/>
          </a:xfrm>
          <a:prstGeom prst="rect">
            <a:avLst/>
          </a:prstGeom>
          <a:noFill/>
          <a:ln w="9525">
            <a:noFill/>
          </a:ln>
        </p:spPr>
      </p:pic>
      <p:pic>
        <p:nvPicPr>
          <p:cNvPr id="12396" name="图片 14"/>
          <p:cNvPicPr>
            <a:picLocks noChangeAspect="1"/>
          </p:cNvPicPr>
          <p:nvPr/>
        </p:nvPicPr>
        <p:blipFill>
          <a:blip r:embed="rId4"/>
          <a:stretch>
            <a:fillRect/>
          </a:stretch>
        </p:blipFill>
        <p:spPr>
          <a:xfrm>
            <a:off x="2642870" y="5640705"/>
            <a:ext cx="981710" cy="552450"/>
          </a:xfrm>
          <a:prstGeom prst="rect">
            <a:avLst/>
          </a:prstGeom>
          <a:noFill/>
          <a:ln w="9525">
            <a:noFill/>
          </a:ln>
        </p:spPr>
      </p:pic>
      <p:pic>
        <p:nvPicPr>
          <p:cNvPr id="71709" name="图片 3" descr="732590708360012904"/>
          <p:cNvPicPr>
            <a:picLocks noChangeAspect="1"/>
          </p:cNvPicPr>
          <p:nvPr/>
        </p:nvPicPr>
        <p:blipFill>
          <a:blip r:embed="rId5"/>
          <a:stretch>
            <a:fillRect/>
          </a:stretch>
        </p:blipFill>
        <p:spPr>
          <a:xfrm>
            <a:off x="2694541" y="3433356"/>
            <a:ext cx="875397" cy="595384"/>
          </a:xfrm>
          <a:prstGeom prst="rect">
            <a:avLst/>
          </a:prstGeom>
          <a:noFill/>
          <a:ln w="9525">
            <a:noFill/>
          </a:ln>
        </p:spPr>
      </p:pic>
      <p:pic>
        <p:nvPicPr>
          <p:cNvPr id="7" name="图片 6"/>
          <p:cNvPicPr>
            <a:picLocks noChangeAspect="1"/>
          </p:cNvPicPr>
          <p:nvPr/>
        </p:nvPicPr>
        <p:blipFill>
          <a:blip r:embed="rId6"/>
          <a:stretch>
            <a:fillRect/>
          </a:stretch>
        </p:blipFill>
        <p:spPr>
          <a:xfrm>
            <a:off x="10096252" y="-67945"/>
            <a:ext cx="2093843" cy="785351"/>
          </a:xfrm>
          <a:prstGeom prst="rect">
            <a:avLst/>
          </a:prstGeom>
        </p:spPr>
      </p:pic>
      <p:sp>
        <p:nvSpPr>
          <p:cNvPr id="3" name="文本框 2"/>
          <p:cNvSpPr txBox="1"/>
          <p:nvPr/>
        </p:nvSpPr>
        <p:spPr>
          <a:xfrm>
            <a:off x="81280" y="821690"/>
            <a:ext cx="11455400" cy="670560"/>
          </a:xfrm>
          <a:prstGeom prst="rect">
            <a:avLst/>
          </a:prstGeom>
          <a:noFill/>
        </p:spPr>
        <p:txBody>
          <a:bodyPr wrap="square" rtlCol="0">
            <a:spAutoFit/>
          </a:bodyPr>
          <a:p>
            <a:r>
              <a:rPr lang="zh-CN" altLang="en-US" sz="2000"/>
              <a:t>方案二：战略合作</a:t>
            </a:r>
            <a:r>
              <a:rPr lang="zh-CN" altLang="en-US"/>
              <a:t> 成为代理商报价 软件免费开 不限制点数 只需要每年支付公司</a:t>
            </a:r>
            <a:r>
              <a:rPr lang="en-US" altLang="zh-CN"/>
              <a:t>3999</a:t>
            </a:r>
            <a:r>
              <a:rPr lang="zh-CN" altLang="en-US"/>
              <a:t>的服务费 并且享受帮助公司找一个代理商获得百分之二十即</a:t>
            </a:r>
            <a:r>
              <a:rPr lang="en-US" altLang="zh-CN"/>
              <a:t>6000</a:t>
            </a:r>
            <a:r>
              <a:rPr lang="zh-CN" altLang="en-US"/>
              <a:t>的现金返点  在北京开店全免费 并且线上流水千分之三的分润 </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4305" y="64135"/>
            <a:ext cx="3916680" cy="6600825"/>
          </a:xfrm>
          <a:prstGeom prst="rect">
            <a:avLst/>
          </a:prstGeom>
          <a:effectLst>
            <a:softEdge rad="127000"/>
          </a:effectLst>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en-US" altLang="zh-CN" sz="2800" b="1" strike="noStrike" noProof="1">
                <a:solidFill>
                  <a:schemeClr val="accent1">
                    <a:lumMod val="75000"/>
                  </a:schemeClr>
                </a:solidFill>
                <a:latin typeface="宋体" panose="02010600030101010101" pitchFamily="2" charset="-122"/>
                <a:ea typeface="宋体" panose="02010600030101010101" pitchFamily="2" charset="-122"/>
                <a:cs typeface="+mn-cs"/>
              </a:rPr>
              <a:t>2.4</a:t>
            </a:r>
            <a:r>
              <a:rPr lang="zh-CN" altLang="en-US" sz="2800" b="1" strike="noStrike" noProof="1">
                <a:solidFill>
                  <a:schemeClr val="accent1">
                    <a:lumMod val="75000"/>
                  </a:schemeClr>
                </a:solidFill>
                <a:latin typeface="宋体" panose="02010600030101010101" pitchFamily="2" charset="-122"/>
                <a:ea typeface="宋体" panose="02010600030101010101" pitchFamily="2" charset="-122"/>
                <a:cs typeface="+mn-cs"/>
              </a:rPr>
              <a:t>效果分析</a:t>
            </a:r>
            <a:endParaRPr lang="zh-CN" altLang="en-US" sz="2800" b="1" strike="noStrike" noProof="1">
              <a:solidFill>
                <a:schemeClr val="accent1">
                  <a:lumMod val="75000"/>
                </a:schemeClr>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1、企业背景</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公司名称：来福士美食广场            门店情况：</a:t>
            </a:r>
            <a:r>
              <a:rPr lang="en-US" sz="1600" b="1" strike="noStrike" noProof="1">
                <a:solidFill>
                  <a:schemeClr val="tx1"/>
                </a:solidFill>
                <a:latin typeface="宋体" panose="02010600030101010101" pitchFamily="2" charset="-122"/>
                <a:ea typeface="宋体" panose="02010600030101010101" pitchFamily="2" charset="-122"/>
                <a:cs typeface="+mn-cs"/>
              </a:rPr>
              <a:t>1000 </a:t>
            </a:r>
            <a:r>
              <a:rPr lang="zh-CN" altLang="en-US" sz="1600" b="1" strike="noStrike" noProof="1">
                <a:solidFill>
                  <a:schemeClr val="tx1"/>
                </a:solidFill>
                <a:latin typeface="宋体" panose="02010600030101010101" pitchFamily="2" charset="-122"/>
                <a:ea typeface="宋体" panose="02010600030101010101" pitchFamily="2" charset="-122"/>
                <a:cs typeface="+mn-cs"/>
              </a:rPr>
              <a:t>，档口</a:t>
            </a:r>
            <a:r>
              <a:rPr lang="en-US" altLang="zh-CN" sz="1600" b="1" strike="noStrike" noProof="1">
                <a:solidFill>
                  <a:schemeClr val="tx1"/>
                </a:solidFill>
                <a:latin typeface="宋体" panose="02010600030101010101" pitchFamily="2" charset="-122"/>
                <a:ea typeface="宋体" panose="02010600030101010101" pitchFamily="2" charset="-122"/>
                <a:cs typeface="+mn-cs"/>
              </a:rPr>
              <a:t>24</a:t>
            </a:r>
            <a:r>
              <a:rPr lang="zh-CN" altLang="en-US" sz="1600" b="1" strike="noStrike" noProof="1">
                <a:solidFill>
                  <a:schemeClr val="tx1"/>
                </a:solidFill>
                <a:latin typeface="宋体" panose="02010600030101010101" pitchFamily="2" charset="-122"/>
                <a:ea typeface="宋体" panose="02010600030101010101" pitchFamily="2" charset="-122"/>
                <a:cs typeface="+mn-cs"/>
              </a:rPr>
              <a:t>个，</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人均消费：</a:t>
            </a:r>
            <a:r>
              <a:rPr lang="en-US" altLang="zh-CN" sz="1600" b="1" strike="noStrike" noProof="1">
                <a:solidFill>
                  <a:schemeClr val="tx1"/>
                </a:solidFill>
                <a:latin typeface="宋体" panose="02010600030101010101" pitchFamily="2" charset="-122"/>
                <a:ea typeface="宋体" panose="02010600030101010101" pitchFamily="2" charset="-122"/>
                <a:cs typeface="+mn-cs"/>
              </a:rPr>
              <a:t>40</a:t>
            </a:r>
            <a:endParaRPr lang="en-US" altLang="zh-CN"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使用时间：201</a:t>
            </a:r>
            <a:r>
              <a:rPr lang="en-US" altLang="zh-CN" sz="1600" b="1" strike="noStrike" noProof="1">
                <a:solidFill>
                  <a:schemeClr val="tx1"/>
                </a:solidFill>
                <a:latin typeface="宋体" panose="02010600030101010101" pitchFamily="2" charset="-122"/>
                <a:ea typeface="宋体" panose="02010600030101010101" pitchFamily="2" charset="-122"/>
                <a:cs typeface="+mn-cs"/>
              </a:rPr>
              <a:t>6</a:t>
            </a:r>
            <a:r>
              <a:rPr lang="zh-CN" altLang="en-US" sz="1600" b="1" strike="noStrike" noProof="1">
                <a:solidFill>
                  <a:schemeClr val="tx1"/>
                </a:solidFill>
                <a:latin typeface="宋体" panose="02010600030101010101" pitchFamily="2" charset="-122"/>
                <a:ea typeface="宋体" panose="02010600030101010101" pitchFamily="2" charset="-122"/>
                <a:cs typeface="+mn-cs"/>
              </a:rPr>
              <a:t>年</a:t>
            </a:r>
            <a:r>
              <a:rPr lang="en-US" altLang="zh-CN" sz="1600" b="1" strike="noStrike" noProof="1">
                <a:solidFill>
                  <a:schemeClr val="tx1"/>
                </a:solidFill>
                <a:latin typeface="宋体" panose="02010600030101010101" pitchFamily="2" charset="-122"/>
                <a:ea typeface="宋体" panose="02010600030101010101" pitchFamily="2" charset="-122"/>
                <a:cs typeface="+mn-cs"/>
              </a:rPr>
              <a:t>6</a:t>
            </a:r>
            <a:r>
              <a:rPr lang="zh-CN" altLang="en-US" sz="1600" b="1" strike="noStrike" noProof="1">
                <a:solidFill>
                  <a:schemeClr val="tx1"/>
                </a:solidFill>
                <a:latin typeface="宋体" panose="02010600030101010101" pitchFamily="2" charset="-122"/>
                <a:ea typeface="宋体" panose="02010600030101010101" pitchFamily="2" charset="-122"/>
                <a:cs typeface="+mn-cs"/>
              </a:rPr>
              <a:t>月</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2、销售情况</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排队情况：排队入场率从60%提高到了90%；</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销售情况：日服务桌数从100提高到了150桌，人均消费</a:t>
            </a:r>
            <a:r>
              <a:rPr lang="en-US" altLang="zh-CN" sz="1600" b="1" strike="noStrike" noProof="1">
                <a:solidFill>
                  <a:schemeClr val="tx1"/>
                </a:solidFill>
                <a:latin typeface="宋体" panose="02010600030101010101" pitchFamily="2" charset="-122"/>
                <a:ea typeface="宋体" panose="02010600030101010101" pitchFamily="2" charset="-122"/>
                <a:cs typeface="+mn-cs"/>
              </a:rPr>
              <a:t>40</a:t>
            </a:r>
            <a:r>
              <a:rPr lang="zh-CN" altLang="en-US" sz="1600" b="1" strike="noStrike" noProof="1">
                <a:solidFill>
                  <a:schemeClr val="tx1"/>
                </a:solidFill>
                <a:latin typeface="宋体" panose="02010600030101010101" pitchFamily="2" charset="-122"/>
                <a:ea typeface="宋体" panose="02010600030101010101" pitchFamily="2" charset="-122"/>
                <a:cs typeface="+mn-cs"/>
              </a:rPr>
              <a:t>元。</a:t>
            </a: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zh-CN" altLang="en-US" sz="1600" b="1" strike="noStrike" noProof="1">
                <a:solidFill>
                  <a:schemeClr val="tx1"/>
                </a:solidFill>
                <a:latin typeface="宋体" panose="02010600030101010101" pitchFamily="2" charset="-122"/>
                <a:ea typeface="宋体" panose="02010600030101010101" pitchFamily="2" charset="-122"/>
                <a:cs typeface="+mn-cs"/>
              </a:rPr>
              <a:t>体验账号：</a:t>
            </a:r>
            <a:r>
              <a:rPr lang="en-US" altLang="zh-CN" sz="1600" b="1" strike="noStrike" noProof="1">
                <a:solidFill>
                  <a:schemeClr val="tx1"/>
                </a:solidFill>
                <a:latin typeface="宋体" panose="02010600030101010101" pitchFamily="2" charset="-122"/>
                <a:ea typeface="宋体" panose="02010600030101010101" pitchFamily="2" charset="-122"/>
                <a:cs typeface="+mn-cs"/>
              </a:rPr>
              <a:t>997484326@qq.com</a:t>
            </a:r>
            <a:endParaRPr lang="en-US" altLang="zh-CN"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r>
              <a:rPr lang="en-US" altLang="zh-CN" sz="1600" b="1" strike="noStrike" noProof="1">
                <a:solidFill>
                  <a:schemeClr val="tx1"/>
                </a:solidFill>
                <a:latin typeface="宋体" panose="02010600030101010101" pitchFamily="2" charset="-122"/>
                <a:ea typeface="宋体" panose="02010600030101010101" pitchFamily="2" charset="-122"/>
                <a:cs typeface="+mn-cs"/>
              </a:rPr>
              <a:t>    </a:t>
            </a:r>
            <a:r>
              <a:rPr lang="zh-CN" altLang="en-US" sz="1600" b="1" strike="noStrike" noProof="1">
                <a:solidFill>
                  <a:schemeClr val="tx1"/>
                </a:solidFill>
                <a:latin typeface="宋体" panose="02010600030101010101" pitchFamily="2" charset="-122"/>
                <a:ea typeface="宋体" panose="02010600030101010101" pitchFamily="2" charset="-122"/>
                <a:cs typeface="+mn-cs"/>
              </a:rPr>
              <a:t>密码：</a:t>
            </a:r>
            <a:r>
              <a:rPr lang="en-US" altLang="zh-CN" sz="1600" b="1" strike="noStrike" noProof="1">
                <a:solidFill>
                  <a:schemeClr val="tx1"/>
                </a:solidFill>
                <a:latin typeface="宋体" panose="02010600030101010101" pitchFamily="2" charset="-122"/>
                <a:ea typeface="宋体" panose="02010600030101010101" pitchFamily="2" charset="-122"/>
                <a:cs typeface="+mn-cs"/>
              </a:rPr>
              <a:t>124578</a:t>
            </a:r>
            <a:endParaRPr lang="en-US" altLang="zh-CN" sz="1600" b="1" strike="noStrike" noProof="1">
              <a:solidFill>
                <a:schemeClr val="tx1"/>
              </a:solidFill>
              <a:latin typeface="宋体" panose="02010600030101010101" pitchFamily="2" charset="-122"/>
              <a:ea typeface="宋体" panose="02010600030101010101" pitchFamily="2" charset="-122"/>
              <a:cs typeface="+mn-cs"/>
            </a:endParaRPr>
          </a:p>
          <a:p>
            <a:pPr marL="0" indent="0" fontAlgn="auto">
              <a:buNone/>
            </a:pPr>
            <a:endParaRPr lang="zh-CN" altLang="en-US" sz="1600" b="1" strike="noStrike" noProof="1">
              <a:solidFill>
                <a:schemeClr val="tx1"/>
              </a:solidFill>
              <a:latin typeface="宋体" panose="02010600030101010101" pitchFamily="2" charset="-122"/>
              <a:ea typeface="宋体" panose="02010600030101010101" pitchFamily="2" charset="-122"/>
              <a:cs typeface="+mn-cs"/>
            </a:endParaRPr>
          </a:p>
        </p:txBody>
      </p:sp>
      <p:pic>
        <p:nvPicPr>
          <p:cNvPr id="30723" name="图片 1" descr="智慧餐饮logo1"/>
          <p:cNvPicPr>
            <a:picLocks noChangeAspect="1"/>
          </p:cNvPicPr>
          <p:nvPr/>
        </p:nvPicPr>
        <p:blipFill>
          <a:blip r:embed="rId2"/>
          <a:stretch>
            <a:fillRect/>
          </a:stretch>
        </p:blipFill>
        <p:spPr>
          <a:xfrm>
            <a:off x="9250045" y="-293370"/>
            <a:ext cx="3124200" cy="982663"/>
          </a:xfrm>
          <a:prstGeom prst="rect">
            <a:avLst/>
          </a:prstGeom>
          <a:noFill/>
          <a:ln w="9525">
            <a:noFill/>
          </a:ln>
        </p:spPr>
      </p:pic>
      <p:pic>
        <p:nvPicPr>
          <p:cNvPr id="3" name="图片 2"/>
          <p:cNvPicPr>
            <a:picLocks noChangeAspect="1"/>
          </p:cNvPicPr>
          <p:nvPr/>
        </p:nvPicPr>
        <p:blipFill>
          <a:blip r:embed="rId3"/>
          <a:stretch>
            <a:fillRect/>
          </a:stretch>
        </p:blipFill>
        <p:spPr>
          <a:xfrm>
            <a:off x="6128385" y="689610"/>
            <a:ext cx="3767455" cy="2819400"/>
          </a:xfrm>
          <a:prstGeom prst="rect">
            <a:avLst/>
          </a:prstGeom>
        </p:spPr>
      </p:pic>
      <p:grpSp>
        <p:nvGrpSpPr>
          <p:cNvPr id="6" name="组合 5"/>
          <p:cNvGrpSpPr/>
          <p:nvPr/>
        </p:nvGrpSpPr>
        <p:grpSpPr>
          <a:xfrm>
            <a:off x="4030345" y="3477260"/>
            <a:ext cx="8122285" cy="3096895"/>
            <a:chOff x="-941" y="8054"/>
            <a:chExt cx="25329" cy="5793"/>
          </a:xfrm>
          <a:effectLst>
            <a:outerShdw blurRad="50800" dist="50800" dir="5400000" algn="ctr" rotWithShape="0">
              <a:srgbClr val="000000">
                <a:alpha val="16000"/>
              </a:srgbClr>
            </a:outerShdw>
          </a:effectLst>
        </p:grpSpPr>
        <p:pic>
          <p:nvPicPr>
            <p:cNvPr id="5" name="图片 4"/>
            <p:cNvPicPr>
              <a:picLocks noChangeAspect="1"/>
            </p:cNvPicPr>
            <p:nvPr/>
          </p:nvPicPr>
          <p:blipFill>
            <a:blip r:embed="rId4"/>
            <a:stretch>
              <a:fillRect/>
            </a:stretch>
          </p:blipFill>
          <p:spPr>
            <a:xfrm>
              <a:off x="-941" y="8225"/>
              <a:ext cx="9325" cy="5622"/>
            </a:xfrm>
            <a:prstGeom prst="rect">
              <a:avLst/>
            </a:prstGeom>
          </p:spPr>
        </p:pic>
        <p:pic>
          <p:nvPicPr>
            <p:cNvPr id="7" name="图片 6"/>
            <p:cNvPicPr>
              <a:picLocks noChangeAspect="1"/>
            </p:cNvPicPr>
            <p:nvPr/>
          </p:nvPicPr>
          <p:blipFill>
            <a:blip r:embed="rId5"/>
            <a:stretch>
              <a:fillRect/>
            </a:stretch>
          </p:blipFill>
          <p:spPr>
            <a:xfrm>
              <a:off x="15336" y="8054"/>
              <a:ext cx="9052" cy="5793"/>
            </a:xfrm>
            <a:prstGeom prst="rect">
              <a:avLst/>
            </a:prstGeom>
            <a:effectLst>
              <a:outerShdw blurRad="50800" dist="50800" dir="5400000" algn="ctr" rotWithShape="0">
                <a:srgbClr val="000000">
                  <a:alpha val="80000"/>
                </a:srgbClr>
              </a:outerShdw>
            </a:effectLst>
          </p:spPr>
        </p:pic>
        <p:pic>
          <p:nvPicPr>
            <p:cNvPr id="8" name="图片 7"/>
            <p:cNvPicPr>
              <a:picLocks noChangeAspect="1"/>
            </p:cNvPicPr>
            <p:nvPr/>
          </p:nvPicPr>
          <p:blipFill>
            <a:blip r:embed="rId6"/>
            <a:stretch>
              <a:fillRect/>
            </a:stretch>
          </p:blipFill>
          <p:spPr>
            <a:xfrm>
              <a:off x="6238" y="8223"/>
              <a:ext cx="8831" cy="5624"/>
            </a:xfrm>
            <a:prstGeom prst="rect">
              <a:avLst/>
            </a:prstGeom>
          </p:spPr>
        </p:pic>
      </p:grpSp>
    </p:spTree>
    <p:custDataLst>
      <p:tags r:id="rId7"/>
    </p:custDataLst>
  </p:cSld>
  <p:clrMapOvr>
    <a:masterClrMapping/>
  </p:clrMapOvr>
  <p:transition>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8"/>
          <p:cNvPicPr>
            <a:picLocks noChangeAspect="1"/>
          </p:cNvPicPr>
          <p:nvPr>
            <p:custDataLst>
              <p:tags r:id="rId1"/>
            </p:custDataLst>
          </p:nvPr>
        </p:nvPicPr>
        <p:blipFill>
          <a:blip r:embed="rId2"/>
          <a:stretch>
            <a:fillRect/>
          </a:stretch>
        </p:blipFill>
        <p:spPr>
          <a:xfrm>
            <a:off x="520700" y="2479674"/>
            <a:ext cx="5648960" cy="2823845"/>
          </a:xfrm>
          <a:prstGeom prst="rect">
            <a:avLst/>
          </a:prstGeom>
          <a:noFill/>
          <a:ln w="9525">
            <a:noFill/>
          </a:ln>
          <a:effectLst>
            <a:softEdge rad="317500"/>
          </a:effectLst>
        </p:spPr>
      </p:pic>
      <p:pic>
        <p:nvPicPr>
          <p:cNvPr id="17412" name="Picture 9"/>
          <p:cNvPicPr>
            <a:picLocks noChangeAspect="1"/>
          </p:cNvPicPr>
          <p:nvPr>
            <p:custDataLst>
              <p:tags r:id="rId3"/>
            </p:custDataLst>
          </p:nvPr>
        </p:nvPicPr>
        <p:blipFill>
          <a:blip r:embed="rId4"/>
          <a:stretch>
            <a:fillRect/>
          </a:stretch>
        </p:blipFill>
        <p:spPr>
          <a:xfrm>
            <a:off x="7186929" y="1014413"/>
            <a:ext cx="4546283" cy="5753432"/>
          </a:xfrm>
          <a:prstGeom prst="rect">
            <a:avLst/>
          </a:prstGeom>
          <a:noFill/>
          <a:ln w="9525">
            <a:noFill/>
          </a:ln>
          <a:effectLst>
            <a:softEdge rad="317500"/>
          </a:effectLst>
        </p:spPr>
      </p:pic>
      <p:pic>
        <p:nvPicPr>
          <p:cNvPr id="26628" name="图片 1" descr="智慧餐饮logo1"/>
          <p:cNvPicPr>
            <a:picLocks noChangeAspect="1"/>
          </p:cNvPicPr>
          <p:nvPr/>
        </p:nvPicPr>
        <p:blipFill>
          <a:blip r:embed="rId5"/>
          <a:stretch>
            <a:fillRect/>
          </a:stretch>
        </p:blipFill>
        <p:spPr>
          <a:xfrm>
            <a:off x="69850" y="31750"/>
            <a:ext cx="3124200" cy="982663"/>
          </a:xfrm>
          <a:prstGeom prst="rect">
            <a:avLst/>
          </a:prstGeom>
          <a:noFill/>
          <a:ln w="9525">
            <a:noFill/>
          </a:ln>
        </p:spPr>
      </p:pic>
      <p:pic>
        <p:nvPicPr>
          <p:cNvPr id="6" name="图片 5" descr="智慧餐饮logo1"/>
          <p:cNvPicPr>
            <a:picLocks noChangeAspect="1"/>
          </p:cNvPicPr>
          <p:nvPr/>
        </p:nvPicPr>
        <p:blipFill>
          <a:blip r:embed="rId5"/>
          <a:stretch>
            <a:fillRect/>
          </a:stretch>
        </p:blipFill>
        <p:spPr>
          <a:xfrm>
            <a:off x="9012238" y="31750"/>
            <a:ext cx="3124200" cy="982663"/>
          </a:xfrm>
          <a:prstGeom prst="rect">
            <a:avLst/>
          </a:prstGeom>
          <a:noFill/>
          <a:ln w="9525">
            <a:noFill/>
          </a:ln>
        </p:spPr>
      </p:pic>
      <p:sp>
        <p:nvSpPr>
          <p:cNvPr id="7" name="文本框 6"/>
          <p:cNvSpPr txBox="1"/>
          <p:nvPr>
            <p:custDataLst>
              <p:tags r:id="rId6"/>
            </p:custDataLst>
          </p:nvPr>
        </p:nvSpPr>
        <p:spPr>
          <a:xfrm>
            <a:off x="-17462" y="-12700"/>
            <a:ext cx="5022850" cy="669925"/>
          </a:xfrm>
          <a:prstGeom prst="rect">
            <a:avLst/>
          </a:prstGeom>
        </p:spPr>
        <p:txBody>
          <a:bodyPr>
            <a:normAutofit fontScale="92500" lnSpcReduction="100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8" name="图片 7"/>
          <p:cNvPicPr>
            <a:picLocks noChangeAspect="1"/>
          </p:cNvPicPr>
          <p:nvPr/>
        </p:nvPicPr>
        <p:blipFill>
          <a:blip r:embed="rId7"/>
          <a:stretch>
            <a:fillRect/>
          </a:stretch>
        </p:blipFill>
        <p:spPr>
          <a:xfrm>
            <a:off x="10172670" y="0"/>
            <a:ext cx="2019329" cy="616688"/>
          </a:xfrm>
          <a:prstGeom prst="rect">
            <a:avLst/>
          </a:prstGeom>
        </p:spPr>
      </p:pic>
      <p:pic>
        <p:nvPicPr>
          <p:cNvPr id="9" name="图片 8"/>
          <p:cNvPicPr>
            <a:picLocks noChangeAspect="1"/>
          </p:cNvPicPr>
          <p:nvPr/>
        </p:nvPicPr>
        <p:blipFill>
          <a:blip r:embed="rId8"/>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8"/>
          <a:srcRect r="63113" b="35195"/>
          <a:stretch>
            <a:fillRect/>
          </a:stretch>
        </p:blipFill>
        <p:spPr>
          <a:xfrm>
            <a:off x="-1" y="3473"/>
            <a:ext cx="10098158" cy="781878"/>
          </a:xfrm>
          <a:prstGeom prst="rect">
            <a:avLst/>
          </a:prstGeom>
        </p:spPr>
      </p:pic>
      <p:sp>
        <p:nvSpPr>
          <p:cNvPr id="11" name="矩形 10"/>
          <p:cNvSpPr/>
          <p:nvPr/>
        </p:nvSpPr>
        <p:spPr>
          <a:xfrm>
            <a:off x="0" y="208009"/>
            <a:ext cx="3383280" cy="457200"/>
          </a:xfrm>
          <a:prstGeom prst="rect">
            <a:avLst/>
          </a:prstGeom>
        </p:spPr>
        <p:txBody>
          <a:bodyPr wrap="none">
            <a:spAutoFit/>
          </a:bodyPr>
          <a:lstStyle/>
          <a:p>
            <a:pPr lvl="0" algn="l"/>
            <a:r>
              <a:rPr lang="en-US" altLang="zh-CN" sz="2400" noProof="1">
                <a:solidFill>
                  <a:schemeClr val="bg1"/>
                </a:solidFill>
                <a:latin typeface="黑体" panose="02010609060101010101" pitchFamily="49" charset="-122"/>
              </a:rPr>
              <a:t>2.5</a:t>
            </a:r>
            <a:r>
              <a:rPr lang="zh-CN" altLang="en-US" sz="2400" noProof="1">
                <a:solidFill>
                  <a:schemeClr val="bg1"/>
                </a:solidFill>
                <a:latin typeface="黑体" panose="02010609060101010101" pitchFamily="49" charset="-122"/>
              </a:rPr>
              <a:t>美食城日常</a:t>
            </a:r>
            <a:r>
              <a:rPr lang="zh-CN" altLang="en-US" sz="2400" dirty="0">
                <a:solidFill>
                  <a:schemeClr val="bg1"/>
                </a:solidFill>
                <a:latin typeface="黑体" panose="02010609060101010101" pitchFamily="49" charset="-122"/>
                <a:sym typeface="+mn-ea"/>
              </a:rPr>
              <a:t>业务流程</a:t>
            </a:r>
            <a:endParaRPr lang="zh-CN" altLang="en-US" sz="2400" noProof="1" dirty="0">
              <a:solidFill>
                <a:schemeClr val="bg1"/>
              </a:solidFill>
              <a:latin typeface="黑体" panose="02010609060101010101" pitchFamily="49" charset="-122"/>
              <a:sym typeface="+mn-ea"/>
            </a:endParaRPr>
          </a:p>
        </p:txBody>
      </p:sp>
    </p:spTree>
    <p:custDataLst>
      <p:tags r:id="rId9"/>
    </p:custDataLst>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srcRect/>
          <a:stretch>
            <a:fillRect/>
          </a:stretch>
        </p:blipFill>
        <p:spPr bwMode="auto">
          <a:xfrm>
            <a:off x="2516" y="11438"/>
            <a:ext cx="12188238" cy="6862233"/>
          </a:xfrm>
          <a:prstGeom prst="rect">
            <a:avLst/>
          </a:prstGeom>
          <a:solidFill>
            <a:schemeClr val="accent1">
              <a:lumMod val="75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2540" y="0"/>
            <a:ext cx="12084050" cy="518160"/>
          </a:xfrm>
          <a:prstGeom prst="rect">
            <a:avLst/>
          </a:prstGeom>
          <a:solidFill>
            <a:schemeClr val="accent1">
              <a:lumMod val="5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en-US" altLang="zh-CN" sz="2800" b="1" dirty="0" smtClean="0">
                <a:latin typeface="黑体" panose="02010609060101010101" pitchFamily="49" charset="-122"/>
                <a:ea typeface="黑体" panose="02010609060101010101" pitchFamily="49" charset="-122"/>
              </a:rPr>
              <a:t>3.</a:t>
            </a:r>
            <a:r>
              <a:rPr lang="zh-CN" altLang="en-US" sz="2800" b="1" dirty="0" smtClean="0">
                <a:latin typeface="黑体" panose="02010609060101010101" pitchFamily="49" charset="-122"/>
                <a:ea typeface="黑体" panose="02010609060101010101" pitchFamily="49" charset="-122"/>
              </a:rPr>
              <a:t>好哇智慧餐饮全年</a:t>
            </a:r>
            <a:r>
              <a:rPr lang="zh-CN" altLang="en-US" sz="2800" b="1" dirty="0">
                <a:latin typeface="黑体" panose="02010609060101010101" pitchFamily="49" charset="-122"/>
                <a:ea typeface="黑体" panose="02010609060101010101" pitchFamily="49" charset="-122"/>
              </a:rPr>
              <a:t>的营销服务指导</a:t>
            </a:r>
            <a:endParaRPr lang="zh-CN" altLang="en-US" sz="2800" b="1" dirty="0">
              <a:latin typeface="黑体" panose="02010609060101010101" pitchFamily="49" charset="-122"/>
              <a:ea typeface="黑体" panose="02010609060101010101" pitchFamily="49" charset="-122"/>
            </a:endParaRPr>
          </a:p>
        </p:txBody>
      </p:sp>
      <p:sp>
        <p:nvSpPr>
          <p:cNvPr id="30724" name="Line 8"/>
          <p:cNvSpPr>
            <a:spLocks noChangeShapeType="1"/>
          </p:cNvSpPr>
          <p:nvPr/>
        </p:nvSpPr>
        <p:spPr bwMode="auto">
          <a:xfrm rot="16200000" flipH="1">
            <a:off x="5875935" y="564976"/>
            <a:ext cx="10579" cy="9905060"/>
          </a:xfrm>
          <a:prstGeom prst="line">
            <a:avLst/>
          </a:prstGeom>
          <a:noFill/>
          <a:ln w="25400">
            <a:solidFill>
              <a:srgbClr val="C0C0C0"/>
            </a:solidFill>
            <a:round/>
            <a:tailEnd type="triangle" w="med" len="med"/>
          </a:ln>
          <a:extLst>
            <a:ext uri="{909E8E84-426E-40DD-AFC4-6F175D3DCCD1}">
              <a14:hiddenFill xmlns:a14="http://schemas.microsoft.com/office/drawing/2010/main">
                <a:noFill/>
              </a14:hiddenFill>
            </a:ext>
          </a:extLst>
        </p:spPr>
        <p:txBody>
          <a:bodyPr/>
          <a:lstStyle/>
          <a:p>
            <a:endParaRPr lang="zh-CN" altLang="en-US" sz="2400"/>
          </a:p>
        </p:txBody>
      </p:sp>
      <p:grpSp>
        <p:nvGrpSpPr>
          <p:cNvPr id="30725" name="组合 1"/>
          <p:cNvGrpSpPr/>
          <p:nvPr/>
        </p:nvGrpSpPr>
        <p:grpSpPr bwMode="auto">
          <a:xfrm>
            <a:off x="1169920" y="5364095"/>
            <a:ext cx="304706" cy="311053"/>
            <a:chOff x="130175" y="3851275"/>
            <a:chExt cx="488950" cy="492125"/>
          </a:xfrm>
        </p:grpSpPr>
        <p:sp>
          <p:nvSpPr>
            <p:cNvPr id="3081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1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3" name="矩形 2"/>
          <p:cNvSpPr/>
          <p:nvPr/>
        </p:nvSpPr>
        <p:spPr>
          <a:xfrm>
            <a:off x="829244"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元旦节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grpSp>
        <p:nvGrpSpPr>
          <p:cNvPr id="30727" name="组合 128"/>
          <p:cNvGrpSpPr/>
          <p:nvPr/>
        </p:nvGrpSpPr>
        <p:grpSpPr bwMode="auto">
          <a:xfrm>
            <a:off x="1758172" y="5361979"/>
            <a:ext cx="304706" cy="311055"/>
            <a:chOff x="130175" y="3851275"/>
            <a:chExt cx="488950" cy="492125"/>
          </a:xfrm>
        </p:grpSpPr>
        <p:sp>
          <p:nvSpPr>
            <p:cNvPr id="3080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1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28" name="组合 131"/>
          <p:cNvGrpSpPr/>
          <p:nvPr/>
        </p:nvGrpSpPr>
        <p:grpSpPr bwMode="auto">
          <a:xfrm>
            <a:off x="2268132" y="5364095"/>
            <a:ext cx="304706" cy="311053"/>
            <a:chOff x="130175" y="3851275"/>
            <a:chExt cx="488950" cy="492125"/>
          </a:xfrm>
        </p:grpSpPr>
        <p:sp>
          <p:nvSpPr>
            <p:cNvPr id="3080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29" name="组合 134"/>
          <p:cNvGrpSpPr/>
          <p:nvPr/>
        </p:nvGrpSpPr>
        <p:grpSpPr bwMode="auto">
          <a:xfrm>
            <a:off x="2862731" y="5355631"/>
            <a:ext cx="304706" cy="311053"/>
            <a:chOff x="130175" y="3851275"/>
            <a:chExt cx="488950" cy="492125"/>
          </a:xfrm>
        </p:grpSpPr>
        <p:sp>
          <p:nvSpPr>
            <p:cNvPr id="3080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0" name="组合 137"/>
          <p:cNvGrpSpPr/>
          <p:nvPr/>
        </p:nvGrpSpPr>
        <p:grpSpPr bwMode="auto">
          <a:xfrm>
            <a:off x="3444636" y="5364095"/>
            <a:ext cx="304706" cy="311053"/>
            <a:chOff x="130175" y="3851275"/>
            <a:chExt cx="488950" cy="492125"/>
          </a:xfrm>
        </p:grpSpPr>
        <p:sp>
          <p:nvSpPr>
            <p:cNvPr id="3080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1" name="组合 140"/>
          <p:cNvGrpSpPr/>
          <p:nvPr/>
        </p:nvGrpSpPr>
        <p:grpSpPr bwMode="auto">
          <a:xfrm>
            <a:off x="4054048" y="5361979"/>
            <a:ext cx="304706" cy="311055"/>
            <a:chOff x="130175" y="3851275"/>
            <a:chExt cx="488950" cy="492125"/>
          </a:xfrm>
        </p:grpSpPr>
        <p:sp>
          <p:nvSpPr>
            <p:cNvPr id="3080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2" name="组合 143"/>
          <p:cNvGrpSpPr/>
          <p:nvPr/>
        </p:nvGrpSpPr>
        <p:grpSpPr bwMode="auto">
          <a:xfrm>
            <a:off x="4623255" y="5355631"/>
            <a:ext cx="304706" cy="311053"/>
            <a:chOff x="130175" y="3851275"/>
            <a:chExt cx="488950" cy="492125"/>
          </a:xfrm>
        </p:grpSpPr>
        <p:sp>
          <p:nvSpPr>
            <p:cNvPr id="3079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3" name="组合 146"/>
          <p:cNvGrpSpPr/>
          <p:nvPr/>
        </p:nvGrpSpPr>
        <p:grpSpPr bwMode="auto">
          <a:xfrm>
            <a:off x="5198810" y="5353515"/>
            <a:ext cx="304706" cy="311055"/>
            <a:chOff x="130175" y="3851275"/>
            <a:chExt cx="488950" cy="492125"/>
          </a:xfrm>
        </p:grpSpPr>
        <p:sp>
          <p:nvSpPr>
            <p:cNvPr id="3079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4" name="组合 149"/>
          <p:cNvGrpSpPr/>
          <p:nvPr/>
        </p:nvGrpSpPr>
        <p:grpSpPr bwMode="auto">
          <a:xfrm>
            <a:off x="5871703" y="5364095"/>
            <a:ext cx="304706" cy="311053"/>
            <a:chOff x="130175" y="3851275"/>
            <a:chExt cx="488950" cy="492125"/>
          </a:xfrm>
        </p:grpSpPr>
        <p:sp>
          <p:nvSpPr>
            <p:cNvPr id="3079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5" name="组合 152"/>
          <p:cNvGrpSpPr/>
          <p:nvPr/>
        </p:nvGrpSpPr>
        <p:grpSpPr bwMode="auto">
          <a:xfrm>
            <a:off x="6472650" y="5366211"/>
            <a:ext cx="304706" cy="311055"/>
            <a:chOff x="130175" y="3851275"/>
            <a:chExt cx="488950" cy="492125"/>
          </a:xfrm>
        </p:grpSpPr>
        <p:sp>
          <p:nvSpPr>
            <p:cNvPr id="3079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6" name="组合 155"/>
          <p:cNvGrpSpPr/>
          <p:nvPr/>
        </p:nvGrpSpPr>
        <p:grpSpPr bwMode="auto">
          <a:xfrm>
            <a:off x="7041859" y="5364095"/>
            <a:ext cx="304706" cy="311053"/>
            <a:chOff x="130175" y="3851275"/>
            <a:chExt cx="488950" cy="492125"/>
          </a:xfrm>
        </p:grpSpPr>
        <p:sp>
          <p:nvSpPr>
            <p:cNvPr id="3079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7" name="组合 158"/>
          <p:cNvGrpSpPr/>
          <p:nvPr/>
        </p:nvGrpSpPr>
        <p:grpSpPr bwMode="auto">
          <a:xfrm>
            <a:off x="7642807" y="5361979"/>
            <a:ext cx="304706" cy="311055"/>
            <a:chOff x="130175" y="3851275"/>
            <a:chExt cx="488950" cy="492125"/>
          </a:xfrm>
        </p:grpSpPr>
        <p:sp>
          <p:nvSpPr>
            <p:cNvPr id="3078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8" name="组合 161"/>
          <p:cNvGrpSpPr/>
          <p:nvPr/>
        </p:nvGrpSpPr>
        <p:grpSpPr bwMode="auto">
          <a:xfrm>
            <a:off x="8269147" y="5355631"/>
            <a:ext cx="304706" cy="311053"/>
            <a:chOff x="130175" y="3851275"/>
            <a:chExt cx="488950" cy="492125"/>
          </a:xfrm>
        </p:grpSpPr>
        <p:sp>
          <p:nvSpPr>
            <p:cNvPr id="3078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9" name="组合 164"/>
          <p:cNvGrpSpPr/>
          <p:nvPr/>
        </p:nvGrpSpPr>
        <p:grpSpPr bwMode="auto">
          <a:xfrm>
            <a:off x="8880674" y="5359863"/>
            <a:ext cx="304706" cy="311053"/>
            <a:chOff x="130175" y="3851275"/>
            <a:chExt cx="488950" cy="492125"/>
          </a:xfrm>
        </p:grpSpPr>
        <p:sp>
          <p:nvSpPr>
            <p:cNvPr id="3078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168" name="矩形 167"/>
          <p:cNvSpPr/>
          <p:nvPr/>
        </p:nvSpPr>
        <p:spPr>
          <a:xfrm>
            <a:off x="1409031" y="5717468"/>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情人节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2</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14</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69" name="矩形 168"/>
          <p:cNvSpPr/>
          <p:nvPr/>
        </p:nvSpPr>
        <p:spPr>
          <a:xfrm>
            <a:off x="1950731" y="5721701"/>
            <a:ext cx="960670" cy="502573"/>
          </a:xfrm>
          <a:prstGeom prst="rect">
            <a:avLst/>
          </a:prstGeom>
        </p:spPr>
        <p:txBody>
          <a:bodyPr>
            <a:spAutoFit/>
          </a:bodyPr>
          <a:lstStyle/>
          <a:p>
            <a:pPr algn="ctr">
              <a:defRPr/>
            </a:pPr>
            <a:r>
              <a:rPr lang="zh-CN" altLang="en-US" sz="1335" dirty="0">
                <a:solidFill>
                  <a:schemeClr val="bg1"/>
                </a:solidFill>
                <a:latin typeface="+mn-ea"/>
              </a:rPr>
              <a:t>除夕</a:t>
            </a:r>
            <a:br>
              <a:rPr lang="zh-CN" altLang="en-US" sz="1335" dirty="0">
                <a:solidFill>
                  <a:schemeClr val="bg1"/>
                </a:solidFill>
                <a:latin typeface="+mn-ea"/>
              </a:rPr>
            </a:br>
            <a:r>
              <a:rPr lang="zh-CN" altLang="en-US" sz="1335" dirty="0">
                <a:solidFill>
                  <a:schemeClr val="bg1"/>
                </a:solidFill>
                <a:latin typeface="+mn-ea"/>
              </a:rPr>
              <a:t>大年</a:t>
            </a:r>
            <a:r>
              <a:rPr lang="en-US" altLang="zh-CN" sz="1335" dirty="0">
                <a:solidFill>
                  <a:schemeClr val="bg1"/>
                </a:solidFill>
                <a:latin typeface="+mn-ea"/>
              </a:rPr>
              <a:t>30</a:t>
            </a:r>
            <a:endParaRPr lang="zh-CN" altLang="en-US" sz="1335" dirty="0">
              <a:solidFill>
                <a:schemeClr val="bg1"/>
              </a:solidFill>
              <a:latin typeface="+mn-ea"/>
            </a:endParaRPr>
          </a:p>
        </p:txBody>
      </p:sp>
      <p:sp>
        <p:nvSpPr>
          <p:cNvPr id="170" name="矩形 169"/>
          <p:cNvSpPr/>
          <p:nvPr/>
        </p:nvSpPr>
        <p:spPr>
          <a:xfrm>
            <a:off x="2532634" y="5732282"/>
            <a:ext cx="962787" cy="502573"/>
          </a:xfrm>
          <a:prstGeom prst="rect">
            <a:avLst/>
          </a:prstGeom>
        </p:spPr>
        <p:txBody>
          <a:bodyPr>
            <a:spAutoFit/>
          </a:bodyPr>
          <a:lstStyle/>
          <a:p>
            <a:pPr algn="ctr">
              <a:defRPr/>
            </a:pPr>
            <a:r>
              <a:rPr lang="zh-CN" altLang="en-US" sz="1335" dirty="0">
                <a:solidFill>
                  <a:schemeClr val="bg1"/>
                </a:solidFill>
                <a:latin typeface="+mn-ea"/>
              </a:rPr>
              <a:t>元宵</a:t>
            </a:r>
            <a:br>
              <a:rPr lang="zh-CN" altLang="en-US" sz="1335" dirty="0">
                <a:solidFill>
                  <a:schemeClr val="bg1"/>
                </a:solidFill>
                <a:latin typeface="+mn-ea"/>
              </a:rPr>
            </a:br>
            <a:r>
              <a:rPr lang="zh-CN" altLang="en-US" sz="1335" dirty="0">
                <a:solidFill>
                  <a:schemeClr val="bg1"/>
                </a:solidFill>
                <a:latin typeface="+mn-ea"/>
              </a:rPr>
              <a:t>正月</a:t>
            </a:r>
            <a:r>
              <a:rPr lang="en-US" altLang="zh-CN" sz="1335" dirty="0">
                <a:solidFill>
                  <a:schemeClr val="bg1"/>
                </a:solidFill>
                <a:latin typeface="+mn-ea"/>
              </a:rPr>
              <a:t>15</a:t>
            </a:r>
            <a:endParaRPr lang="zh-CN" altLang="en-US" sz="1335" dirty="0">
              <a:solidFill>
                <a:schemeClr val="bg1"/>
              </a:solidFill>
              <a:latin typeface="+mn-ea"/>
            </a:endParaRPr>
          </a:p>
        </p:txBody>
      </p:sp>
      <p:sp>
        <p:nvSpPr>
          <p:cNvPr id="171" name="矩形 170"/>
          <p:cNvSpPr/>
          <p:nvPr/>
        </p:nvSpPr>
        <p:spPr>
          <a:xfrm>
            <a:off x="3093378" y="5734397"/>
            <a:ext cx="960670" cy="502573"/>
          </a:xfrm>
          <a:prstGeom prst="rect">
            <a:avLst/>
          </a:prstGeom>
        </p:spPr>
        <p:txBody>
          <a:bodyPr>
            <a:spAutoFit/>
          </a:bodyPr>
          <a:lstStyle/>
          <a:p>
            <a:pPr algn="ctr">
              <a:defRPr/>
            </a:pPr>
            <a:r>
              <a:rPr lang="zh-CN" altLang="en-US" sz="1335" dirty="0">
                <a:solidFill>
                  <a:schemeClr val="bg1"/>
                </a:solidFill>
                <a:latin typeface="+mn-ea"/>
              </a:rPr>
              <a:t>清明</a:t>
            </a:r>
            <a:br>
              <a:rPr lang="zh-CN" altLang="en-US" sz="1335" dirty="0">
                <a:solidFill>
                  <a:schemeClr val="bg1"/>
                </a:solidFill>
                <a:latin typeface="+mn-ea"/>
              </a:rPr>
            </a:br>
            <a:r>
              <a:rPr lang="en-US" altLang="zh-CN" sz="1335" dirty="0">
                <a:solidFill>
                  <a:schemeClr val="bg1"/>
                </a:solidFill>
                <a:latin typeface="+mn-ea"/>
              </a:rPr>
              <a:t>4</a:t>
            </a:r>
            <a:r>
              <a:rPr lang="zh-CN" altLang="en-US" sz="1335" dirty="0">
                <a:solidFill>
                  <a:schemeClr val="bg1"/>
                </a:solidFill>
                <a:latin typeface="+mn-ea"/>
              </a:rPr>
              <a:t>月</a:t>
            </a:r>
            <a:r>
              <a:rPr lang="en-US" altLang="zh-CN" sz="1335" dirty="0">
                <a:solidFill>
                  <a:schemeClr val="bg1"/>
                </a:solidFill>
                <a:latin typeface="+mn-ea"/>
              </a:rPr>
              <a:t>5</a:t>
            </a:r>
            <a:r>
              <a:rPr lang="zh-CN" altLang="en-US" sz="1335" dirty="0">
                <a:solidFill>
                  <a:schemeClr val="bg1"/>
                </a:solidFill>
                <a:latin typeface="+mn-ea"/>
              </a:rPr>
              <a:t>日</a:t>
            </a:r>
            <a:endParaRPr lang="zh-CN" altLang="en-US" sz="1335" dirty="0">
              <a:solidFill>
                <a:schemeClr val="bg1"/>
              </a:solidFill>
              <a:latin typeface="+mn-ea"/>
            </a:endParaRPr>
          </a:p>
        </p:txBody>
      </p:sp>
      <p:sp>
        <p:nvSpPr>
          <p:cNvPr id="172" name="矩形 171"/>
          <p:cNvSpPr/>
          <p:nvPr/>
        </p:nvSpPr>
        <p:spPr>
          <a:xfrm>
            <a:off x="3726066" y="5728050"/>
            <a:ext cx="960670" cy="502573"/>
          </a:xfrm>
          <a:prstGeom prst="rect">
            <a:avLst/>
          </a:prstGeom>
        </p:spPr>
        <p:txBody>
          <a:bodyPr>
            <a:spAutoFit/>
          </a:bodyPr>
          <a:lstStyle/>
          <a:p>
            <a:pPr algn="ctr">
              <a:defRPr/>
            </a:pPr>
            <a:r>
              <a:rPr lang="zh-CN" altLang="en-US" sz="1335" dirty="0">
                <a:solidFill>
                  <a:schemeClr val="bg1"/>
                </a:solidFill>
                <a:latin typeface="+mn-ea"/>
              </a:rPr>
              <a:t>劳动节</a:t>
            </a:r>
            <a:br>
              <a:rPr lang="zh-CN" altLang="en-US" sz="1335" dirty="0">
                <a:solidFill>
                  <a:schemeClr val="bg1"/>
                </a:solidFill>
                <a:latin typeface="+mn-ea"/>
              </a:rPr>
            </a:br>
            <a:r>
              <a:rPr lang="en-US" altLang="zh-CN" sz="1335" dirty="0">
                <a:solidFill>
                  <a:schemeClr val="bg1"/>
                </a:solidFill>
                <a:latin typeface="+mn-ea"/>
              </a:rPr>
              <a:t>5</a:t>
            </a:r>
            <a:r>
              <a:rPr lang="zh-CN" altLang="en-US" sz="1335" dirty="0">
                <a:solidFill>
                  <a:schemeClr val="bg1"/>
                </a:solidFill>
                <a:latin typeface="+mn-ea"/>
              </a:rPr>
              <a:t>月</a:t>
            </a:r>
            <a:r>
              <a:rPr lang="en-US" altLang="zh-CN" sz="1335" dirty="0">
                <a:solidFill>
                  <a:schemeClr val="bg1"/>
                </a:solidFill>
                <a:latin typeface="+mn-ea"/>
              </a:rPr>
              <a:t>1</a:t>
            </a:r>
            <a:r>
              <a:rPr lang="zh-CN" altLang="en-US" sz="1335" dirty="0">
                <a:solidFill>
                  <a:schemeClr val="bg1"/>
                </a:solidFill>
                <a:latin typeface="+mn-ea"/>
              </a:rPr>
              <a:t>日</a:t>
            </a:r>
            <a:endParaRPr lang="zh-CN" altLang="en-US" sz="1335" dirty="0">
              <a:solidFill>
                <a:schemeClr val="bg1"/>
              </a:solidFill>
              <a:latin typeface="+mn-ea"/>
            </a:endParaRPr>
          </a:p>
        </p:txBody>
      </p:sp>
      <p:sp>
        <p:nvSpPr>
          <p:cNvPr id="173" name="矩形 172"/>
          <p:cNvSpPr/>
          <p:nvPr/>
        </p:nvSpPr>
        <p:spPr>
          <a:xfrm>
            <a:off x="4295274" y="5715353"/>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母亲节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5</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4" name="矩形 173"/>
          <p:cNvSpPr/>
          <p:nvPr/>
        </p:nvSpPr>
        <p:spPr>
          <a:xfrm>
            <a:off x="4900454" y="5740746"/>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儿童节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5" name="矩形 174"/>
          <p:cNvSpPr/>
          <p:nvPr/>
        </p:nvSpPr>
        <p:spPr>
          <a:xfrm>
            <a:off x="5541605"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端午节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6" name="矩形 175"/>
          <p:cNvSpPr/>
          <p:nvPr/>
        </p:nvSpPr>
        <p:spPr>
          <a:xfrm>
            <a:off x="6121393" y="5723817"/>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父亲节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7" name="矩形 176"/>
          <p:cNvSpPr/>
          <p:nvPr/>
        </p:nvSpPr>
        <p:spPr>
          <a:xfrm>
            <a:off x="6711760" y="5717468"/>
            <a:ext cx="962786"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七夕节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8</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8" name="矩形 177"/>
          <p:cNvSpPr/>
          <p:nvPr/>
        </p:nvSpPr>
        <p:spPr>
          <a:xfrm>
            <a:off x="7310592" y="5719585"/>
            <a:ext cx="962787"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中秋节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9</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27</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9" name="矩形 178"/>
          <p:cNvSpPr/>
          <p:nvPr/>
        </p:nvSpPr>
        <p:spPr>
          <a:xfrm>
            <a:off x="7947513" y="5715353"/>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国庆节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grpSp>
        <p:nvGrpSpPr>
          <p:cNvPr id="30752" name="组合 179"/>
          <p:cNvGrpSpPr/>
          <p:nvPr/>
        </p:nvGrpSpPr>
        <p:grpSpPr bwMode="auto">
          <a:xfrm>
            <a:off x="9451998" y="5364095"/>
            <a:ext cx="304706" cy="311053"/>
            <a:chOff x="130175" y="3851275"/>
            <a:chExt cx="488950" cy="492125"/>
          </a:xfrm>
        </p:grpSpPr>
        <p:sp>
          <p:nvSpPr>
            <p:cNvPr id="3078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53" name="组合 182"/>
          <p:cNvGrpSpPr/>
          <p:nvPr/>
        </p:nvGrpSpPr>
        <p:grpSpPr bwMode="auto">
          <a:xfrm>
            <a:off x="10040249" y="5364095"/>
            <a:ext cx="304706" cy="311053"/>
            <a:chOff x="130175" y="3851275"/>
            <a:chExt cx="488950" cy="492125"/>
          </a:xfrm>
        </p:grpSpPr>
        <p:sp>
          <p:nvSpPr>
            <p:cNvPr id="3078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54" name="组合 185"/>
          <p:cNvGrpSpPr/>
          <p:nvPr/>
        </p:nvGrpSpPr>
        <p:grpSpPr bwMode="auto">
          <a:xfrm>
            <a:off x="10590413" y="5353515"/>
            <a:ext cx="304706" cy="311055"/>
            <a:chOff x="130175" y="3851275"/>
            <a:chExt cx="488950" cy="492125"/>
          </a:xfrm>
        </p:grpSpPr>
        <p:sp>
          <p:nvSpPr>
            <p:cNvPr id="3077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189" name="矩形 188"/>
          <p:cNvSpPr/>
          <p:nvPr/>
        </p:nvSpPr>
        <p:spPr>
          <a:xfrm>
            <a:off x="8554809" y="572804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重阳节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0" name="矩形 189"/>
          <p:cNvSpPr/>
          <p:nvPr/>
        </p:nvSpPr>
        <p:spPr>
          <a:xfrm>
            <a:off x="9145177" y="572804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感恩节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11</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26</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1" name="矩形 190"/>
          <p:cNvSpPr/>
          <p:nvPr/>
        </p:nvSpPr>
        <p:spPr>
          <a:xfrm>
            <a:off x="9741893"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圣诞节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12</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24</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2" name="矩形 191"/>
          <p:cNvSpPr/>
          <p:nvPr/>
        </p:nvSpPr>
        <p:spPr>
          <a:xfrm>
            <a:off x="10287824"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rgbClr val="7F7F7F"/>
                </a:solidFill>
                <a:latin typeface="华文隶书" panose="02010800040101010101" charset="-122"/>
              </a:rPr>
              <a:t>元旦节</a:t>
            </a:r>
            <a:br>
              <a:rPr lang="zh-CN" altLang="en-US" sz="1335">
                <a:solidFill>
                  <a:srgbClr val="7F7F7F"/>
                </a:solidFill>
                <a:latin typeface="华文隶书" panose="02010800040101010101" charset="-122"/>
              </a:rPr>
            </a:br>
            <a:r>
              <a:rPr lang="en-US" altLang="zh-CN" sz="1335">
                <a:solidFill>
                  <a:srgbClr val="7F7F7F"/>
                </a:solidFill>
                <a:latin typeface="华文隶书" panose="02010800040101010101" charset="-122"/>
              </a:rPr>
              <a:t>1</a:t>
            </a:r>
            <a:r>
              <a:rPr lang="zh-CN" altLang="en-US" sz="1335">
                <a:solidFill>
                  <a:srgbClr val="7F7F7F"/>
                </a:solidFill>
                <a:latin typeface="华文隶书" panose="02010800040101010101" charset="-122"/>
              </a:rPr>
              <a:t>月</a:t>
            </a:r>
            <a:r>
              <a:rPr lang="en-US" altLang="zh-CN" sz="1335">
                <a:solidFill>
                  <a:srgbClr val="7F7F7F"/>
                </a:solidFill>
                <a:latin typeface="华文隶书" panose="02010800040101010101" charset="-122"/>
              </a:rPr>
              <a:t>1</a:t>
            </a:r>
            <a:r>
              <a:rPr lang="zh-CN" altLang="en-US" sz="1335">
                <a:solidFill>
                  <a:srgbClr val="7F7F7F"/>
                </a:solidFill>
                <a:latin typeface="华文隶书" panose="02010800040101010101" charset="-122"/>
              </a:rPr>
              <a:t>日</a:t>
            </a:r>
            <a:endParaRPr lang="zh-CN" altLang="en-US" sz="1335">
              <a:solidFill>
                <a:srgbClr val="7F7F7F"/>
              </a:solidFill>
              <a:latin typeface="华文隶书" panose="02010800040101010101" charset="-122"/>
            </a:endParaRPr>
          </a:p>
        </p:txBody>
      </p:sp>
      <p:sp>
        <p:nvSpPr>
          <p:cNvPr id="30759" name="矩形 196"/>
          <p:cNvSpPr>
            <a:spLocks noChangeArrowheads="1"/>
          </p:cNvSpPr>
          <p:nvPr/>
        </p:nvSpPr>
        <p:spPr bwMode="auto">
          <a:xfrm>
            <a:off x="985828" y="1388105"/>
            <a:ext cx="662361"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865" b="1">
                <a:latin typeface="微软雅黑" panose="020B0503020204020204" charset="-122"/>
                <a:ea typeface="微软雅黑" panose="020B0503020204020204" charset="-122"/>
              </a:rPr>
              <a:t>上线</a:t>
            </a:r>
            <a:endParaRPr lang="zh-CN" altLang="en-US" sz="1865" b="1">
              <a:latin typeface="微软雅黑" panose="020B0503020204020204" charset="-122"/>
              <a:ea typeface="微软雅黑" panose="020B0503020204020204" charset="-122"/>
            </a:endParaRPr>
          </a:p>
        </p:txBody>
      </p:sp>
      <p:sp>
        <p:nvSpPr>
          <p:cNvPr id="199" name="矩形 198"/>
          <p:cNvSpPr/>
          <p:nvPr/>
        </p:nvSpPr>
        <p:spPr>
          <a:xfrm>
            <a:off x="1332855" y="1845164"/>
            <a:ext cx="2416488"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第一阶段：吸粉</a:t>
            </a:r>
            <a:endParaRPr lang="zh-CN" altLang="en-US" sz="2400">
              <a:solidFill>
                <a:srgbClr val="FFFFFF"/>
              </a:solidFill>
            </a:endParaRPr>
          </a:p>
        </p:txBody>
      </p:sp>
      <p:sp>
        <p:nvSpPr>
          <p:cNvPr id="30761" name="Shape 918"/>
          <p:cNvSpPr>
            <a:spLocks noChangeShapeType="1"/>
          </p:cNvSpPr>
          <p:nvPr/>
        </p:nvSpPr>
        <p:spPr bwMode="auto">
          <a:xfrm flipH="1" flipV="1">
            <a:off x="1332855" y="1845164"/>
            <a:ext cx="4232" cy="3703024"/>
          </a:xfrm>
          <a:prstGeom prst="line">
            <a:avLst/>
          </a:prstGeom>
          <a:noFill/>
          <a:ln w="12700">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sp>
        <p:nvSpPr>
          <p:cNvPr id="201" name="矩形 200"/>
          <p:cNvSpPr/>
          <p:nvPr/>
        </p:nvSpPr>
        <p:spPr>
          <a:xfrm>
            <a:off x="3749342" y="1845164"/>
            <a:ext cx="2427067"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第二阶段：营销</a:t>
            </a:r>
            <a:endParaRPr lang="zh-CN" altLang="en-US" sz="2400">
              <a:solidFill>
                <a:srgbClr val="FFFFFF"/>
              </a:solidFill>
            </a:endParaRPr>
          </a:p>
        </p:txBody>
      </p:sp>
      <p:sp>
        <p:nvSpPr>
          <p:cNvPr id="202" name="矩形 201"/>
          <p:cNvSpPr/>
          <p:nvPr/>
        </p:nvSpPr>
        <p:spPr>
          <a:xfrm>
            <a:off x="6176409" y="1845164"/>
            <a:ext cx="4526154"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第三阶段：社群</a:t>
            </a:r>
            <a:endParaRPr lang="zh-CN" altLang="en-US" sz="2400">
              <a:solidFill>
                <a:srgbClr val="FFFFFF"/>
              </a:solidFill>
            </a:endParaRPr>
          </a:p>
        </p:txBody>
      </p:sp>
      <p:sp>
        <p:nvSpPr>
          <p:cNvPr id="30764" name="Rectangle 106" descr="小淡季波段营销&#10;2月18日 - 3月4日"/>
          <p:cNvSpPr>
            <a:spLocks noChangeArrowheads="1"/>
          </p:cNvSpPr>
          <p:nvPr/>
        </p:nvSpPr>
        <p:spPr bwMode="auto">
          <a:xfrm>
            <a:off x="2979113" y="4854136"/>
            <a:ext cx="746952" cy="495147"/>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latin typeface="宋体" panose="02010600030101010101" pitchFamily="2" charset="-122"/>
                <a:ea typeface="宋体" panose="02010600030101010101" pitchFamily="2" charset="-122"/>
              </a:rPr>
              <a:t>小淡季营销</a:t>
            </a:r>
            <a:br>
              <a:rPr kumimoji="1" lang="zh-CN" altLang="en-US" sz="1065" b="1">
                <a:ea typeface="宋体" panose="02010600030101010101" pitchFamily="2" charset="-122"/>
              </a:rPr>
            </a:br>
            <a:r>
              <a:rPr kumimoji="1" lang="en-US" altLang="zh-CN" sz="1065" b="1">
                <a:latin typeface="宋体" panose="02010600030101010101" pitchFamily="2" charset="-122"/>
                <a:ea typeface="宋体" panose="02010600030101010101" pitchFamily="2" charset="-122"/>
              </a:rPr>
              <a:t>2</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18</a:t>
            </a:r>
            <a:r>
              <a:rPr kumimoji="1" lang="zh-CN" altLang="en-US" sz="1065" b="1">
                <a:latin typeface="宋体" panose="02010600030101010101" pitchFamily="2" charset="-122"/>
                <a:ea typeface="宋体" panose="02010600030101010101" pitchFamily="2" charset="-122"/>
              </a:rPr>
              <a:t>日 </a:t>
            </a:r>
            <a:r>
              <a:rPr kumimoji="1" lang="en-US" altLang="zh-CN" sz="1065" b="1">
                <a:latin typeface="宋体" panose="02010600030101010101" pitchFamily="2" charset="-122"/>
                <a:ea typeface="宋体" panose="02010600030101010101" pitchFamily="2" charset="-122"/>
              </a:rPr>
              <a:t>- 3</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4</a:t>
            </a:r>
            <a:r>
              <a:rPr kumimoji="1" lang="zh-CN" altLang="en-US" sz="1065" b="1">
                <a:latin typeface="宋体" panose="02010600030101010101" pitchFamily="2" charset="-122"/>
                <a:ea typeface="宋体" panose="02010600030101010101" pitchFamily="2" charset="-122"/>
              </a:rPr>
              <a:t>日</a:t>
            </a:r>
            <a:endParaRPr kumimoji="1" lang="zh-CN" altLang="en-US" sz="1065" b="1">
              <a:ea typeface="宋体" panose="02010600030101010101" pitchFamily="2" charset="-122"/>
            </a:endParaRPr>
          </a:p>
        </p:txBody>
      </p:sp>
      <p:sp>
        <p:nvSpPr>
          <p:cNvPr id="30765" name="Rectangle 100" descr="淡季营销&#10;7月1日 - 9月25日"/>
          <p:cNvSpPr>
            <a:spLocks noChangeArrowheads="1"/>
          </p:cNvSpPr>
          <p:nvPr/>
        </p:nvSpPr>
        <p:spPr bwMode="auto">
          <a:xfrm>
            <a:off x="6711761" y="4854136"/>
            <a:ext cx="931046" cy="495147"/>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solidFill>
                  <a:srgbClr val="FFFFFF"/>
                </a:solidFill>
                <a:latin typeface="宋体" panose="02010600030101010101" pitchFamily="2" charset="-122"/>
                <a:ea typeface="宋体" panose="02010600030101010101" pitchFamily="2" charset="-122"/>
              </a:rPr>
              <a:t>淡季营销</a:t>
            </a:r>
            <a:br>
              <a:rPr kumimoji="1" lang="zh-CN" altLang="en-US" sz="1065" b="1">
                <a:solidFill>
                  <a:schemeClr val="tx1"/>
                </a:solidFill>
                <a:ea typeface="宋体" panose="02010600030101010101" pitchFamily="2" charset="-122"/>
              </a:rPr>
            </a:br>
            <a:r>
              <a:rPr kumimoji="1" lang="en-US" altLang="zh-CN" sz="1065" b="1">
                <a:solidFill>
                  <a:srgbClr val="FFFFFF"/>
                </a:solidFill>
                <a:latin typeface="宋体" panose="02010600030101010101" pitchFamily="2" charset="-122"/>
                <a:ea typeface="宋体" panose="02010600030101010101" pitchFamily="2" charset="-122"/>
              </a:rPr>
              <a:t>7</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1</a:t>
            </a:r>
            <a:r>
              <a:rPr kumimoji="1" lang="zh-CN" altLang="en-US" sz="1065" b="1">
                <a:solidFill>
                  <a:srgbClr val="FFFFFF"/>
                </a:solidFill>
                <a:latin typeface="宋体" panose="02010600030101010101" pitchFamily="2" charset="-122"/>
                <a:ea typeface="宋体" panose="02010600030101010101" pitchFamily="2" charset="-122"/>
              </a:rPr>
              <a:t>日 </a:t>
            </a:r>
            <a:r>
              <a:rPr kumimoji="1" lang="en-US" altLang="zh-CN" sz="1065" b="1">
                <a:solidFill>
                  <a:srgbClr val="FFFFFF"/>
                </a:solidFill>
                <a:latin typeface="宋体" panose="02010600030101010101" pitchFamily="2" charset="-122"/>
                <a:ea typeface="宋体" panose="02010600030101010101" pitchFamily="2" charset="-122"/>
              </a:rPr>
              <a:t>- 9</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25</a:t>
            </a:r>
            <a:r>
              <a:rPr kumimoji="1" lang="zh-CN" altLang="en-US" sz="1065" b="1">
                <a:solidFill>
                  <a:srgbClr val="FFFFFF"/>
                </a:solidFill>
                <a:latin typeface="宋体" panose="02010600030101010101" pitchFamily="2" charset="-122"/>
                <a:ea typeface="宋体" panose="02010600030101010101" pitchFamily="2" charset="-122"/>
              </a:rPr>
              <a:t>日</a:t>
            </a:r>
            <a:endParaRPr kumimoji="1" lang="zh-CN" altLang="en-US" sz="1065" b="1">
              <a:solidFill>
                <a:schemeClr val="tx1"/>
              </a:solidFill>
              <a:ea typeface="宋体" panose="02010600030101010101" pitchFamily="2" charset="-122"/>
            </a:endParaRPr>
          </a:p>
        </p:txBody>
      </p:sp>
      <p:sp>
        <p:nvSpPr>
          <p:cNvPr id="30766" name="Rectangle 98" descr="小淡季波段营销&#10;10月7日 - 10月20日"/>
          <p:cNvSpPr>
            <a:spLocks noChangeArrowheads="1"/>
          </p:cNvSpPr>
          <p:nvPr/>
        </p:nvSpPr>
        <p:spPr bwMode="auto">
          <a:xfrm>
            <a:off x="8015226" y="4862600"/>
            <a:ext cx="865449" cy="486683"/>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latin typeface="宋体" panose="02010600030101010101" pitchFamily="2" charset="-122"/>
                <a:ea typeface="宋体" panose="02010600030101010101" pitchFamily="2" charset="-122"/>
              </a:rPr>
              <a:t>小淡季营销</a:t>
            </a:r>
            <a:br>
              <a:rPr kumimoji="1" lang="zh-CN" altLang="en-US" sz="1065" b="1">
                <a:ea typeface="宋体" panose="02010600030101010101" pitchFamily="2" charset="-122"/>
              </a:rPr>
            </a:br>
            <a:r>
              <a:rPr kumimoji="1" lang="en-US" altLang="zh-CN" sz="1065" b="1">
                <a:latin typeface="宋体" panose="02010600030101010101" pitchFamily="2" charset="-122"/>
                <a:ea typeface="宋体" panose="02010600030101010101" pitchFamily="2" charset="-122"/>
              </a:rPr>
              <a:t>10</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7</a:t>
            </a:r>
            <a:r>
              <a:rPr kumimoji="1" lang="zh-CN" altLang="en-US" sz="1065" b="1">
                <a:latin typeface="宋体" panose="02010600030101010101" pitchFamily="2" charset="-122"/>
                <a:ea typeface="宋体" panose="02010600030101010101" pitchFamily="2" charset="-122"/>
              </a:rPr>
              <a:t>日 </a:t>
            </a:r>
            <a:r>
              <a:rPr kumimoji="1" lang="en-US" altLang="zh-CN" sz="1065" b="1">
                <a:latin typeface="宋体" panose="02010600030101010101" pitchFamily="2" charset="-122"/>
                <a:ea typeface="宋体" panose="02010600030101010101" pitchFamily="2" charset="-122"/>
              </a:rPr>
              <a:t>- 10</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20</a:t>
            </a:r>
            <a:r>
              <a:rPr kumimoji="1" lang="zh-CN" altLang="en-US" sz="1065" b="1">
                <a:latin typeface="宋体" panose="02010600030101010101" pitchFamily="2" charset="-122"/>
                <a:ea typeface="宋体" panose="02010600030101010101" pitchFamily="2" charset="-122"/>
              </a:rPr>
              <a:t>日</a:t>
            </a:r>
            <a:endParaRPr kumimoji="1" lang="zh-CN" altLang="en-US" sz="1065" b="1">
              <a:ea typeface="宋体" panose="02010600030101010101" pitchFamily="2" charset="-122"/>
            </a:endParaRPr>
          </a:p>
        </p:txBody>
      </p:sp>
      <p:sp>
        <p:nvSpPr>
          <p:cNvPr id="30767" name="Rectangle 96" descr="旺季营销&#10;11月1日 - 12月24日"/>
          <p:cNvSpPr>
            <a:spLocks noChangeArrowheads="1"/>
          </p:cNvSpPr>
          <p:nvPr/>
        </p:nvSpPr>
        <p:spPr bwMode="auto">
          <a:xfrm>
            <a:off x="9253093" y="4862600"/>
            <a:ext cx="1259029" cy="486683"/>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335" b="1">
                <a:solidFill>
                  <a:srgbClr val="FFFFFF"/>
                </a:solidFill>
                <a:latin typeface="宋体" panose="02010600030101010101" pitchFamily="2" charset="-122"/>
                <a:ea typeface="宋体" panose="02010600030101010101" pitchFamily="2" charset="-122"/>
              </a:rPr>
              <a:t>旺季营销</a:t>
            </a:r>
            <a:br>
              <a:rPr kumimoji="1" lang="zh-CN" altLang="en-US" sz="1335" b="1">
                <a:solidFill>
                  <a:schemeClr val="tx1"/>
                </a:solidFill>
                <a:ea typeface="宋体" panose="02010600030101010101" pitchFamily="2" charset="-122"/>
              </a:rPr>
            </a:br>
            <a:r>
              <a:rPr kumimoji="1" lang="en-US" altLang="zh-CN" sz="1065" b="1">
                <a:solidFill>
                  <a:srgbClr val="FFFFFF"/>
                </a:solidFill>
                <a:latin typeface="宋体" panose="02010600030101010101" pitchFamily="2" charset="-122"/>
                <a:ea typeface="宋体" panose="02010600030101010101" pitchFamily="2" charset="-122"/>
              </a:rPr>
              <a:t>11</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1</a:t>
            </a:r>
            <a:r>
              <a:rPr kumimoji="1" lang="zh-CN" altLang="en-US" sz="1065" b="1">
                <a:solidFill>
                  <a:srgbClr val="FFFFFF"/>
                </a:solidFill>
                <a:latin typeface="宋体" panose="02010600030101010101" pitchFamily="2" charset="-122"/>
                <a:ea typeface="宋体" panose="02010600030101010101" pitchFamily="2" charset="-122"/>
              </a:rPr>
              <a:t>日 </a:t>
            </a:r>
            <a:r>
              <a:rPr kumimoji="1" lang="en-US" altLang="zh-CN" sz="1065" b="1">
                <a:solidFill>
                  <a:srgbClr val="FFFFFF"/>
                </a:solidFill>
                <a:latin typeface="宋体" panose="02010600030101010101" pitchFamily="2" charset="-122"/>
                <a:ea typeface="宋体" panose="02010600030101010101" pitchFamily="2" charset="-122"/>
              </a:rPr>
              <a:t>- 12</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24</a:t>
            </a:r>
            <a:r>
              <a:rPr kumimoji="1" lang="zh-CN" altLang="en-US" sz="1065" b="1">
                <a:solidFill>
                  <a:srgbClr val="FFFFFF"/>
                </a:solidFill>
                <a:latin typeface="宋体" panose="02010600030101010101" pitchFamily="2" charset="-122"/>
                <a:ea typeface="宋体" panose="02010600030101010101" pitchFamily="2" charset="-122"/>
              </a:rPr>
              <a:t>日</a:t>
            </a:r>
            <a:endParaRPr kumimoji="1" lang="zh-CN" altLang="en-US" sz="1065" b="1">
              <a:solidFill>
                <a:schemeClr val="tx1"/>
              </a:solidFill>
              <a:ea typeface="宋体" panose="02010600030101010101" pitchFamily="2" charset="-122"/>
            </a:endParaRPr>
          </a:p>
        </p:txBody>
      </p:sp>
      <p:sp>
        <p:nvSpPr>
          <p:cNvPr id="207" name="矩形 206"/>
          <p:cNvSpPr/>
          <p:nvPr/>
        </p:nvSpPr>
        <p:spPr>
          <a:xfrm>
            <a:off x="1332854" y="2564608"/>
            <a:ext cx="9369708" cy="347026"/>
          </a:xfrm>
          <a:prstGeom prst="rect">
            <a:avLst/>
          </a:prstGeom>
          <a:solidFill>
            <a:srgbClr val="FF00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dirty="0">
                <a:solidFill>
                  <a:srgbClr val="FFFFFF"/>
                </a:solidFill>
              </a:rPr>
              <a:t>线上会员激励活动</a:t>
            </a:r>
            <a:endParaRPr lang="zh-CN" altLang="en-US" sz="2400" dirty="0">
              <a:solidFill>
                <a:srgbClr val="FFFFFF"/>
              </a:solidFill>
            </a:endParaRPr>
          </a:p>
        </p:txBody>
      </p:sp>
      <p:sp>
        <p:nvSpPr>
          <p:cNvPr id="208" name="矩形 207"/>
          <p:cNvSpPr/>
          <p:nvPr/>
        </p:nvSpPr>
        <p:spPr>
          <a:xfrm>
            <a:off x="1332854" y="2922215"/>
            <a:ext cx="9369708" cy="344910"/>
          </a:xfrm>
          <a:prstGeom prst="rect">
            <a:avLst/>
          </a:prstGeom>
          <a:solidFill>
            <a:srgbClr val="FFC0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生日营销</a:t>
            </a:r>
            <a:endParaRPr lang="zh-CN" altLang="en-US" sz="2400">
              <a:solidFill>
                <a:srgbClr val="FFFFFF"/>
              </a:solidFill>
            </a:endParaRPr>
          </a:p>
        </p:txBody>
      </p:sp>
      <p:sp>
        <p:nvSpPr>
          <p:cNvPr id="210" name="矩形 209"/>
          <p:cNvSpPr/>
          <p:nvPr/>
        </p:nvSpPr>
        <p:spPr>
          <a:xfrm>
            <a:off x="1337087" y="3281937"/>
            <a:ext cx="2388979" cy="344910"/>
          </a:xfrm>
          <a:prstGeom prst="rect">
            <a:avLst/>
          </a:prstGeom>
          <a:solidFill>
            <a:srgbClr val="92D05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会员推荐活动</a:t>
            </a:r>
            <a:endParaRPr lang="zh-CN" altLang="en-US" sz="2400">
              <a:solidFill>
                <a:srgbClr val="FFFFFF"/>
              </a:solidFill>
            </a:endParaRPr>
          </a:p>
        </p:txBody>
      </p:sp>
      <p:sp>
        <p:nvSpPr>
          <p:cNvPr id="211" name="矩形 210"/>
          <p:cNvSpPr/>
          <p:nvPr/>
        </p:nvSpPr>
        <p:spPr>
          <a:xfrm>
            <a:off x="3745110" y="3279821"/>
            <a:ext cx="2431299" cy="344911"/>
          </a:xfrm>
          <a:prstGeom prst="rect">
            <a:avLst/>
          </a:prstGeom>
          <a:solidFill>
            <a:srgbClr val="00B0F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会员分享类活动</a:t>
            </a:r>
            <a:endParaRPr lang="zh-CN" altLang="en-US" sz="2400">
              <a:solidFill>
                <a:srgbClr val="FFFFFF"/>
              </a:solidFill>
            </a:endParaRPr>
          </a:p>
        </p:txBody>
      </p:sp>
      <p:sp>
        <p:nvSpPr>
          <p:cNvPr id="212" name="矩形 211"/>
          <p:cNvSpPr/>
          <p:nvPr/>
        </p:nvSpPr>
        <p:spPr>
          <a:xfrm>
            <a:off x="3745109" y="3967526"/>
            <a:ext cx="6957453" cy="344910"/>
          </a:xfrm>
          <a:prstGeom prst="rect">
            <a:avLst/>
          </a:prstGeom>
          <a:solidFill>
            <a:srgbClr val="90B225"/>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节日营销</a:t>
            </a:r>
            <a:endParaRPr lang="zh-CN" altLang="en-US" sz="2400">
              <a:solidFill>
                <a:srgbClr val="FFFFFF"/>
              </a:solidFill>
            </a:endParaRPr>
          </a:p>
        </p:txBody>
      </p:sp>
      <p:sp>
        <p:nvSpPr>
          <p:cNvPr id="214" name="矩形 213"/>
          <p:cNvSpPr/>
          <p:nvPr/>
        </p:nvSpPr>
        <p:spPr>
          <a:xfrm>
            <a:off x="3745109" y="3620500"/>
            <a:ext cx="6957453" cy="347026"/>
          </a:xfrm>
          <a:prstGeom prst="rect">
            <a:avLst/>
          </a:prstGeom>
          <a:solidFill>
            <a:srgbClr val="7030A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线上储值营销</a:t>
            </a:r>
            <a:endParaRPr lang="zh-CN" altLang="en-US" sz="2400">
              <a:solidFill>
                <a:srgbClr val="FFFFFF"/>
              </a:solidFill>
            </a:endParaRPr>
          </a:p>
        </p:txBody>
      </p:sp>
      <p:sp>
        <p:nvSpPr>
          <p:cNvPr id="215" name="矩形 214"/>
          <p:cNvSpPr/>
          <p:nvPr/>
        </p:nvSpPr>
        <p:spPr>
          <a:xfrm>
            <a:off x="2001515" y="2139291"/>
            <a:ext cx="960670" cy="297454"/>
          </a:xfrm>
          <a:prstGeom prst="rect">
            <a:avLst/>
          </a:prstGeom>
        </p:spPr>
        <p:txBody>
          <a:bodyPr>
            <a:spAutoFit/>
          </a:bodyPr>
          <a:lstStyle/>
          <a:p>
            <a:pPr algn="ctr">
              <a:defRPr/>
            </a:pPr>
            <a:r>
              <a:rPr lang="en-US" altLang="zh-CN" sz="1335" dirty="0">
                <a:solidFill>
                  <a:schemeClr val="bg1"/>
                </a:solidFill>
                <a:latin typeface="+mn-ea"/>
              </a:rPr>
              <a:t>2-4</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216" name="矩形 215"/>
          <p:cNvSpPr/>
          <p:nvPr/>
        </p:nvSpPr>
        <p:spPr>
          <a:xfrm>
            <a:off x="4390494" y="2147755"/>
            <a:ext cx="962787" cy="297454"/>
          </a:xfrm>
          <a:prstGeom prst="rect">
            <a:avLst/>
          </a:prstGeom>
        </p:spPr>
        <p:txBody>
          <a:bodyPr>
            <a:spAutoFit/>
          </a:bodyPr>
          <a:lstStyle/>
          <a:p>
            <a:pPr algn="ctr">
              <a:defRPr/>
            </a:pPr>
            <a:r>
              <a:rPr lang="en-US" altLang="zh-CN" sz="1335" dirty="0">
                <a:solidFill>
                  <a:schemeClr val="bg1"/>
                </a:solidFill>
                <a:latin typeface="+mn-ea"/>
              </a:rPr>
              <a:t>3-4</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217" name="矩形 216"/>
          <p:cNvSpPr/>
          <p:nvPr/>
        </p:nvSpPr>
        <p:spPr>
          <a:xfrm>
            <a:off x="6176409" y="4331480"/>
            <a:ext cx="4526154" cy="344910"/>
          </a:xfrm>
          <a:prstGeom prst="rect">
            <a:avLst/>
          </a:prstGeom>
          <a:solidFill>
            <a:srgbClr val="FFFF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t>沉睡唤醒及客户关怀</a:t>
            </a:r>
            <a:endParaRPr lang="zh-CN" altLang="en-US" sz="2400"/>
          </a:p>
        </p:txBody>
      </p:sp>
      <p:sp>
        <p:nvSpPr>
          <p:cNvPr id="218" name="矩形 217"/>
          <p:cNvSpPr/>
          <p:nvPr/>
        </p:nvSpPr>
        <p:spPr>
          <a:xfrm>
            <a:off x="7960209" y="2168915"/>
            <a:ext cx="960670" cy="297454"/>
          </a:xfrm>
          <a:prstGeom prst="rect">
            <a:avLst/>
          </a:prstGeom>
        </p:spPr>
        <p:txBody>
          <a:bodyPr>
            <a:spAutoFit/>
          </a:bodyPr>
          <a:lstStyle/>
          <a:p>
            <a:pPr algn="ctr">
              <a:defRPr/>
            </a:pPr>
            <a:r>
              <a:rPr lang="en-US" altLang="zh-CN" sz="1335" dirty="0">
                <a:solidFill>
                  <a:schemeClr val="bg1"/>
                </a:solidFill>
                <a:latin typeface="+mn-ea"/>
              </a:rPr>
              <a:t>6-8</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30778" name="Shape 918"/>
          <p:cNvSpPr>
            <a:spLocks noChangeShapeType="1"/>
          </p:cNvSpPr>
          <p:nvPr/>
        </p:nvSpPr>
        <p:spPr bwMode="auto">
          <a:xfrm flipH="1" flipV="1">
            <a:off x="10711027" y="1845164"/>
            <a:ext cx="4232" cy="3703024"/>
          </a:xfrm>
          <a:prstGeom prst="line">
            <a:avLst/>
          </a:prstGeom>
          <a:noFill/>
          <a:ln w="12700">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pic>
        <p:nvPicPr>
          <p:cNvPr id="93" name="Picture 2" descr="智慧餐饮logo1"/>
          <p:cNvPicPr>
            <a:picLocks noChangeAspect="1"/>
          </p:cNvPicPr>
          <p:nvPr/>
        </p:nvPicPr>
        <p:blipFill>
          <a:blip r:embed="rId2" cstate="print"/>
          <a:stretch>
            <a:fillRect/>
          </a:stretch>
        </p:blipFill>
        <p:spPr>
          <a:xfrm>
            <a:off x="10029825" y="0"/>
            <a:ext cx="2160270" cy="647700"/>
          </a:xfrm>
          <a:prstGeom prst="rect">
            <a:avLst/>
          </a:prstGeom>
          <a:noFill/>
          <a:ln w="9525">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a:srcRect/>
          <a:stretch>
            <a:fillRect/>
          </a:stretch>
        </p:blipFill>
        <p:spPr bwMode="auto">
          <a:xfrm>
            <a:off x="10345" y="-25393"/>
            <a:ext cx="1217977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5"/>
          <p:cNvSpPr>
            <a:spLocks noChangeArrowheads="1"/>
          </p:cNvSpPr>
          <p:nvPr/>
        </p:nvSpPr>
        <p:spPr bwMode="auto">
          <a:xfrm>
            <a:off x="2989384" y="1084748"/>
            <a:ext cx="6560963"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3730" b="1" dirty="0" smtClean="0">
                <a:latin typeface="微软雅黑" panose="020B0503020204020204" charset="-122"/>
                <a:ea typeface="微软雅黑" panose="020B0503020204020204" charset="-122"/>
              </a:rPr>
              <a:t>传统餐饮软件</a:t>
            </a:r>
            <a:r>
              <a:rPr lang="en-US" altLang="zh-CN" sz="3730" b="1" dirty="0" smtClean="0">
                <a:latin typeface="微软雅黑" panose="020B0503020204020204" charset="-122"/>
                <a:ea typeface="微软雅黑" panose="020B0503020204020204" charset="-122"/>
              </a:rPr>
              <a:t>VS</a:t>
            </a:r>
            <a:r>
              <a:rPr lang="zh-CN" altLang="en-US" sz="3730" b="1" dirty="0" smtClean="0">
                <a:latin typeface="微软雅黑" panose="020B0503020204020204" charset="-122"/>
                <a:ea typeface="微软雅黑" panose="020B0503020204020204" charset="-122"/>
              </a:rPr>
              <a:t>好哇智慧餐饮</a:t>
            </a:r>
            <a:endParaRPr lang="zh-CN" altLang="en-US" sz="3730" b="1" dirty="0">
              <a:latin typeface="微软雅黑" panose="020B0503020204020204" charset="-122"/>
              <a:ea typeface="微软雅黑" panose="020B0503020204020204" charset="-122"/>
            </a:endParaRPr>
          </a:p>
        </p:txBody>
      </p:sp>
      <p:graphicFrame>
        <p:nvGraphicFramePr>
          <p:cNvPr id="14" name="表格 13"/>
          <p:cNvGraphicFramePr>
            <a:graphicFrameLocks noGrp="1"/>
          </p:cNvGraphicFramePr>
          <p:nvPr/>
        </p:nvGraphicFramePr>
        <p:xfrm>
          <a:off x="672658" y="1934036"/>
          <a:ext cx="10558908" cy="3326692"/>
        </p:xfrm>
        <a:graphic>
          <a:graphicData uri="http://schemas.openxmlformats.org/drawingml/2006/table">
            <a:tbl>
              <a:tblPr/>
              <a:tblGrid>
                <a:gridCol w="1650491"/>
                <a:gridCol w="1373292"/>
                <a:gridCol w="1438889"/>
                <a:gridCol w="1584895"/>
                <a:gridCol w="1582778"/>
                <a:gridCol w="1441005"/>
                <a:gridCol w="1487558"/>
              </a:tblGrid>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FFFFFF"/>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rPr>
                        <a:t>传统</a:t>
                      </a:r>
                      <a:r>
                        <a:rPr kumimoji="0" lang="en-US" altLang="zh-CN" sz="2400" b="1" i="0" u="none" strike="noStrike" cap="none" normalizeH="0" baseline="0">
                          <a:ln>
                            <a:noFill/>
                          </a:ln>
                          <a:solidFill>
                            <a:srgbClr val="FF0000"/>
                          </a:solidFill>
                          <a:effectLst/>
                          <a:latin typeface="微软雅黑" panose="020B0503020204020204" charset="-122"/>
                          <a:ea typeface="微软雅黑" panose="020B0503020204020204" charset="-122"/>
                        </a:rPr>
                        <a:t>CS</a:t>
                      </a:r>
                      <a:r>
                        <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rPr>
                        <a:t>架构</a:t>
                      </a:r>
                      <a:endPar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00B0F0"/>
                          </a:solidFill>
                          <a:effectLst/>
                          <a:latin typeface="微软雅黑" panose="020B0503020204020204" charset="-122"/>
                          <a:ea typeface="微软雅黑" panose="020B0503020204020204" charset="-122"/>
                        </a:rPr>
                        <a:t>好哇智慧餐饮架构</a:t>
                      </a:r>
                      <a:endParaRPr kumimoji="0" lang="zh-CN" altLang="en-US" sz="2400" b="1" i="0" u="none" strike="noStrike" cap="none" normalizeH="0" baseline="0" dirty="0">
                        <a:ln>
                          <a:noFill/>
                        </a:ln>
                        <a:solidFill>
                          <a:srgbClr val="00B0F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609420">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低投入</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自建服务器、</a:t>
                      </a:r>
                      <a:endPar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数据库</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拉光纤</a:t>
                      </a:r>
                      <a:endPar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运维团队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点菜宝硬件投入</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09420">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快部署</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4</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小时部署</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2</a:t>
                      </a:r>
                      <a:r>
                        <a:rPr kumimoji="0" lang="zh-CN" altLang="en-US"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分钟</a:t>
                      </a: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打开即可用</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易维护</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需要专业</a:t>
                      </a: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IT</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人员</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易连接</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单机版，没有连接属性</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连接第三方、</a:t>
                      </a: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微信、订单渠道及移动支付</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更安全</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本地数据安全风险大</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数据时时备份云端</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bl>
          </a:graphicData>
        </a:graphic>
      </p:graphicFrame>
      <p:pic>
        <p:nvPicPr>
          <p:cNvPr id="6"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srcRect/>
          <a:stretch>
            <a:fillRect/>
          </a:stretch>
        </p:blipFill>
        <p:spPr bwMode="auto">
          <a:xfrm>
            <a:off x="1881" y="0"/>
            <a:ext cx="12188238"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3137640" y="688239"/>
            <a:ext cx="6560963"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3730" b="1" dirty="0">
                <a:latin typeface="微软雅黑" panose="020B0503020204020204" charset="-122"/>
                <a:ea typeface="微软雅黑" panose="020B0503020204020204" charset="-122"/>
              </a:rPr>
              <a:t>传统餐饮软件</a:t>
            </a:r>
            <a:r>
              <a:rPr lang="en-US" altLang="zh-CN" sz="3730" b="1" dirty="0">
                <a:latin typeface="微软雅黑" panose="020B0503020204020204" charset="-122"/>
                <a:ea typeface="微软雅黑" panose="020B0503020204020204" charset="-122"/>
              </a:rPr>
              <a:t>VS</a:t>
            </a:r>
            <a:r>
              <a:rPr lang="zh-CN" altLang="en-US" sz="3730" b="1" dirty="0">
                <a:latin typeface="微软雅黑" panose="020B0503020204020204" charset="-122"/>
                <a:ea typeface="微软雅黑" panose="020B0503020204020204" charset="-122"/>
              </a:rPr>
              <a:t>好哇智慧餐饮</a:t>
            </a:r>
            <a:endParaRPr lang="zh-CN" altLang="en-US" sz="3730" b="1" dirty="0">
              <a:latin typeface="微软雅黑" panose="020B0503020204020204" charset="-122"/>
              <a:ea typeface="微软雅黑" panose="020B0503020204020204" charset="-122"/>
            </a:endParaRPr>
          </a:p>
        </p:txBody>
      </p:sp>
      <p:sp>
        <p:nvSpPr>
          <p:cNvPr id="28677" name="AutoShape 196"/>
          <p:cNvSpPr>
            <a:spLocks noChangeArrowheads="1"/>
          </p:cNvSpPr>
          <p:nvPr/>
        </p:nvSpPr>
        <p:spPr bwMode="auto">
          <a:xfrm>
            <a:off x="8228941" y="2566725"/>
            <a:ext cx="3091497" cy="3328489"/>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78" name="Group 15"/>
          <p:cNvGrpSpPr/>
          <p:nvPr/>
        </p:nvGrpSpPr>
        <p:grpSpPr bwMode="auto">
          <a:xfrm>
            <a:off x="8015225" y="1606055"/>
            <a:ext cx="3455450" cy="1013570"/>
            <a:chOff x="0" y="0"/>
            <a:chExt cx="1451" cy="494"/>
          </a:xfrm>
        </p:grpSpPr>
        <p:grpSp>
          <p:nvGrpSpPr>
            <p:cNvPr id="28699" name="Group 16"/>
            <p:cNvGrpSpPr/>
            <p:nvPr/>
          </p:nvGrpSpPr>
          <p:grpSpPr bwMode="auto">
            <a:xfrm>
              <a:off x="0" y="0"/>
              <a:ext cx="1451" cy="453"/>
              <a:chOff x="0" y="0"/>
              <a:chExt cx="1800225" cy="468312"/>
            </a:xfrm>
          </p:grpSpPr>
          <p:sp>
            <p:nvSpPr>
              <p:cNvPr id="28702"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703"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700" name="Text Box 229"/>
            <p:cNvSpPr txBox="1">
              <a:spLocks noChangeArrowheads="1"/>
            </p:cNvSpPr>
            <p:nvPr/>
          </p:nvSpPr>
          <p:spPr bwMode="auto">
            <a:xfrm>
              <a:off x="398"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FFFF00"/>
                  </a:solidFill>
                  <a:latin typeface="微软雅黑" panose="020B0503020204020204" charset="-122"/>
                  <a:ea typeface="微软雅黑" panose="020B0503020204020204" charset="-122"/>
                </a:rPr>
                <a:t>系统升级</a:t>
              </a:r>
              <a:endParaRPr lang="zh-CN" altLang="en-US" sz="2665" b="1">
                <a:solidFill>
                  <a:srgbClr val="FFFF00"/>
                </a:solidFill>
                <a:latin typeface="微软雅黑" panose="020B0503020204020204" charset="-122"/>
                <a:ea typeface="微软雅黑" panose="020B0503020204020204" charset="-122"/>
              </a:endParaRPr>
            </a:p>
          </p:txBody>
        </p:sp>
        <p:sp>
          <p:nvSpPr>
            <p:cNvPr id="28701"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79" name="AutoShape 196"/>
          <p:cNvSpPr>
            <a:spLocks noChangeArrowheads="1"/>
          </p:cNvSpPr>
          <p:nvPr/>
        </p:nvSpPr>
        <p:spPr bwMode="auto">
          <a:xfrm>
            <a:off x="911767" y="2566725"/>
            <a:ext cx="3360230" cy="3358113"/>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80" name="Group 24"/>
          <p:cNvGrpSpPr/>
          <p:nvPr/>
        </p:nvGrpSpPr>
        <p:grpSpPr bwMode="auto">
          <a:xfrm>
            <a:off x="816547" y="1606055"/>
            <a:ext cx="3455450" cy="1013570"/>
            <a:chOff x="0" y="0"/>
            <a:chExt cx="1451" cy="494"/>
          </a:xfrm>
        </p:grpSpPr>
        <p:grpSp>
          <p:nvGrpSpPr>
            <p:cNvPr id="28694" name="Group 25"/>
            <p:cNvGrpSpPr/>
            <p:nvPr/>
          </p:nvGrpSpPr>
          <p:grpSpPr bwMode="auto">
            <a:xfrm>
              <a:off x="0" y="0"/>
              <a:ext cx="1451" cy="453"/>
              <a:chOff x="0" y="0"/>
              <a:chExt cx="1800225" cy="468312"/>
            </a:xfrm>
          </p:grpSpPr>
          <p:sp>
            <p:nvSpPr>
              <p:cNvPr id="28697"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698"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695" name="Text Box 229"/>
            <p:cNvSpPr txBox="1">
              <a:spLocks noChangeArrowheads="1"/>
            </p:cNvSpPr>
            <p:nvPr/>
          </p:nvSpPr>
          <p:spPr bwMode="auto">
            <a:xfrm>
              <a:off x="439"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92D050"/>
                  </a:solidFill>
                  <a:latin typeface="微软雅黑" panose="020B0503020204020204" charset="-122"/>
                  <a:ea typeface="微软雅黑" panose="020B0503020204020204" charset="-122"/>
                </a:rPr>
                <a:t>重装系统</a:t>
              </a:r>
              <a:endParaRPr lang="zh-CN" altLang="en-US" sz="2665" b="1">
                <a:solidFill>
                  <a:srgbClr val="92D050"/>
                </a:solidFill>
                <a:latin typeface="微软雅黑" panose="020B0503020204020204" charset="-122"/>
                <a:ea typeface="微软雅黑" panose="020B0503020204020204" charset="-122"/>
              </a:endParaRPr>
            </a:p>
          </p:txBody>
        </p:sp>
        <p:sp>
          <p:nvSpPr>
            <p:cNvPr id="28696"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81" name="矩形 196"/>
          <p:cNvSpPr>
            <a:spLocks noChangeArrowheads="1"/>
          </p:cNvSpPr>
          <p:nvPr/>
        </p:nvSpPr>
        <p:spPr bwMode="auto">
          <a:xfrm>
            <a:off x="1030264" y="2704265"/>
            <a:ext cx="2151551" cy="27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、备份数据</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、重新装数据库</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、重新设置所有参数</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、重新调试系统</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预计</a:t>
            </a: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个小时恢复</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2" name="AutoShape 196"/>
          <p:cNvSpPr>
            <a:spLocks noChangeArrowheads="1"/>
          </p:cNvSpPr>
          <p:nvPr/>
        </p:nvSpPr>
        <p:spPr bwMode="auto">
          <a:xfrm>
            <a:off x="4614790" y="2545565"/>
            <a:ext cx="3091497" cy="3379273"/>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83" name="Group 15"/>
          <p:cNvGrpSpPr/>
          <p:nvPr/>
        </p:nvGrpSpPr>
        <p:grpSpPr bwMode="auto">
          <a:xfrm>
            <a:off x="4401074" y="1584894"/>
            <a:ext cx="3455450" cy="1013570"/>
            <a:chOff x="0" y="0"/>
            <a:chExt cx="1451" cy="494"/>
          </a:xfrm>
        </p:grpSpPr>
        <p:grpSp>
          <p:nvGrpSpPr>
            <p:cNvPr id="28689" name="Group 16"/>
            <p:cNvGrpSpPr/>
            <p:nvPr/>
          </p:nvGrpSpPr>
          <p:grpSpPr bwMode="auto">
            <a:xfrm>
              <a:off x="0" y="0"/>
              <a:ext cx="1451" cy="453"/>
              <a:chOff x="0" y="0"/>
              <a:chExt cx="1800225" cy="468312"/>
            </a:xfrm>
          </p:grpSpPr>
          <p:sp>
            <p:nvSpPr>
              <p:cNvPr id="28692"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693"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690" name="Text Box 229"/>
            <p:cNvSpPr txBox="1">
              <a:spLocks noChangeArrowheads="1"/>
            </p:cNvSpPr>
            <p:nvPr/>
          </p:nvSpPr>
          <p:spPr bwMode="auto">
            <a:xfrm>
              <a:off x="398"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FF0000"/>
                  </a:solidFill>
                  <a:latin typeface="微软雅黑" panose="020B0503020204020204" charset="-122"/>
                  <a:ea typeface="微软雅黑" panose="020B0503020204020204" charset="-122"/>
                </a:rPr>
                <a:t>硬盘损坏</a:t>
              </a:r>
              <a:endParaRPr lang="zh-CN" altLang="en-US" sz="2665" b="1">
                <a:solidFill>
                  <a:srgbClr val="FF0000"/>
                </a:solidFill>
                <a:latin typeface="微软雅黑" panose="020B0503020204020204" charset="-122"/>
                <a:ea typeface="微软雅黑" panose="020B0503020204020204" charset="-122"/>
              </a:endParaRPr>
            </a:p>
          </p:txBody>
        </p:sp>
        <p:sp>
          <p:nvSpPr>
            <p:cNvPr id="28691"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84" name="矩形 196"/>
          <p:cNvSpPr>
            <a:spLocks noChangeArrowheads="1"/>
          </p:cNvSpPr>
          <p:nvPr/>
        </p:nvSpPr>
        <p:spPr bwMode="auto">
          <a:xfrm>
            <a:off x="4682503" y="2704265"/>
            <a:ext cx="2151551" cy="2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、数据丢失无法备份</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、重新装数据库</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、重新设置所有参数</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、重新调试系统</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预计</a:t>
            </a: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个小时恢复</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5" name="矩形 196"/>
          <p:cNvSpPr>
            <a:spLocks noChangeArrowheads="1"/>
          </p:cNvSpPr>
          <p:nvPr/>
        </p:nvSpPr>
        <p:spPr bwMode="auto">
          <a:xfrm>
            <a:off x="8303003" y="2704266"/>
            <a:ext cx="2561920" cy="156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、一年升级一次</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、升级需要专业人员到店</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、升级成本巨大</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6" name="矩形 196"/>
          <p:cNvSpPr>
            <a:spLocks noChangeArrowheads="1"/>
          </p:cNvSpPr>
          <p:nvPr/>
        </p:nvSpPr>
        <p:spPr bwMode="auto">
          <a:xfrm>
            <a:off x="1030264" y="4401308"/>
            <a:ext cx="2476960"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dirty="0" smtClean="0">
                <a:latin typeface="微软雅黑" panose="020B0503020204020204" charset="-122"/>
                <a:ea typeface="微软雅黑" panose="020B0503020204020204" charset="-122"/>
              </a:rPr>
              <a:t>好哇智慧餐饮</a:t>
            </a:r>
            <a:endParaRPr lang="zh-CN" altLang="en-US" sz="1600" dirty="0" smtClean="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、打开即可用</a:t>
            </a:r>
            <a:r>
              <a:rPr lang="en-US" altLang="zh-CN" sz="1600" dirty="0">
                <a:latin typeface="微软雅黑" panose="020B0503020204020204" charset="-122"/>
                <a:ea typeface="微软雅黑" panose="020B0503020204020204" charset="-122"/>
              </a:rPr>
              <a:t>5</a:t>
            </a:r>
            <a:r>
              <a:rPr lang="zh-CN" altLang="en-US" sz="1600" dirty="0">
                <a:latin typeface="微软雅黑" panose="020B0503020204020204" charset="-122"/>
                <a:ea typeface="微软雅黑" panose="020B0503020204020204" charset="-122"/>
              </a:rPr>
              <a:t>分钟恢复</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sp>
        <p:nvSpPr>
          <p:cNvPr id="28687" name="矩形 196"/>
          <p:cNvSpPr>
            <a:spLocks noChangeArrowheads="1"/>
          </p:cNvSpPr>
          <p:nvPr/>
        </p:nvSpPr>
        <p:spPr bwMode="auto">
          <a:xfrm>
            <a:off x="4701548" y="4401308"/>
            <a:ext cx="2476960" cy="13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1600" dirty="0">
                <a:latin typeface="微软雅黑" panose="020B0503020204020204" charset="-122"/>
                <a:ea typeface="微软雅黑" panose="020B0503020204020204" charset="-122"/>
              </a:rPr>
              <a:t>好哇智慧餐饮</a:t>
            </a:r>
            <a:endParaRPr lang="zh-CN" altLang="en-US"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、数据早已备份在云端</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2</a:t>
            </a:r>
            <a:r>
              <a:rPr lang="zh-CN" altLang="en-US" sz="1600" dirty="0">
                <a:latin typeface="微软雅黑" panose="020B0503020204020204" charset="-122"/>
                <a:ea typeface="微软雅黑" panose="020B0503020204020204" charset="-122"/>
              </a:rPr>
              <a:t>、打开即可</a:t>
            </a:r>
            <a:r>
              <a:rPr lang="zh-CN" altLang="en-US" sz="1600" dirty="0" smtClean="0">
                <a:latin typeface="微软雅黑" panose="020B0503020204020204" charset="-122"/>
                <a:ea typeface="微软雅黑" panose="020B0503020204020204" charset="-122"/>
              </a:rPr>
              <a:t>用</a:t>
            </a:r>
            <a:r>
              <a:rPr lang="en-US" altLang="zh-CN" sz="1600" dirty="0" smtClean="0">
                <a:latin typeface="微软雅黑" panose="020B0503020204020204" charset="-122"/>
                <a:ea typeface="微软雅黑" panose="020B0503020204020204" charset="-122"/>
              </a:rPr>
              <a:t>2</a:t>
            </a:r>
            <a:r>
              <a:rPr lang="zh-CN" altLang="en-US" sz="1600" dirty="0" smtClean="0">
                <a:latin typeface="微软雅黑" panose="020B0503020204020204" charset="-122"/>
                <a:ea typeface="微软雅黑" panose="020B0503020204020204" charset="-122"/>
              </a:rPr>
              <a:t>分钟</a:t>
            </a:r>
            <a:r>
              <a:rPr lang="zh-CN" altLang="en-US" sz="1600" dirty="0">
                <a:latin typeface="微软雅黑" panose="020B0503020204020204" charset="-122"/>
                <a:ea typeface="微软雅黑" panose="020B0503020204020204" charset="-122"/>
              </a:rPr>
              <a:t>恢复</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sp>
        <p:nvSpPr>
          <p:cNvPr id="28688" name="矩形 196"/>
          <p:cNvSpPr>
            <a:spLocks noChangeArrowheads="1"/>
          </p:cNvSpPr>
          <p:nvPr/>
        </p:nvSpPr>
        <p:spPr bwMode="auto">
          <a:xfrm>
            <a:off x="8400340" y="4401308"/>
            <a:ext cx="2151551" cy="13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1600" dirty="0">
                <a:latin typeface="微软雅黑" panose="020B0503020204020204" charset="-122"/>
                <a:ea typeface="微软雅黑" panose="020B0503020204020204" charset="-122"/>
              </a:rPr>
              <a:t>好哇智慧餐饮</a:t>
            </a:r>
            <a:endParaRPr lang="zh-CN" altLang="en-US"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、云端升级一周一次</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2</a:t>
            </a:r>
            <a:r>
              <a:rPr lang="zh-CN" altLang="en-US" sz="1600" dirty="0">
                <a:latin typeface="微软雅黑" panose="020B0503020204020204" charset="-122"/>
                <a:ea typeface="微软雅黑" panose="020B0503020204020204" charset="-122"/>
              </a:rPr>
              <a:t>、升级无感</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3</a:t>
            </a:r>
            <a:r>
              <a:rPr lang="zh-CN" altLang="en-US" sz="1600" dirty="0">
                <a:latin typeface="微软雅黑" panose="020B0503020204020204" charset="-122"/>
                <a:ea typeface="微软雅黑" panose="020B0503020204020204" charset="-122"/>
              </a:rPr>
              <a:t>、升级</a:t>
            </a:r>
            <a:r>
              <a:rPr lang="en-US" altLang="zh-CN" sz="1600" dirty="0">
                <a:latin typeface="微软雅黑" panose="020B0503020204020204" charset="-122"/>
                <a:ea typeface="微软雅黑" panose="020B0503020204020204" charset="-122"/>
              </a:rPr>
              <a:t>0</a:t>
            </a:r>
            <a:r>
              <a:rPr lang="zh-CN" altLang="en-US" sz="1600" dirty="0">
                <a:latin typeface="微软雅黑" panose="020B0503020204020204" charset="-122"/>
                <a:ea typeface="微软雅黑" panose="020B0503020204020204" charset="-122"/>
              </a:rPr>
              <a:t>成本</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pic>
        <p:nvPicPr>
          <p:cNvPr id="32"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9493" y="989887"/>
            <a:ext cx="9644845" cy="5713521"/>
          </a:xfrm>
          <a:prstGeom prst="rect">
            <a:avLst/>
          </a:prstGeom>
        </p:spPr>
      </p:pic>
      <p:sp>
        <p:nvSpPr>
          <p:cNvPr id="4" name="文本框 3"/>
          <p:cNvSpPr txBox="1"/>
          <p:nvPr>
            <p:custDataLst>
              <p:tags r:id="rId2"/>
            </p:custDataLst>
          </p:nvPr>
        </p:nvSpPr>
        <p:spPr>
          <a:xfrm>
            <a:off x="-17462" y="-12700"/>
            <a:ext cx="5022850" cy="669925"/>
          </a:xfrm>
          <a:prstGeom prst="rect">
            <a:avLst/>
          </a:prstGeom>
        </p:spPr>
        <p:txBody>
          <a:bodyPr>
            <a:normAutofit fontScale="92500" lnSpcReduction="100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5" name="图片 4"/>
          <p:cNvPicPr>
            <a:picLocks noChangeAspect="1"/>
          </p:cNvPicPr>
          <p:nvPr/>
        </p:nvPicPr>
        <p:blipFill>
          <a:blip r:embed="rId3"/>
          <a:stretch>
            <a:fillRect/>
          </a:stretch>
        </p:blipFill>
        <p:spPr>
          <a:xfrm>
            <a:off x="10172670" y="0"/>
            <a:ext cx="2019329" cy="616688"/>
          </a:xfrm>
          <a:prstGeom prst="rect">
            <a:avLst/>
          </a:prstGeom>
        </p:spPr>
      </p:pic>
      <p:pic>
        <p:nvPicPr>
          <p:cNvPr id="6" name="图片 5"/>
          <p:cNvPicPr>
            <a:picLocks noChangeAspect="1"/>
          </p:cNvPicPr>
          <p:nvPr/>
        </p:nvPicPr>
        <p:blipFill>
          <a:blip r:embed="rId4"/>
          <a:stretch>
            <a:fillRect/>
          </a:stretch>
        </p:blipFill>
        <p:spPr>
          <a:xfrm>
            <a:off x="10098157" y="0"/>
            <a:ext cx="2093843" cy="785351"/>
          </a:xfrm>
          <a:prstGeom prst="rect">
            <a:avLst/>
          </a:prstGeom>
        </p:spPr>
      </p:pic>
      <p:pic>
        <p:nvPicPr>
          <p:cNvPr id="7" name="图片 6"/>
          <p:cNvPicPr>
            <a:picLocks noChangeAspect="1"/>
          </p:cNvPicPr>
          <p:nvPr/>
        </p:nvPicPr>
        <p:blipFill rotWithShape="1">
          <a:blip r:embed="rId4"/>
          <a:srcRect r="63113" b="35195"/>
          <a:stretch>
            <a:fillRect/>
          </a:stretch>
        </p:blipFill>
        <p:spPr>
          <a:xfrm>
            <a:off x="-1" y="3473"/>
            <a:ext cx="10098158" cy="781878"/>
          </a:xfrm>
          <a:prstGeom prst="rect">
            <a:avLst/>
          </a:prstGeom>
        </p:spPr>
      </p:pic>
      <p:sp>
        <p:nvSpPr>
          <p:cNvPr id="8" name="矩形 7"/>
          <p:cNvSpPr/>
          <p:nvPr/>
        </p:nvSpPr>
        <p:spPr>
          <a:xfrm>
            <a:off x="0" y="208009"/>
            <a:ext cx="1402080" cy="457200"/>
          </a:xfrm>
          <a:prstGeom prst="rect">
            <a:avLst/>
          </a:prstGeom>
        </p:spPr>
        <p:txBody>
          <a:bodyPr wrap="none">
            <a:spAutoFit/>
          </a:bodyPr>
          <a:lstStyle/>
          <a:p>
            <a:pPr lvl="0"/>
            <a:r>
              <a:rPr lang="en-US" altLang="zh-CN" sz="2400" noProof="1" smtClean="0">
                <a:solidFill>
                  <a:schemeClr val="bg1"/>
                </a:solidFill>
                <a:latin typeface="黑体" panose="02010609060101010101" pitchFamily="49" charset="-122"/>
              </a:rPr>
              <a:t>4.</a:t>
            </a:r>
            <a:r>
              <a:rPr lang="zh-CN" altLang="en-US" sz="2400" noProof="1" smtClean="0">
                <a:solidFill>
                  <a:schemeClr val="bg1"/>
                </a:solidFill>
                <a:latin typeface="黑体" panose="02010609060101010101" pitchFamily="49" charset="-122"/>
              </a:rPr>
              <a:t>拓扑图</a:t>
            </a:r>
            <a:endParaRPr lang="zh-CN" altLang="en-US" sz="2400" noProof="1">
              <a:solidFill>
                <a:schemeClr val="bg1"/>
              </a:solidFill>
              <a:latin typeface="黑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文本框 1"/>
          <p:cNvSpPr txBox="1"/>
          <p:nvPr>
            <p:custDataLst>
              <p:tags r:id="rId1"/>
            </p:custDataLst>
          </p:nvPr>
        </p:nvSpPr>
        <p:spPr>
          <a:xfrm>
            <a:off x="14605" y="-64770"/>
            <a:ext cx="12132945" cy="890905"/>
          </a:xfrm>
          <a:prstGeom prst="rect">
            <a:avLst/>
          </a:prstGeom>
          <a:solidFill>
            <a:srgbClr val="C00000"/>
          </a:solidFill>
          <a:ln w="9525">
            <a:noFill/>
          </a:ln>
        </p:spPr>
        <p:txBody>
          <a:bodyPr lIns="108000" tIns="45720" rIns="108000" bIns="45720" anchor="t"/>
          <a:lstStyle/>
          <a:p>
            <a:pPr lvl="0" indent="0" algn="just" fontAlgn="base">
              <a:lnSpc>
                <a:spcPct val="120000"/>
              </a:lnSpc>
              <a:buClr>
                <a:srgbClr val="474747"/>
              </a:buClr>
              <a:buFont typeface="Arial" panose="020B0604020202020204" pitchFamily="34" charset="0"/>
              <a:buNone/>
            </a:pPr>
            <a:r>
              <a:rPr lang="en-US" altLang="zh-CN" sz="2400" strike="noStrike" baseline="0" noProof="1">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ea"/>
              </a:rPr>
              <a:t>5</a:t>
            </a:r>
            <a:r>
              <a:rPr lang="zh-CN" altLang="en-US" sz="2400" strike="noStrike" baseline="0" noProof="1">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ea"/>
              </a:rPr>
              <a:t>、推荐网络环境</a:t>
            </a:r>
            <a:endParaRPr lang="zh-CN" altLang="en-US" sz="2400" strike="noStrike" baseline="0" noProof="1">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ea"/>
            </a:endParaRPr>
          </a:p>
        </p:txBody>
      </p:sp>
      <p:pic>
        <p:nvPicPr>
          <p:cNvPr id="29698" name="图片 2"/>
          <p:cNvPicPr/>
          <p:nvPr/>
        </p:nvPicPr>
        <p:blipFill>
          <a:blip r:embed="rId2"/>
          <a:stretch>
            <a:fillRect/>
          </a:stretch>
        </p:blipFill>
        <p:spPr>
          <a:xfrm>
            <a:off x="1095375" y="825500"/>
            <a:ext cx="1444625" cy="492125"/>
          </a:xfrm>
          <a:prstGeom prst="rect">
            <a:avLst/>
          </a:prstGeom>
          <a:noFill/>
          <a:ln w="9525">
            <a:noFill/>
          </a:ln>
        </p:spPr>
      </p:pic>
      <p:sp>
        <p:nvSpPr>
          <p:cNvPr id="29699" name="文本框 100"/>
          <p:cNvSpPr txBox="1"/>
          <p:nvPr/>
        </p:nvSpPr>
        <p:spPr>
          <a:xfrm>
            <a:off x="1095375" y="1420813"/>
            <a:ext cx="8928100" cy="639762"/>
          </a:xfrm>
          <a:prstGeom prst="rect">
            <a:avLst/>
          </a:prstGeom>
          <a:noFill/>
          <a:ln w="9525">
            <a:noFill/>
          </a:ln>
        </p:spPr>
        <p:txBody>
          <a:bodyPr wrap="square" anchor="t">
            <a:spAutoFit/>
          </a:bodyPr>
          <a:lstStyle/>
          <a:p>
            <a:pPr lvl="0" indent="292100"/>
            <a:r>
              <a:rPr lang="zh-CN" altLang="en-US" u="none">
                <a:latin typeface="宋体" panose="02010600030101010101" pitchFamily="2" charset="-122"/>
                <a:ea typeface="宋体" panose="02010600030101010101" pitchFamily="2" charset="-122"/>
              </a:rPr>
              <a:t>随着当前移动网络的飞速发展，平板电脑、智能手机、笔记本等设备得以大范围普及应用。餐厅作为大众的消费场所，无线网络成为餐厅服务内容不可或缺的一部分。</a:t>
            </a:r>
            <a:endParaRPr lang="zh-CN" altLang="en-US" u="none">
              <a:latin typeface="宋体" panose="02010600030101010101" pitchFamily="2" charset="-122"/>
              <a:ea typeface="宋体" panose="02010600030101010101" pitchFamily="2" charset="-122"/>
            </a:endParaRPr>
          </a:p>
        </p:txBody>
      </p:sp>
      <p:pic>
        <p:nvPicPr>
          <p:cNvPr id="29700" name="图片 3"/>
          <p:cNvPicPr/>
          <p:nvPr/>
        </p:nvPicPr>
        <p:blipFill>
          <a:blip r:embed="rId3"/>
          <a:stretch>
            <a:fillRect/>
          </a:stretch>
        </p:blipFill>
        <p:spPr>
          <a:xfrm>
            <a:off x="1095375" y="2060575"/>
            <a:ext cx="1443038" cy="493713"/>
          </a:xfrm>
          <a:prstGeom prst="rect">
            <a:avLst/>
          </a:prstGeom>
          <a:noFill/>
          <a:ln w="9525">
            <a:noFill/>
          </a:ln>
        </p:spPr>
      </p:pic>
      <p:sp>
        <p:nvSpPr>
          <p:cNvPr id="102" name="文本框 101"/>
          <p:cNvSpPr txBox="1"/>
          <p:nvPr/>
        </p:nvSpPr>
        <p:spPr>
          <a:xfrm>
            <a:off x="1095375" y="2554288"/>
            <a:ext cx="8928100" cy="2446338"/>
          </a:xfrm>
          <a:prstGeom prst="rect">
            <a:avLst/>
          </a:prstGeom>
          <a:noFill/>
          <a:ln w="9525">
            <a:noFill/>
          </a:ln>
        </p:spPr>
        <p:txBody>
          <a:bodyPr wrap="square">
            <a:spAutoFit/>
          </a:bodyPr>
          <a:lstStyle/>
          <a:p>
            <a:pPr marL="0" indent="292100" algn="l" fontAlgn="auto"/>
            <a:endParaRPr lang="en-US" altLang="zh-CN" sz="1050" b="0" u="none" strike="noStrike" noProof="1">
              <a:solidFill>
                <a:srgbClr val="000000"/>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餐厅无线覆盖的需求分析如下：</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1</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、餐厅内需满足各区域无线全覆盖，无盲区；</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2</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、需满足无线终端移动过程中自动切换接入点，网络不断线，即无线漫游；</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3</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、餐厅内顾客分布不均，需满足自动负载均衡，保证无线网络使用效果；</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4</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、餐厅作为大众的消费场所，网络设备应该具备良好的拓展性，支持满足后续</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WEB</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认证，短信认证，微信认证等多样化营销要求；</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5</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外形应美观大方，需支持</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PoE</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供电，满足消防及布线需求；</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6</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支持统一管理、配置，并实时监控各</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工作状态，运维简便；</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p:txBody>
      </p:sp>
      <p:sp>
        <p:nvSpPr>
          <p:cNvPr id="29702" name="文本框 4"/>
          <p:cNvSpPr txBox="1"/>
          <p:nvPr/>
        </p:nvSpPr>
        <p:spPr>
          <a:xfrm>
            <a:off x="1222375" y="5254625"/>
            <a:ext cx="8459788" cy="639763"/>
          </a:xfrm>
          <a:prstGeom prst="rect">
            <a:avLst/>
          </a:prstGeom>
          <a:noFill/>
          <a:ln w="9525">
            <a:noFill/>
          </a:ln>
        </p:spPr>
        <p:txBody>
          <a:bodyPr wrap="square" anchor="t">
            <a:spAutoFit/>
          </a:bodyPr>
          <a:lstStyle/>
          <a:p>
            <a:pPr lvl="0" indent="0"/>
            <a:r>
              <a:rPr lang="zh-CN" altLang="en-US" u="none">
                <a:latin typeface="宋体" panose="02010600030101010101" pitchFamily="2" charset="-122"/>
                <a:ea typeface="宋体" panose="02010600030101010101" pitchFamily="2" charset="-122"/>
              </a:rPr>
              <a:t>详见超链接</a:t>
            </a:r>
            <a:r>
              <a:rPr lang="en-US" altLang="zh-CN" u="sng">
                <a:solidFill>
                  <a:srgbClr val="800080"/>
                </a:solidFill>
                <a:latin typeface="宋体" panose="02010600030101010101" pitchFamily="2" charset="-122"/>
                <a:ea typeface="宋体" panose="02010600030101010101" pitchFamily="2" charset="-122"/>
                <a:hlinkClick r:id="rId4"/>
              </a:rPr>
              <a:t>http://service.tp-link.com.cn/detail_article_2294.html?from=timeline&amp;isappinstalled=0</a:t>
            </a:r>
            <a:endParaRPr lang="zh-CN" altLang="en-US">
              <a:latin typeface="Arial" panose="020B0604020202020204" pitchFamily="34" charset="0"/>
              <a:ea typeface="黑体" panose="02010609060101010101" pitchFamily="49" charset="-122"/>
            </a:endParaRPr>
          </a:p>
        </p:txBody>
      </p:sp>
      <p:pic>
        <p:nvPicPr>
          <p:cNvPr id="6" name="图片 5"/>
          <p:cNvPicPr>
            <a:picLocks noChangeAspect="1"/>
          </p:cNvPicPr>
          <p:nvPr/>
        </p:nvPicPr>
        <p:blipFill>
          <a:blip r:embed="rId5"/>
          <a:stretch>
            <a:fillRect/>
          </a:stretch>
        </p:blipFill>
        <p:spPr>
          <a:xfrm>
            <a:off x="10053955" y="-64770"/>
            <a:ext cx="2093595" cy="890905"/>
          </a:xfrm>
          <a:prstGeom prst="rect">
            <a:avLst/>
          </a:prstGeom>
        </p:spPr>
      </p:pic>
    </p:spTree>
    <p:custDataLst>
      <p:tags r:id="rId6"/>
    </p:custDataLst>
  </p:cSld>
  <p:clrMapOvr>
    <a:masterClrMapping/>
  </p:clrMapOvr>
  <p:transition>
    <p:cover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18210" y="998219"/>
            <a:ext cx="10139031" cy="5527041"/>
          </a:xfrm>
          <a:prstGeom prst="rect">
            <a:avLst/>
          </a:prstGeom>
          <a:effectLst>
            <a:softEdge rad="317500"/>
          </a:effectLst>
        </p:spPr>
      </p:pic>
      <p:pic>
        <p:nvPicPr>
          <p:cNvPr id="31746" name="图片 1" descr="智慧餐饮logo1"/>
          <p:cNvPicPr>
            <a:picLocks noChangeAspect="1"/>
          </p:cNvPicPr>
          <p:nvPr/>
        </p:nvPicPr>
        <p:blipFill>
          <a:blip r:embed="rId2"/>
          <a:stretch>
            <a:fillRect/>
          </a:stretch>
        </p:blipFill>
        <p:spPr>
          <a:xfrm>
            <a:off x="28575" y="17463"/>
            <a:ext cx="3122613" cy="982662"/>
          </a:xfrm>
          <a:prstGeom prst="rect">
            <a:avLst/>
          </a:prstGeom>
          <a:noFill/>
          <a:ln w="9525">
            <a:noFill/>
          </a:ln>
        </p:spPr>
      </p:pic>
    </p:spTree>
    <p:custDataLst>
      <p:tags r:id="rId3"/>
    </p:custDataLst>
  </p:cSld>
  <p:clrMapOvr>
    <a:masterClrMapping/>
  </p:clrMapOvr>
  <p:transition>
    <p:comb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82880" y="3175"/>
            <a:ext cx="11821795" cy="6846570"/>
          </a:xfrm>
          <a:prstGeom prst="rect">
            <a:avLst/>
          </a:prstGeom>
          <a:effectLst>
            <a:softEdge rad="127000"/>
          </a:effectLst>
        </p:spPr>
        <p:txBody>
          <a:bodyPr vert="horz" lIns="108000" tIns="45720" rIns="108000" bIns="45720" rtlCol="0">
            <a:normAutofit fontScale="57500" lnSpcReduction="10000"/>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en-US" altLang="zh-CN" b="1" strike="noStrike" noProof="1">
                <a:solidFill>
                  <a:schemeClr val="tx1"/>
                </a:solidFill>
                <a:latin typeface="黑体" panose="02010609060101010101" pitchFamily="49" charset="-122"/>
                <a:cs typeface="+mn-cs"/>
              </a:rPr>
              <a:t>6</a:t>
            </a:r>
            <a:r>
              <a:rPr lang="zh-CN" altLang="en-US" b="1" strike="noStrike" noProof="1">
                <a:solidFill>
                  <a:schemeClr val="tx1"/>
                </a:solidFill>
                <a:latin typeface="黑体" panose="02010609060101010101" pitchFamily="49" charset="-122"/>
                <a:cs typeface="+mn-cs"/>
              </a:rPr>
              <a:t>、售后服务承诺书</a:t>
            </a:r>
            <a:endParaRPr lang="zh-CN" altLang="en-US" b="1" strike="noStrike" noProof="1">
              <a:solidFill>
                <a:schemeClr val="tx1"/>
              </a:solidFill>
              <a:latin typeface="黑体" panose="02010609060101010101" pitchFamily="49" charset="-122"/>
              <a:cs typeface="+mn-cs"/>
            </a:endParaRPr>
          </a:p>
          <a:p>
            <a:pPr marL="0" indent="0" fontAlgn="auto">
              <a:buNone/>
            </a:pP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一、客户经理服务承诺：</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1、服务时间内9：30-21：30及时响应客户需求，无论是销售需求还是产品需求，必须在20分钟内响应客户，认真了解客户需求和真诚与客户进行交流，尽快帮助客户整理合作方案。</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2、与客户真诚交流，不夸大产品功能和服务内容，如实阐述产品优势，帮助客户了解和使用好哇智慧餐饮产品，并定期回访。</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二、VIP客服服务内容：</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1、公司VIP客户服务热线和QQ：4000883538，服务时间：9：30—21：30。</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2、VIP独享线上流量带宽和云服务空间，服务期间无限制使用。</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3、VIP专人服务内容包括：VIP独享专人1对1服务，专人客服解决产品服务的问题，更有每月多次电话沟通。</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4、基础服务、远程硬件调试、软件功能培训、其它高级服务、投诉建议等（详见表格一）；</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5、针对基础服务，在您提交开通帐号的当天受理。</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6、 针对远程硬件调试，在您硬件满足好哇智慧餐饮系统支持及您门店网络、电源等正常的情况下，1个工作日内调通。</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三、服务监管渠道：</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1、公司实行举报监督机制，公司对工作人员在办理业务中违反服务承诺的行为，一经发现核实，违反规定将按公司制度严肃处理。</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2、投诉的格式：提供对应服务客服的工号、联系电话、聊天截图、电话录音，直接提供至邮箱fk@haowa.com，如是我们问题，确认投诉成立，赠送一月服务时间。</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3、 我们将真诚地邀请您监督我们，您可以将您的意见和建议通过以下途径告知我们：</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　	　	致电公司客服热线：400-088-3538</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　	　	发送电子邮件至：fk@haowa.com</a:t>
            </a:r>
            <a:endParaRPr lang="zh-CN" altLang="en-US" b="1" strike="noStrike" noProof="1">
              <a:solidFill>
                <a:schemeClr val="tx1"/>
              </a:solidFill>
              <a:latin typeface="+mn-lt"/>
              <a:ea typeface="+mn-ea"/>
              <a:cs typeface="+mn-cs"/>
            </a:endParaRPr>
          </a:p>
        </p:txBody>
      </p:sp>
      <p:pic>
        <p:nvPicPr>
          <p:cNvPr id="32771" name="图片 1" descr="智慧餐饮logo1"/>
          <p:cNvPicPr>
            <a:picLocks noChangeAspect="1"/>
          </p:cNvPicPr>
          <p:nvPr/>
        </p:nvPicPr>
        <p:blipFill>
          <a:blip r:embed="rId2"/>
          <a:stretch>
            <a:fillRect/>
          </a:stretch>
        </p:blipFill>
        <p:spPr>
          <a:xfrm>
            <a:off x="8994775" y="3175"/>
            <a:ext cx="3124200" cy="982663"/>
          </a:xfrm>
          <a:prstGeom prst="rect">
            <a:avLst/>
          </a:prstGeom>
          <a:noFill/>
          <a:ln w="9525">
            <a:noFill/>
          </a:ln>
        </p:spPr>
      </p:pic>
    </p:spTree>
    <p:custDataLst>
      <p:tags r:id="rId3"/>
    </p:custDataLst>
  </p:cSld>
  <p:clrMapOvr>
    <a:masterClrMapping/>
  </p:clrMapOvr>
  <p:transition>
    <p:cover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Text Box 25"/>
          <p:cNvSpPr txBox="1">
            <a:spLocks noChangeArrowheads="1"/>
          </p:cNvSpPr>
          <p:nvPr/>
        </p:nvSpPr>
        <p:spPr bwMode="auto">
          <a:xfrm>
            <a:off x="5386919" y="2394658"/>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02</a:t>
            </a:r>
            <a:endParaRPr lang="zh-CN" altLang="zh-CN" sz="5335">
              <a:solidFill>
                <a:schemeClr val="bg1"/>
              </a:solidFill>
              <a:ea typeface="微软雅黑" panose="020B0503020204020204" charset="-122"/>
              <a:sym typeface="Arial" panose="020B0604020202020204" pitchFamily="34" charset="0"/>
            </a:endParaRPr>
          </a:p>
        </p:txBody>
      </p:sp>
      <p:sp>
        <p:nvSpPr>
          <p:cNvPr id="5138" name="Text Box 26"/>
          <p:cNvSpPr txBox="1">
            <a:spLocks noChangeArrowheads="1"/>
          </p:cNvSpPr>
          <p:nvPr/>
        </p:nvSpPr>
        <p:spPr bwMode="auto">
          <a:xfrm>
            <a:off x="5386919" y="3615974"/>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03</a:t>
            </a:r>
            <a:endParaRPr lang="zh-CN" altLang="zh-CN" sz="5335">
              <a:solidFill>
                <a:schemeClr val="bg1"/>
              </a:solidFill>
              <a:ea typeface="微软雅黑" panose="020B0503020204020204" charset="-122"/>
              <a:sym typeface="Arial" panose="020B0604020202020204" pitchFamily="34" charset="0"/>
            </a:endParaRPr>
          </a:p>
        </p:txBody>
      </p:sp>
      <p:sp>
        <p:nvSpPr>
          <p:cNvPr id="5139" name="Text Box 27"/>
          <p:cNvSpPr txBox="1">
            <a:spLocks noChangeArrowheads="1"/>
          </p:cNvSpPr>
          <p:nvPr/>
        </p:nvSpPr>
        <p:spPr bwMode="auto">
          <a:xfrm>
            <a:off x="4384785" y="4528943"/>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04</a:t>
            </a:r>
            <a:endParaRPr lang="zh-CN" altLang="zh-CN" sz="5335">
              <a:solidFill>
                <a:schemeClr val="bg1"/>
              </a:solidFill>
              <a:ea typeface="微软雅黑" panose="020B0503020204020204" charset="-122"/>
              <a:sym typeface="Arial" panose="020B0604020202020204" pitchFamily="34" charset="0"/>
            </a:endParaRPr>
          </a:p>
        </p:txBody>
      </p:sp>
      <p:sp>
        <p:nvSpPr>
          <p:cNvPr id="5141" name="Line 29"/>
          <p:cNvSpPr>
            <a:spLocks noChangeShapeType="1"/>
          </p:cNvSpPr>
          <p:nvPr/>
        </p:nvSpPr>
        <p:spPr bwMode="auto">
          <a:xfrm>
            <a:off x="1336605" y="2940121"/>
            <a:ext cx="3048000"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142" name="Text Box 30"/>
          <p:cNvSpPr txBox="1">
            <a:spLocks noChangeArrowheads="1"/>
          </p:cNvSpPr>
          <p:nvPr/>
        </p:nvSpPr>
        <p:spPr bwMode="auto">
          <a:xfrm>
            <a:off x="1424257" y="3180787"/>
            <a:ext cx="875240" cy="52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415" dirty="0">
                <a:solidFill>
                  <a:schemeClr val="bg1"/>
                </a:solidFill>
                <a:ea typeface="微软雅黑" panose="020B0503020204020204" charset="-122"/>
                <a:sym typeface="Arial" panose="020B0604020202020204" pitchFamily="34" charset="0"/>
              </a:rPr>
              <a:t>目录</a:t>
            </a:r>
            <a:endParaRPr lang="zh-CN" altLang="zh-CN" sz="3415" dirty="0">
              <a:solidFill>
                <a:schemeClr val="bg1"/>
              </a:solidFill>
              <a:ea typeface="微软雅黑" panose="020B0503020204020204" charset="-122"/>
              <a:sym typeface="Arial" panose="020B0604020202020204" pitchFamily="34" charset="0"/>
            </a:endParaRPr>
          </a:p>
        </p:txBody>
      </p:sp>
      <p:sp>
        <p:nvSpPr>
          <p:cNvPr id="5143" name="Text Box 31"/>
          <p:cNvSpPr txBox="1">
            <a:spLocks noChangeArrowheads="1"/>
          </p:cNvSpPr>
          <p:nvPr/>
        </p:nvSpPr>
        <p:spPr bwMode="auto">
          <a:xfrm>
            <a:off x="2433479" y="3297515"/>
            <a:ext cx="1872308" cy="40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655" dirty="0">
                <a:solidFill>
                  <a:schemeClr val="bg1"/>
                </a:solidFill>
                <a:ea typeface="微软雅黑" panose="020B0503020204020204" charset="-122"/>
                <a:sym typeface="Arial" panose="020B0604020202020204" pitchFamily="34" charset="0"/>
              </a:rPr>
              <a:t>CONTENTS</a:t>
            </a:r>
            <a:endParaRPr lang="zh-CN" altLang="zh-CN" sz="2655" dirty="0">
              <a:solidFill>
                <a:schemeClr val="bg1"/>
              </a:solidFill>
              <a:ea typeface="微软雅黑" panose="020B0503020204020204" charset="-122"/>
              <a:sym typeface="Arial" panose="020B0604020202020204" pitchFamily="34" charset="0"/>
            </a:endParaRPr>
          </a:p>
        </p:txBody>
      </p:sp>
      <p:sp>
        <p:nvSpPr>
          <p:cNvPr id="5144" name="Line 32"/>
          <p:cNvSpPr>
            <a:spLocks noChangeShapeType="1"/>
          </p:cNvSpPr>
          <p:nvPr/>
        </p:nvSpPr>
        <p:spPr bwMode="auto">
          <a:xfrm>
            <a:off x="1951228" y="3717252"/>
            <a:ext cx="3048000"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10172670" y="0"/>
            <a:ext cx="2019329" cy="616688"/>
          </a:xfrm>
          <a:prstGeom prst="rect">
            <a:avLst/>
          </a:prstGeom>
        </p:spPr>
      </p:pic>
      <p:pic>
        <p:nvPicPr>
          <p:cNvPr id="29" name="图片 28"/>
          <p:cNvPicPr>
            <a:picLocks noChangeAspect="1"/>
          </p:cNvPicPr>
          <p:nvPr/>
        </p:nvPicPr>
        <p:blipFill>
          <a:blip r:embed="rId2"/>
          <a:stretch>
            <a:fillRect/>
          </a:stretch>
        </p:blipFill>
        <p:spPr>
          <a:xfrm>
            <a:off x="10098157" y="0"/>
            <a:ext cx="2093843" cy="785351"/>
          </a:xfrm>
          <a:prstGeom prst="rect">
            <a:avLst/>
          </a:prstGeom>
        </p:spPr>
      </p:pic>
      <p:pic>
        <p:nvPicPr>
          <p:cNvPr id="30" name="图片 29"/>
          <p:cNvPicPr>
            <a:picLocks noChangeAspect="1"/>
          </p:cNvPicPr>
          <p:nvPr/>
        </p:nvPicPr>
        <p:blipFill rotWithShape="1">
          <a:blip r:embed="rId2"/>
          <a:srcRect r="63113" b="35195"/>
          <a:stretch>
            <a:fillRect/>
          </a:stretch>
        </p:blipFill>
        <p:spPr>
          <a:xfrm>
            <a:off x="-1" y="3473"/>
            <a:ext cx="10098158" cy="781878"/>
          </a:xfrm>
          <a:prstGeom prst="rect">
            <a:avLst/>
          </a:prstGeom>
        </p:spPr>
      </p:pic>
      <p:sp>
        <p:nvSpPr>
          <p:cNvPr id="31" name="矩形 30"/>
          <p:cNvSpPr/>
          <p:nvPr/>
        </p:nvSpPr>
        <p:spPr>
          <a:xfrm>
            <a:off x="0" y="208009"/>
            <a:ext cx="646331" cy="369332"/>
          </a:xfrm>
          <a:prstGeom prst="rect">
            <a:avLst/>
          </a:prstGeom>
        </p:spPr>
        <p:txBody>
          <a:bodyPr wrap="none">
            <a:spAutoFit/>
          </a:bodyPr>
          <a:lstStyle/>
          <a:p>
            <a:r>
              <a:rPr lang="zh-CN" altLang="en-US" dirty="0" smtClean="0">
                <a:solidFill>
                  <a:schemeClr val="bg1"/>
                </a:solidFill>
                <a:latin typeface="微软雅黑" panose="020B0503020204020204" charset="-122"/>
                <a:ea typeface="微软雅黑" panose="020B0503020204020204" charset="-122"/>
              </a:rPr>
              <a:t>目录</a:t>
            </a:r>
            <a:endParaRPr lang="zh-CN" altLang="en-US" dirty="0">
              <a:solidFill>
                <a:schemeClr val="bg1"/>
              </a:solidFill>
              <a:latin typeface="微软雅黑" panose="020B0503020204020204" charset="-122"/>
              <a:ea typeface="微软雅黑" panose="020B0503020204020204" charset="-122"/>
            </a:endParaRPr>
          </a:p>
        </p:txBody>
      </p:sp>
      <p:sp>
        <p:nvSpPr>
          <p:cNvPr id="32" name="椭圆 31"/>
          <p:cNvSpPr/>
          <p:nvPr/>
        </p:nvSpPr>
        <p:spPr>
          <a:xfrm>
            <a:off x="4746172" y="866293"/>
            <a:ext cx="2264228" cy="2264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648200" y="1034143"/>
            <a:ext cx="2460171" cy="246017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170714" y="1516299"/>
            <a:ext cx="1415142" cy="707886"/>
          </a:xfrm>
          <a:prstGeom prst="rect">
            <a:avLst/>
          </a:prstGeom>
          <a:noFill/>
        </p:spPr>
        <p:txBody>
          <a:bodyPr wrap="square" rtlCol="0">
            <a:spAutoFit/>
          </a:bodyPr>
          <a:lstStyle/>
          <a:p>
            <a:pPr algn="ctr"/>
            <a:r>
              <a:rPr lang="zh-CN" altLang="en-US" sz="4000" dirty="0" smtClean="0">
                <a:solidFill>
                  <a:srgbClr val="C00000"/>
                </a:solidFill>
                <a:latin typeface="微软雅黑" panose="020B0503020204020204" charset="-122"/>
                <a:ea typeface="微软雅黑" panose="020B0503020204020204" charset="-122"/>
              </a:rPr>
              <a:t>目录</a:t>
            </a:r>
            <a:endParaRPr lang="zh-CN" altLang="en-US" sz="4000" dirty="0">
              <a:solidFill>
                <a:srgbClr val="C00000"/>
              </a:solidFill>
              <a:latin typeface="微软雅黑" panose="020B0503020204020204" charset="-122"/>
              <a:ea typeface="微软雅黑" panose="020B0503020204020204" charset="-122"/>
            </a:endParaRPr>
          </a:p>
        </p:txBody>
      </p:sp>
      <p:cxnSp>
        <p:nvCxnSpPr>
          <p:cNvPr id="35" name="直接连接符 13"/>
          <p:cNvCxnSpPr/>
          <p:nvPr/>
        </p:nvCxnSpPr>
        <p:spPr>
          <a:xfrm>
            <a:off x="5014686" y="2264228"/>
            <a:ext cx="1727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044434" y="2282241"/>
            <a:ext cx="1728615" cy="523220"/>
          </a:xfrm>
          <a:prstGeom prst="rect">
            <a:avLst/>
          </a:prstGeom>
        </p:spPr>
        <p:txBody>
          <a:bodyPr wrap="none">
            <a:spAutoFit/>
          </a:bodyPr>
          <a:lstStyle/>
          <a:p>
            <a:r>
              <a:rPr lang="en-US" altLang="zh-CN" sz="2800" dirty="0" smtClean="0">
                <a:solidFill>
                  <a:srgbClr val="C00000"/>
                </a:solidFill>
                <a:latin typeface="微软雅黑" panose="020B0503020204020204" charset="-122"/>
                <a:ea typeface="微软雅黑" panose="020B0503020204020204" charset="-122"/>
              </a:rPr>
              <a:t>C</a:t>
            </a:r>
            <a:r>
              <a:rPr lang="zh-CN" altLang="en-US" sz="2800" dirty="0" smtClean="0">
                <a:solidFill>
                  <a:srgbClr val="C00000"/>
                </a:solidFill>
                <a:latin typeface="微软雅黑" panose="020B0503020204020204" charset="-122"/>
                <a:ea typeface="微软雅黑" panose="020B0503020204020204" charset="-122"/>
              </a:rPr>
              <a:t>ontents</a:t>
            </a:r>
            <a:endParaRPr lang="zh-CN" altLang="en-US" sz="2800" dirty="0">
              <a:solidFill>
                <a:srgbClr val="C00000"/>
              </a:solidFill>
              <a:latin typeface="微软雅黑" panose="020B0503020204020204" charset="-122"/>
              <a:ea typeface="微软雅黑" panose="020B0503020204020204" charset="-122"/>
            </a:endParaRPr>
          </a:p>
        </p:txBody>
      </p:sp>
      <p:sp>
        <p:nvSpPr>
          <p:cNvPr id="37" name="文本框 5"/>
          <p:cNvSpPr txBox="1"/>
          <p:nvPr/>
        </p:nvSpPr>
        <p:spPr>
          <a:xfrm>
            <a:off x="940435" y="2805430"/>
            <a:ext cx="9936480" cy="3383280"/>
          </a:xfrm>
          <a:prstGeom prst="rect">
            <a:avLst/>
          </a:prstGeom>
          <a:noFill/>
          <a:ln w="9525">
            <a:noFill/>
          </a:ln>
        </p:spPr>
        <p:txBody>
          <a:bodyPr wrap="none" anchor="t">
            <a:spAutoFit/>
          </a:bodyPr>
          <a:lstStyle/>
          <a:p>
            <a:pPr lvl="0" indent="0"/>
            <a:r>
              <a:rPr lang="en-US" altLang="zh-CN" dirty="0">
                <a:latin typeface="Arial" panose="020B0604020202020204" pitchFamily="34" charset="0"/>
                <a:ea typeface="黑体" panose="02010609060101010101" pitchFamily="49" charset="-122"/>
                <a:sym typeface="宋体" panose="02010600030101010101" pitchFamily="2" charset="-122"/>
                <a:hlinkClick r:id="rId3" action="ppaction://hlinksldjump"/>
              </a:rPr>
              <a:t>part  1   </a:t>
            </a:r>
            <a:r>
              <a:rPr lang="zh-CN" altLang="en-US" dirty="0">
                <a:latin typeface="Arial" panose="020B0604020202020204" pitchFamily="34" charset="0"/>
                <a:ea typeface="黑体" panose="02010609060101010101" pitchFamily="49" charset="-122"/>
                <a:sym typeface="宋体" panose="02010600030101010101" pitchFamily="2" charset="-122"/>
                <a:hlinkClick r:id="rId3" action="ppaction://hlinksldjump"/>
              </a:rPr>
              <a:t>公司简介</a:t>
            </a:r>
            <a:r>
              <a:rPr lang="zh-CN" altLang="en-US" dirty="0">
                <a:latin typeface="Arial" panose="020B0604020202020204" pitchFamily="34" charset="0"/>
                <a:ea typeface="黑体" panose="02010609060101010101" pitchFamily="49" charset="-122"/>
                <a:sym typeface="宋体" panose="02010600030101010101" pitchFamily="2" charset="-122"/>
              </a:rPr>
              <a:t>                                                                                    </a:t>
            </a:r>
            <a:r>
              <a:rPr lang="en-US" altLang="zh-CN" dirty="0">
                <a:latin typeface="Arial" panose="020B0604020202020204" pitchFamily="34" charset="0"/>
                <a:ea typeface="黑体" panose="02010609060101010101" pitchFamily="49" charset="-122"/>
                <a:sym typeface="宋体" panose="02010600030101010101" pitchFamily="2" charset="-122"/>
                <a:hlinkClick r:id="rId4" action="ppaction://hlinksldjump"/>
              </a:rPr>
              <a:t>part</a:t>
            </a:r>
            <a:r>
              <a:rPr lang="en-US" altLang="zh-CN" dirty="0">
                <a:latin typeface="Arial" panose="020B0604020202020204" pitchFamily="34" charset="0"/>
                <a:ea typeface="黑体" panose="02010609060101010101" pitchFamily="49" charset="-122"/>
                <a:hlinkClick r:id="rId4" action="ppaction://hlinksldjump"/>
              </a:rPr>
              <a:t>  2   </a:t>
            </a:r>
            <a:r>
              <a:rPr lang="zh-CN" altLang="en-US" dirty="0">
                <a:latin typeface="Arial" panose="020B0604020202020204" pitchFamily="34" charset="0"/>
                <a:ea typeface="黑体" panose="02010609060101010101" pitchFamily="49" charset="-122"/>
                <a:hlinkClick r:id="rId4" action="ppaction://hlinksldjump"/>
              </a:rPr>
              <a:t>自助餐</a:t>
            </a:r>
            <a:r>
              <a:rPr lang="zh-CN" altLang="zh-CN" dirty="0">
                <a:latin typeface="Arial" panose="020B0604020202020204" pitchFamily="34" charset="0"/>
                <a:ea typeface="黑体" panose="02010609060101010101" pitchFamily="49" charset="-122"/>
                <a:hlinkClick r:id="rId4" action="ppaction://hlinksldjump"/>
              </a:rPr>
              <a:t>问题剖析</a:t>
            </a:r>
            <a:r>
              <a:rPr lang="zh-CN" altLang="zh-CN" dirty="0">
                <a:latin typeface="Arial" panose="020B0604020202020204" pitchFamily="34" charset="0"/>
                <a:ea typeface="黑体" panose="02010609060101010101" pitchFamily="49" charset="-122"/>
              </a:rPr>
              <a:t> </a:t>
            </a:r>
            <a:endParaRPr lang="zh-CN" altLang="zh-CN" dirty="0">
              <a:latin typeface="Arial" panose="020B0604020202020204" pitchFamily="34" charset="0"/>
              <a:ea typeface="黑体" panose="02010609060101010101" pitchFamily="49" charset="-122"/>
            </a:endParaRPr>
          </a:p>
          <a:p>
            <a:pPr lvl="0" indent="0"/>
            <a:endParaRPr lang="zh-CN" altLang="zh-CN" dirty="0">
              <a:latin typeface="Arial" panose="020B0604020202020204" pitchFamily="34" charset="0"/>
              <a:ea typeface="黑体" panose="02010609060101010101" pitchFamily="49" charset="-122"/>
            </a:endParaRPr>
          </a:p>
          <a:p>
            <a:pPr lvl="0" indent="0"/>
            <a:r>
              <a:rPr lang="en-US" altLang="zh-CN" dirty="0">
                <a:latin typeface="Arial" panose="020B0604020202020204" pitchFamily="34" charset="0"/>
                <a:ea typeface="黑体" panose="02010609060101010101" pitchFamily="49" charset="-122"/>
                <a:hlinkClick r:id="rId5" action="ppaction://hlinksldjump"/>
              </a:rPr>
              <a:t>part  3   </a:t>
            </a:r>
            <a:r>
              <a:rPr lang="zh-CN" altLang="en-US" dirty="0">
                <a:latin typeface="Arial" panose="020B0604020202020204" pitchFamily="34" charset="0"/>
                <a:ea typeface="黑体" panose="02010609060101010101" pitchFamily="49" charset="-122"/>
                <a:hlinkClick r:id="rId5" action="ppaction://hlinksldjump"/>
              </a:rPr>
              <a:t>解决方案</a:t>
            </a:r>
            <a:r>
              <a:rPr lang="zh-CN" altLang="en-US" dirty="0">
                <a:latin typeface="Arial" panose="020B0604020202020204" pitchFamily="34" charset="0"/>
                <a:ea typeface="黑体" panose="02010609060101010101" pitchFamily="49" charset="-122"/>
              </a:rPr>
              <a:t>                                                                                   </a:t>
            </a:r>
            <a:r>
              <a:rPr lang="zh-CN" altLang="en-US" dirty="0">
                <a:latin typeface="Arial" panose="020B0604020202020204" pitchFamily="34" charset="0"/>
                <a:ea typeface="黑体" panose="02010609060101010101" pitchFamily="49" charset="-122"/>
                <a:hlinkClick r:id="rId6" action="ppaction://hlinksldjump"/>
              </a:rPr>
              <a:t> </a:t>
            </a:r>
            <a:r>
              <a:rPr lang="en-US" altLang="zh-CN" dirty="0">
                <a:latin typeface="Arial" panose="020B0604020202020204" pitchFamily="34" charset="0"/>
                <a:ea typeface="黑体" panose="02010609060101010101" pitchFamily="49" charset="-122"/>
                <a:hlinkClick r:id="rId6" action="ppaction://hlinksldjump"/>
              </a:rPr>
              <a:t>part   4   </a:t>
            </a:r>
            <a:r>
              <a:rPr lang="zh-CN" altLang="en-US" dirty="0">
                <a:latin typeface="Arial" panose="020B0604020202020204" pitchFamily="34" charset="0"/>
                <a:ea typeface="黑体" panose="02010609060101010101" pitchFamily="49" charset="-122"/>
                <a:hlinkClick r:id="rId6" action="ppaction://hlinksldjump"/>
              </a:rPr>
              <a:t>业务流程</a:t>
            </a:r>
            <a:r>
              <a:rPr lang="zh-CN" altLang="en-US" dirty="0">
                <a:latin typeface="Arial" panose="020B0604020202020204" pitchFamily="34" charset="0"/>
                <a:ea typeface="黑体" panose="02010609060101010101" pitchFamily="49" charset="-122"/>
              </a:rPr>
              <a:t>   </a:t>
            </a:r>
            <a:endParaRPr lang="zh-CN" altLang="en-US" dirty="0">
              <a:latin typeface="Arial" panose="020B0604020202020204" pitchFamily="34" charset="0"/>
              <a:ea typeface="黑体" panose="02010609060101010101" pitchFamily="49" charset="-122"/>
            </a:endParaRPr>
          </a:p>
          <a:p>
            <a:pPr lvl="0" indent="0"/>
            <a:r>
              <a:rPr lang="zh-CN" altLang="en-US" dirty="0">
                <a:latin typeface="Arial" panose="020B0604020202020204" pitchFamily="34" charset="0"/>
                <a:ea typeface="黑体" panose="02010609060101010101" pitchFamily="49" charset="-122"/>
              </a:rPr>
              <a:t>                                                                                 </a:t>
            </a:r>
            <a:endParaRPr lang="zh-CN" altLang="en-US" dirty="0">
              <a:latin typeface="Arial" panose="020B0604020202020204" pitchFamily="34" charset="0"/>
              <a:ea typeface="黑体" panose="02010609060101010101" pitchFamily="49" charset="-122"/>
            </a:endParaRPr>
          </a:p>
          <a:p>
            <a:pPr lvl="0" indent="0"/>
            <a:r>
              <a:rPr lang="en-US" altLang="zh-CN" dirty="0">
                <a:latin typeface="Arial" panose="020B0604020202020204" pitchFamily="34" charset="0"/>
                <a:ea typeface="黑体" panose="02010609060101010101" pitchFamily="49" charset="-122"/>
                <a:hlinkClick r:id="rId5" action="ppaction://hlinksldjump"/>
              </a:rPr>
              <a:t>part  5   </a:t>
            </a:r>
            <a:r>
              <a:rPr lang="zh-CN" altLang="en-US" dirty="0">
                <a:latin typeface="Arial" panose="020B0604020202020204" pitchFamily="34" charset="0"/>
                <a:ea typeface="黑体" panose="02010609060101010101" pitchFamily="49" charset="-122"/>
                <a:hlinkClick r:id="rId5" action="ppaction://hlinksldjump"/>
              </a:rPr>
              <a:t>报价方案</a:t>
            </a:r>
            <a:r>
              <a:rPr lang="zh-CN" altLang="en-US" dirty="0">
                <a:latin typeface="Arial" panose="020B0604020202020204" pitchFamily="34" charset="0"/>
                <a:ea typeface="黑体" panose="02010609060101010101" pitchFamily="49" charset="-122"/>
              </a:rPr>
              <a:t>                                                                                    </a:t>
            </a:r>
            <a:r>
              <a:rPr lang="en-US" altLang="zh-CN" dirty="0">
                <a:latin typeface="Arial" panose="020B0604020202020204" pitchFamily="34" charset="0"/>
                <a:ea typeface="黑体" panose="02010609060101010101" pitchFamily="49" charset="-122"/>
                <a:hlinkClick r:id="rId7" action="ppaction://hlinksldjump"/>
              </a:rPr>
              <a:t>part   6   </a:t>
            </a:r>
            <a:r>
              <a:rPr lang="zh-CN" altLang="en-US" dirty="0">
                <a:latin typeface="Arial" panose="020B0604020202020204" pitchFamily="34" charset="0"/>
                <a:ea typeface="黑体" panose="02010609060101010101" pitchFamily="49" charset="-122"/>
                <a:hlinkClick r:id="rId7" action="ppaction://hlinksldjump"/>
              </a:rPr>
              <a:t>无线</a:t>
            </a:r>
            <a:r>
              <a:rPr lang="en-US" altLang="zh-CN" dirty="0">
                <a:latin typeface="Arial" panose="020B0604020202020204" pitchFamily="34" charset="0"/>
                <a:ea typeface="黑体" panose="02010609060101010101" pitchFamily="49" charset="-122"/>
                <a:hlinkClick r:id="rId7" action="ppaction://hlinksldjump"/>
              </a:rPr>
              <a:t>wifi</a:t>
            </a:r>
            <a:r>
              <a:rPr lang="zh-CN" altLang="en-US" dirty="0">
                <a:latin typeface="Arial" panose="020B0604020202020204" pitchFamily="34" charset="0"/>
                <a:ea typeface="黑体" panose="02010609060101010101" pitchFamily="49" charset="-122"/>
                <a:hlinkClick r:id="rId7" action="ppaction://hlinksldjump"/>
              </a:rPr>
              <a:t>覆盖方案</a:t>
            </a:r>
            <a:r>
              <a:rPr lang="zh-CN" altLang="en-US" dirty="0">
                <a:latin typeface="Arial" panose="020B0604020202020204" pitchFamily="34" charset="0"/>
                <a:ea typeface="黑体" panose="02010609060101010101" pitchFamily="49" charset="-122"/>
              </a:rPr>
              <a:t> </a:t>
            </a:r>
            <a:endParaRPr lang="zh-CN" altLang="en-US" dirty="0">
              <a:latin typeface="Arial" panose="020B0604020202020204" pitchFamily="34" charset="0"/>
              <a:ea typeface="黑体" panose="02010609060101010101" pitchFamily="49" charset="-122"/>
            </a:endParaRPr>
          </a:p>
          <a:p>
            <a:pPr lvl="0" indent="0"/>
            <a:r>
              <a:rPr lang="zh-CN" altLang="en-US" dirty="0">
                <a:latin typeface="Arial" panose="020B0604020202020204" pitchFamily="34" charset="0"/>
                <a:ea typeface="黑体" panose="02010609060101010101" pitchFamily="49" charset="-122"/>
              </a:rPr>
              <a:t>                                                                       </a:t>
            </a:r>
            <a:endParaRPr lang="zh-CN" altLang="en-US" dirty="0">
              <a:latin typeface="Arial" panose="020B0604020202020204" pitchFamily="34" charset="0"/>
              <a:ea typeface="黑体" panose="02010609060101010101" pitchFamily="49" charset="-122"/>
            </a:endParaRPr>
          </a:p>
          <a:p>
            <a:pPr lvl="0" indent="0"/>
            <a:r>
              <a:rPr lang="en-US" altLang="zh-CN" dirty="0">
                <a:latin typeface="Arial" panose="020B0604020202020204" pitchFamily="34" charset="0"/>
                <a:ea typeface="黑体" panose="02010609060101010101" pitchFamily="49" charset="-122"/>
                <a:hlinkClick r:id="rId8" action="ppaction://hlinksldjump"/>
              </a:rPr>
              <a:t>part  7   </a:t>
            </a:r>
            <a:r>
              <a:rPr lang="zh-CN" altLang="en-US" dirty="0">
                <a:latin typeface="Arial" panose="020B0604020202020204" pitchFamily="34" charset="0"/>
                <a:ea typeface="黑体" panose="02010609060101010101" pitchFamily="49" charset="-122"/>
                <a:hlinkClick r:id="rId8" action="ppaction://hlinksldjump"/>
              </a:rPr>
              <a:t>合作案例 </a:t>
            </a:r>
            <a:r>
              <a:rPr lang="zh-CN" altLang="en-US" dirty="0">
                <a:latin typeface="Arial" panose="020B0604020202020204" pitchFamily="34" charset="0"/>
                <a:ea typeface="黑体" panose="02010609060101010101" pitchFamily="49" charset="-122"/>
              </a:rPr>
              <a:t>                                                                                   </a:t>
            </a:r>
            <a:r>
              <a:rPr lang="en-US" altLang="zh-CN" dirty="0">
                <a:latin typeface="Arial" panose="020B0604020202020204" pitchFamily="34" charset="0"/>
                <a:ea typeface="黑体" panose="02010609060101010101" pitchFamily="49" charset="-122"/>
                <a:hlinkClick r:id="rId9" action="ppaction://hlinksldjump"/>
              </a:rPr>
              <a:t>part   8   </a:t>
            </a:r>
            <a:r>
              <a:rPr lang="zh-CN" altLang="zh-CN" dirty="0">
                <a:latin typeface="Arial" panose="020B0604020202020204" pitchFamily="34" charset="0"/>
                <a:ea typeface="黑体" panose="02010609060101010101" pitchFamily="49" charset="-122"/>
                <a:hlinkClick r:id="rId9" action="ppaction://hlinksldjump"/>
              </a:rPr>
              <a:t>售后服务承诺</a:t>
            </a:r>
            <a:r>
              <a:rPr lang="zh-CN" altLang="zh-CN" dirty="0">
                <a:latin typeface="Arial" panose="020B0604020202020204" pitchFamily="34" charset="0"/>
                <a:ea typeface="黑体" panose="02010609060101010101" pitchFamily="49" charset="-122"/>
              </a:rPr>
              <a:t>  </a:t>
            </a:r>
            <a:endParaRPr lang="zh-CN" altLang="zh-CN" dirty="0">
              <a:latin typeface="Arial" panose="020B0604020202020204" pitchFamily="34" charset="0"/>
              <a:ea typeface="黑体" panose="02010609060101010101" pitchFamily="49" charset="-122"/>
            </a:endParaRPr>
          </a:p>
          <a:p>
            <a:pPr lvl="0" indent="0"/>
            <a:r>
              <a:rPr lang="zh-CN" altLang="zh-CN" dirty="0">
                <a:latin typeface="Arial" panose="020B0604020202020204" pitchFamily="34" charset="0"/>
                <a:ea typeface="黑体" panose="02010609060101010101" pitchFamily="49" charset="-122"/>
              </a:rPr>
              <a:t>                                                                          </a:t>
            </a:r>
            <a:endParaRPr lang="zh-CN" altLang="zh-CN" dirty="0">
              <a:latin typeface="Arial" panose="020B0604020202020204" pitchFamily="34" charset="0"/>
              <a:ea typeface="黑体" panose="02010609060101010101" pitchFamily="49" charset="-122"/>
            </a:endParaRPr>
          </a:p>
          <a:p>
            <a:pPr lvl="0" indent="0"/>
            <a:r>
              <a:rPr lang="en-US" altLang="zh-CN" dirty="0">
                <a:latin typeface="Arial" panose="020B0604020202020204" pitchFamily="34" charset="0"/>
                <a:ea typeface="黑体" panose="02010609060101010101" pitchFamily="49" charset="-122"/>
                <a:hlinkClick r:id="rId10" action="ppaction://hlinksldjump"/>
              </a:rPr>
              <a:t>part  9   </a:t>
            </a:r>
            <a:r>
              <a:rPr lang="zh-CN" altLang="en-US" dirty="0">
                <a:latin typeface="Arial" panose="020B0604020202020204" pitchFamily="34" charset="0"/>
                <a:ea typeface="黑体" panose="02010609060101010101" pitchFamily="49" charset="-122"/>
                <a:hlinkClick r:id="rId10" action="ppaction://hlinksldjump"/>
              </a:rPr>
              <a:t>推荐有奖</a:t>
            </a:r>
            <a:r>
              <a:rPr lang="zh-CN" altLang="en-US" dirty="0">
                <a:latin typeface="Arial" panose="020B0604020202020204" pitchFamily="34" charset="0"/>
                <a:ea typeface="黑体" panose="02010609060101010101" pitchFamily="49" charset="-122"/>
              </a:rPr>
              <a:t>                                                                                    </a:t>
            </a:r>
            <a:r>
              <a:rPr lang="en-US" altLang="zh-CN" dirty="0">
                <a:latin typeface="Arial" panose="020B0604020202020204" pitchFamily="34" charset="0"/>
                <a:ea typeface="黑体" panose="02010609060101010101" pitchFamily="49" charset="-122"/>
                <a:hlinkClick r:id="rId5" action="ppaction://hlinksldjump"/>
              </a:rPr>
              <a:t>part  10  </a:t>
            </a:r>
            <a:r>
              <a:rPr lang="zh-CN" altLang="en-US" dirty="0">
                <a:latin typeface="Arial" panose="020B0604020202020204" pitchFamily="34" charset="0"/>
                <a:ea typeface="黑体" panose="02010609060101010101" pitchFamily="49" charset="-122"/>
                <a:hlinkClick r:id="rId5" action="ppaction://hlinksldjump"/>
              </a:rPr>
              <a:t>合作流程</a:t>
            </a:r>
            <a:endParaRPr lang="zh-CN" altLang="en-US" dirty="0">
              <a:latin typeface="Arial" panose="020B0604020202020204" pitchFamily="34" charset="0"/>
              <a:ea typeface="黑体" panose="02010609060101010101" pitchFamily="49" charset="-122"/>
            </a:endParaRPr>
          </a:p>
          <a:p>
            <a:pPr lvl="0" indent="0"/>
            <a:endParaRPr lang="zh-CN" altLang="en-US" dirty="0">
              <a:solidFill>
                <a:srgbClr val="FF0000"/>
              </a:solidFill>
              <a:latin typeface="Arial" panose="020B0604020202020204" pitchFamily="34" charset="0"/>
              <a:ea typeface="黑体" panose="02010609060101010101" pitchFamily="49" charset="-122"/>
              <a:hlinkClick r:id="rId5" action="ppaction://hlinksldjump"/>
            </a:endParaRPr>
          </a:p>
          <a:p>
            <a:pPr lvl="0" indent="0"/>
            <a:endParaRPr lang="zh-CN" altLang="en-US" dirty="0">
              <a:solidFill>
                <a:srgbClr val="FF0000"/>
              </a:solidFill>
              <a:latin typeface="Arial" panose="020B0604020202020204" pitchFamily="34" charset="0"/>
              <a:ea typeface="黑体" panose="02010609060101010101" pitchFamily="49" charset="-122"/>
              <a:hlinkClick r:id="rId5" action="ppaction://hlinksldjump"/>
            </a:endParaRPr>
          </a:p>
          <a:p>
            <a:pPr lvl="0" indent="0"/>
            <a:r>
              <a:rPr lang="en-US" altLang="zh-CN" dirty="0">
                <a:latin typeface="Arial" panose="020B0604020202020204" pitchFamily="34" charset="0"/>
                <a:ea typeface="黑体" panose="02010609060101010101" pitchFamily="49" charset="-122"/>
              </a:rPr>
              <a:t> </a:t>
            </a:r>
            <a:endParaRPr lang="en-US" altLang="zh-CN" dirty="0">
              <a:latin typeface="Arial" panose="020B060402020202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24"/>
          <p:cNvSpPr/>
          <p:nvPr/>
        </p:nvSpPr>
        <p:spPr>
          <a:xfrm>
            <a:off x="3117878" y="2359295"/>
            <a:ext cx="6016082" cy="33690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gradFill>
            <a:gsLst>
              <a:gs pos="0">
                <a:srgbClr val="E30000"/>
              </a:gs>
              <a:gs pos="100000">
                <a:srgbClr val="760303"/>
              </a:gs>
            </a:gsLst>
            <a:lin ang="5400000" scaled="0"/>
          </a:gradFill>
          <a:ln w="12700">
            <a:miter lim="400000"/>
          </a:ln>
        </p:spPr>
        <p:txBody>
          <a:bodyPr lIns="0" tIns="0" rIns="0" bIns="0"/>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3" name="Text Placeholder 3"/>
          <p:cNvSpPr txBox="1"/>
          <p:nvPr/>
        </p:nvSpPr>
        <p:spPr>
          <a:xfrm>
            <a:off x="1831033" y="3947220"/>
            <a:ext cx="1379948" cy="243205"/>
          </a:xfrm>
          <a:prstGeom prst="rect">
            <a:avLst/>
          </a:prstGeom>
        </p:spPr>
        <p:txBody>
          <a:bodyPr lIns="0" tIns="0" rIns="0" bIns="0" anchor="ct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zh-CN" altLang="en-US" sz="1325" b="1" dirty="0">
                <a:solidFill>
                  <a:schemeClr val="tx1"/>
                </a:solidFill>
                <a:latin typeface="Arial" panose="020B0604020202020204" pitchFamily="34" charset="0"/>
                <a:ea typeface="微软雅黑" panose="020B0503020204020204" charset="-122"/>
                <a:cs typeface="+mn-ea"/>
                <a:sym typeface="Arial" panose="020B0604020202020204" pitchFamily="34" charset="0"/>
              </a:rPr>
              <a:t>第一个客户</a:t>
            </a:r>
            <a:endParaRPr lang="zh-CN" altLang="en-US" sz="1325" b="1"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 name="Text Placeholder 4"/>
          <p:cNvSpPr txBox="1"/>
          <p:nvPr/>
        </p:nvSpPr>
        <p:spPr>
          <a:xfrm>
            <a:off x="1248528" y="4223236"/>
            <a:ext cx="1962304" cy="243205"/>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服务费分润比例为</a:t>
            </a:r>
            <a:r>
              <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rPr>
              <a:t>20%</a:t>
            </a:r>
            <a:r>
              <a:rPr lang="en-US" altLang="zh-CN" sz="760"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a:t>
            </a:r>
            <a:endParaRPr lang="en-US" altLang="zh-CN" sz="760" dirty="0" smtClean="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 name="Shape 1626"/>
          <p:cNvSpPr/>
          <p:nvPr/>
        </p:nvSpPr>
        <p:spPr>
          <a:xfrm flipV="1">
            <a:off x="3565985" y="4054399"/>
            <a:ext cx="1" cy="1204344"/>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6" name="Shape 1627"/>
          <p:cNvSpPr/>
          <p:nvPr/>
        </p:nvSpPr>
        <p:spPr>
          <a:xfrm flipV="1">
            <a:off x="4719360" y="2739174"/>
            <a:ext cx="1" cy="1710364"/>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7" name="Shape 1628"/>
          <p:cNvSpPr/>
          <p:nvPr/>
        </p:nvSpPr>
        <p:spPr>
          <a:xfrm flipV="1">
            <a:off x="5831354" y="2156396"/>
            <a:ext cx="1" cy="1779701"/>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8" name="Shape 1629"/>
          <p:cNvSpPr/>
          <p:nvPr/>
        </p:nvSpPr>
        <p:spPr>
          <a:xfrm flipV="1">
            <a:off x="7389375" y="3452924"/>
            <a:ext cx="1" cy="1181765"/>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9" name="Shape 1630"/>
          <p:cNvSpPr/>
          <p:nvPr/>
        </p:nvSpPr>
        <p:spPr>
          <a:xfrm>
            <a:off x="5647488" y="1851183"/>
            <a:ext cx="367084" cy="367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6542" tIns="16542" rIns="16542" bIns="16542" numCol="1" anchor="ctr">
            <a:noAutofit/>
          </a:bodyPr>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0" name="Shape 1636"/>
          <p:cNvSpPr/>
          <p:nvPr/>
        </p:nvSpPr>
        <p:spPr>
          <a:xfrm>
            <a:off x="4532912" y="2538766"/>
            <a:ext cx="367084" cy="367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6542" tIns="16542" rIns="16542" bIns="16542" numCol="1" anchor="ctr">
            <a:noAutofit/>
          </a:bodyPr>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2" name="Shape 1648"/>
          <p:cNvSpPr/>
          <p:nvPr/>
        </p:nvSpPr>
        <p:spPr>
          <a:xfrm>
            <a:off x="7205492" y="4534334"/>
            <a:ext cx="367084" cy="367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6542" tIns="16542" rIns="16542" bIns="16542" numCol="1" anchor="ctr">
            <a:noAutofit/>
          </a:bodyPr>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3" name="Shape 1653"/>
          <p:cNvSpPr/>
          <p:nvPr/>
        </p:nvSpPr>
        <p:spPr>
          <a:xfrm>
            <a:off x="3515816" y="5215716"/>
            <a:ext cx="100333" cy="1003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4" name="Shape 1654"/>
          <p:cNvSpPr/>
          <p:nvPr/>
        </p:nvSpPr>
        <p:spPr>
          <a:xfrm>
            <a:off x="4641309" y="4373622"/>
            <a:ext cx="156096" cy="1560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5" name="Shape 1655"/>
          <p:cNvSpPr/>
          <p:nvPr/>
        </p:nvSpPr>
        <p:spPr>
          <a:xfrm>
            <a:off x="5731028" y="3838918"/>
            <a:ext cx="200650" cy="2006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6" name="Shape 1656"/>
          <p:cNvSpPr/>
          <p:nvPr/>
        </p:nvSpPr>
        <p:spPr>
          <a:xfrm>
            <a:off x="7262604" y="3331319"/>
            <a:ext cx="248128" cy="2481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18" name="Text Placeholder 3"/>
          <p:cNvSpPr txBox="1"/>
          <p:nvPr/>
        </p:nvSpPr>
        <p:spPr>
          <a:xfrm>
            <a:off x="2855883" y="2646281"/>
            <a:ext cx="1488874" cy="243205"/>
          </a:xfrm>
          <a:prstGeom prst="rect">
            <a:avLst/>
          </a:prstGeom>
        </p:spPr>
        <p:txBody>
          <a:bodyPr vert="horz"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zh-CN" altLang="en-US" sz="1325" b="1" dirty="0">
                <a:solidFill>
                  <a:schemeClr val="tx1"/>
                </a:solidFill>
                <a:latin typeface="Arial" panose="020B0604020202020204" pitchFamily="34" charset="0"/>
                <a:ea typeface="微软雅黑" panose="020B0503020204020204" charset="-122"/>
                <a:cs typeface="+mn-ea"/>
                <a:sym typeface="Arial" panose="020B0604020202020204" pitchFamily="34" charset="0"/>
              </a:rPr>
              <a:t>第二个客户</a:t>
            </a:r>
            <a:endParaRPr lang="zh-CN" altLang="en-US" sz="1325" b="1"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Text Placeholder 4"/>
          <p:cNvSpPr txBox="1"/>
          <p:nvPr/>
        </p:nvSpPr>
        <p:spPr>
          <a:xfrm>
            <a:off x="2388444" y="2905519"/>
            <a:ext cx="1956351" cy="243205"/>
          </a:xfrm>
          <a:prstGeom prst="rect">
            <a:avLst/>
          </a:prstGeom>
        </p:spPr>
        <p:txBody>
          <a:bodyPr vert="horz"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服务费分润比例为</a:t>
            </a:r>
            <a:r>
              <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rPr>
              <a:t>30%</a:t>
            </a:r>
            <a:endPar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20" name="Text Placeholder 3"/>
          <p:cNvSpPr txBox="1"/>
          <p:nvPr/>
        </p:nvSpPr>
        <p:spPr>
          <a:xfrm>
            <a:off x="6198434" y="1913299"/>
            <a:ext cx="1275483" cy="243205"/>
          </a:xfrm>
          <a:prstGeom prst="rect">
            <a:avLst/>
          </a:prstGeom>
        </p:spPr>
        <p:txBody>
          <a:bodyPr vert="horz"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325" b="1">
                <a:solidFill>
                  <a:schemeClr val="tx1"/>
                </a:solidFill>
                <a:latin typeface="Arial" panose="020B0604020202020204" pitchFamily="34" charset="0"/>
                <a:ea typeface="微软雅黑" panose="020B0503020204020204" charset="-122"/>
                <a:cs typeface="+mn-ea"/>
                <a:sym typeface="Arial" panose="020B0604020202020204" pitchFamily="34" charset="0"/>
              </a:rPr>
              <a:t>第三个客户</a:t>
            </a:r>
            <a:endParaRPr lang="zh-CN" altLang="en-US" sz="1325" b="1">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1" name="Text Placeholder 4"/>
          <p:cNvSpPr txBox="1"/>
          <p:nvPr/>
        </p:nvSpPr>
        <p:spPr>
          <a:xfrm>
            <a:off x="6198161" y="2169645"/>
            <a:ext cx="1622871" cy="486410"/>
          </a:xfrm>
          <a:prstGeom prst="rect">
            <a:avLst/>
          </a:prstGeom>
        </p:spPr>
        <p:txBody>
          <a:bodyPr vert="horz"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服务费分润比例为</a:t>
            </a:r>
            <a:r>
              <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rPr>
              <a:t>40%</a:t>
            </a:r>
            <a:r>
              <a:rPr lang="en-US" altLang="zh-CN" sz="760" dirty="0" smtClean="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a:t>
            </a:r>
            <a:endParaRPr lang="en-US" altLang="zh-CN" sz="76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Text Placeholder 3"/>
          <p:cNvSpPr txBox="1"/>
          <p:nvPr/>
        </p:nvSpPr>
        <p:spPr>
          <a:xfrm>
            <a:off x="7726087" y="4582963"/>
            <a:ext cx="1274683" cy="243205"/>
          </a:xfrm>
          <a:prstGeom prst="rect">
            <a:avLst/>
          </a:prstGeom>
        </p:spPr>
        <p:txBody>
          <a:bodyPr vert="horz"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325" b="1">
                <a:solidFill>
                  <a:schemeClr val="tx1"/>
                </a:solidFill>
                <a:latin typeface="Arial" panose="020B0604020202020204" pitchFamily="34" charset="0"/>
                <a:ea typeface="微软雅黑" panose="020B0503020204020204" charset="-122"/>
                <a:cs typeface="+mn-ea"/>
                <a:sym typeface="Arial" panose="020B0604020202020204" pitchFamily="34" charset="0"/>
              </a:rPr>
              <a:t>第四个客户</a:t>
            </a:r>
            <a:endParaRPr lang="zh-CN" altLang="en-US" sz="1325" b="1">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Text Placeholder 4"/>
          <p:cNvSpPr txBox="1"/>
          <p:nvPr/>
        </p:nvSpPr>
        <p:spPr>
          <a:xfrm>
            <a:off x="7725624" y="4825881"/>
            <a:ext cx="1956351" cy="243205"/>
          </a:xfrm>
          <a:prstGeom prst="rect">
            <a:avLst/>
          </a:prstGeom>
        </p:spPr>
        <p:txBody>
          <a:bodyPr vert="horz"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服务费分润比例为</a:t>
            </a:r>
            <a:r>
              <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rPr>
              <a:t>45%</a:t>
            </a:r>
            <a:endParaRPr lang="en-US" altLang="zh-CN" sz="1325"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 Placeholder 4"/>
          <p:cNvSpPr txBox="1"/>
          <p:nvPr/>
        </p:nvSpPr>
        <p:spPr>
          <a:xfrm>
            <a:off x="2894271" y="3934607"/>
            <a:ext cx="223283" cy="268361"/>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rPr>
              <a:t>01</a:t>
            </a:r>
            <a:endPar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Text Placeholder 4"/>
          <p:cNvSpPr txBox="1"/>
          <p:nvPr/>
        </p:nvSpPr>
        <p:spPr>
          <a:xfrm>
            <a:off x="4604181" y="2588125"/>
            <a:ext cx="223283" cy="268361"/>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rPr>
              <a:t>02</a:t>
            </a:r>
            <a:endPar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6" name="Text Placeholder 4"/>
          <p:cNvSpPr txBox="1"/>
          <p:nvPr/>
        </p:nvSpPr>
        <p:spPr>
          <a:xfrm flipH="1">
            <a:off x="4219575" y="1381760"/>
            <a:ext cx="384810" cy="683260"/>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rPr>
              <a:t>03</a:t>
            </a:r>
            <a:endPar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Text Placeholder 4"/>
          <p:cNvSpPr txBox="1"/>
          <p:nvPr/>
        </p:nvSpPr>
        <p:spPr>
          <a:xfrm flipH="1">
            <a:off x="7080993" y="4570532"/>
            <a:ext cx="611105" cy="268525"/>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rPr>
              <a:t>04</a:t>
            </a:r>
            <a:endParaRPr lang="id-ID" sz="1325" dirty="0">
              <a:solidFill>
                <a:srgbClr val="FCFCFC"/>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0" name="Text Placeholder 3"/>
          <p:cNvSpPr txBox="1"/>
          <p:nvPr/>
        </p:nvSpPr>
        <p:spPr>
          <a:xfrm>
            <a:off x="9378767" y="2886993"/>
            <a:ext cx="885718" cy="354929"/>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30000"/>
              </a:lnSpc>
            </a:pPr>
            <a:r>
              <a:rPr lang="zh-CN" sz="1705" b="1" dirty="0">
                <a:solidFill>
                  <a:schemeClr val="bg1"/>
                </a:solidFill>
                <a:latin typeface="Arial" panose="020B0604020202020204" pitchFamily="34" charset="0"/>
                <a:ea typeface="微软雅黑" panose="020B0503020204020204" charset="-122"/>
                <a:cs typeface="+mn-ea"/>
                <a:sym typeface="Arial" panose="020B0604020202020204" pitchFamily="34" charset="0"/>
              </a:rPr>
              <a:t>推荐有奖</a:t>
            </a:r>
            <a:endParaRPr lang="zh-CN" sz="1705"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1" name="椭圆 30"/>
          <p:cNvSpPr/>
          <p:nvPr/>
        </p:nvSpPr>
        <p:spPr>
          <a:xfrm>
            <a:off x="505323" y="310279"/>
            <a:ext cx="348901" cy="348901"/>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2">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33" name="椭圆 32"/>
          <p:cNvSpPr/>
          <p:nvPr/>
        </p:nvSpPr>
        <p:spPr>
          <a:xfrm>
            <a:off x="758534" y="310279"/>
            <a:ext cx="191381" cy="191381"/>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2">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17" name="Shape 1656"/>
          <p:cNvSpPr/>
          <p:nvPr/>
        </p:nvSpPr>
        <p:spPr>
          <a:xfrm>
            <a:off x="8372829" y="3083264"/>
            <a:ext cx="248128" cy="2481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34" name="Shape 1628"/>
          <p:cNvSpPr/>
          <p:nvPr/>
        </p:nvSpPr>
        <p:spPr>
          <a:xfrm flipV="1">
            <a:off x="8497338" y="1258703"/>
            <a:ext cx="1" cy="1779701"/>
          </a:xfrm>
          <a:prstGeom prst="line">
            <a:avLst/>
          </a:prstGeom>
          <a:ln w="12700">
            <a:solidFill>
              <a:srgbClr val="A6AAA9"/>
            </a:solidFill>
            <a:miter lim="400000"/>
          </a:ln>
        </p:spPr>
        <p:txBody>
          <a:bodyPr lIns="22055" tIns="22055" rIns="22055" bIns="22055" anchor="ctr"/>
          <a:p>
            <a:pPr lvl="0"/>
            <a:endParaRPr sz="1515">
              <a:latin typeface="Arial" panose="020B0604020202020204" pitchFamily="34" charset="0"/>
              <a:ea typeface="微软雅黑" panose="020B0503020204020204" charset="-122"/>
              <a:cs typeface="+mn-ea"/>
              <a:sym typeface="Arial" panose="020B0604020202020204" pitchFamily="34" charset="0"/>
            </a:endParaRPr>
          </a:p>
        </p:txBody>
      </p:sp>
      <p:sp>
        <p:nvSpPr>
          <p:cNvPr id="39" name="Shape 1648"/>
          <p:cNvSpPr/>
          <p:nvPr/>
        </p:nvSpPr>
        <p:spPr>
          <a:xfrm>
            <a:off x="8327828" y="1014642"/>
            <a:ext cx="367084" cy="367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6542" tIns="16542" rIns="16542" bIns="16542" numCol="1" anchor="ctr">
            <a:noAutofit/>
          </a:bodyPr>
          <a:p>
            <a:pPr lvl="0">
              <a:lnSpc>
                <a:spcPct val="120000"/>
              </a:lnSpc>
            </a:pPr>
            <a:r>
              <a:rPr lang="en-US" sz="1515">
                <a:solidFill>
                  <a:schemeClr val="bg1"/>
                </a:solidFill>
                <a:latin typeface="Arial" panose="020B0604020202020204" pitchFamily="34" charset="0"/>
                <a:ea typeface="微软雅黑" panose="020B0503020204020204" charset="-122"/>
                <a:cs typeface="+mn-ea"/>
                <a:sym typeface="Arial" panose="020B0604020202020204" pitchFamily="34" charset="0"/>
              </a:rPr>
              <a:t> 05</a:t>
            </a:r>
            <a:endParaRPr lang="en-US" sz="1515">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1" name="Text Placeholder 4"/>
          <p:cNvSpPr txBox="1"/>
          <p:nvPr/>
        </p:nvSpPr>
        <p:spPr>
          <a:xfrm>
            <a:off x="8850900" y="1446439"/>
            <a:ext cx="1956351" cy="486410"/>
          </a:xfrm>
          <a:prstGeom prst="rect">
            <a:avLst/>
          </a:prstGeom>
        </p:spPr>
        <p:txBody>
          <a:bodyPr vert="horz"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都可以按照</a:t>
            </a:r>
            <a:r>
              <a:rPr lang="en-US" altLang="zh-CN" sz="1325"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ea"/>
                <a:sym typeface="Arial" panose="020B0604020202020204" pitchFamily="34" charset="0"/>
              </a:rPr>
              <a:t>50%</a:t>
            </a:r>
            <a:r>
              <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的分润进行分润</a:t>
            </a:r>
            <a:endParaRPr lang="en-US" altLang="zh-CN" sz="1325" dirty="0" smtClean="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ext Placeholder 4"/>
          <p:cNvSpPr txBox="1"/>
          <p:nvPr/>
        </p:nvSpPr>
        <p:spPr>
          <a:xfrm>
            <a:off x="9000405" y="1138710"/>
            <a:ext cx="1956139" cy="243205"/>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325" b="1" dirty="0" smtClean="0">
                <a:solidFill>
                  <a:schemeClr val="tx1"/>
                </a:solidFill>
                <a:latin typeface="Arial" panose="020B0604020202020204" pitchFamily="34" charset="0"/>
                <a:ea typeface="微软雅黑" panose="020B0503020204020204" charset="-122"/>
                <a:cs typeface="+mn-ea"/>
                <a:sym typeface="Arial" panose="020B0604020202020204" pitchFamily="34" charset="0"/>
              </a:rPr>
              <a:t>第五个及五个以上客户</a:t>
            </a:r>
            <a:endParaRPr lang="zh-CN" altLang="en-US" sz="1325" b="1" dirty="0" smtClean="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5" name="Picture 3" descr="智慧餐饮logo1"/>
          <p:cNvPicPr>
            <a:picLocks noChangeAspect="1"/>
          </p:cNvPicPr>
          <p:nvPr/>
        </p:nvPicPr>
        <p:blipFill>
          <a:blip r:embed="rId1"/>
          <a:stretch>
            <a:fillRect/>
          </a:stretch>
        </p:blipFill>
        <p:spPr>
          <a:xfrm>
            <a:off x="8695154" y="-84704"/>
            <a:ext cx="3209055" cy="1008474"/>
          </a:xfrm>
          <a:prstGeom prst="rect">
            <a:avLst/>
          </a:prstGeom>
          <a:noFill/>
          <a:ln w="9525">
            <a:noFill/>
          </a:ln>
        </p:spPr>
      </p:pic>
      <p:pic>
        <p:nvPicPr>
          <p:cNvPr id="36" name="图片 35"/>
          <p:cNvPicPr>
            <a:picLocks noChangeAspect="1"/>
          </p:cNvPicPr>
          <p:nvPr/>
        </p:nvPicPr>
        <p:blipFill>
          <a:blip r:embed="rId2"/>
          <a:stretch>
            <a:fillRect/>
          </a:stretch>
        </p:blipFill>
        <p:spPr>
          <a:xfrm>
            <a:off x="9378508" y="2489764"/>
            <a:ext cx="1082529" cy="963319"/>
          </a:xfrm>
          <a:prstGeom prst="rect">
            <a:avLst/>
          </a:prstGeom>
        </p:spPr>
      </p:pic>
      <p:sp>
        <p:nvSpPr>
          <p:cNvPr id="28" name="文本框 27"/>
          <p:cNvSpPr txBox="1"/>
          <p:nvPr/>
        </p:nvSpPr>
        <p:spPr>
          <a:xfrm>
            <a:off x="1248410" y="226060"/>
            <a:ext cx="1970405" cy="518160"/>
          </a:xfrm>
          <a:prstGeom prst="rect">
            <a:avLst/>
          </a:prstGeom>
          <a:noFill/>
        </p:spPr>
        <p:txBody>
          <a:bodyPr wrap="none" rtlCol="0">
            <a:spAutoFit/>
          </a:bodyPr>
          <a:p>
            <a:r>
              <a:rPr lang="zh-CN" altLang="en-US" sz="2800" b="1">
                <a:solidFill>
                  <a:srgbClr val="FF0000"/>
                </a:solidFill>
              </a:rPr>
              <a:t>人脉总动员</a:t>
            </a:r>
            <a:endParaRPr lang="zh-CN" altLang="en-US" sz="2800" b="1">
              <a:solidFill>
                <a:srgbClr val="FF0000"/>
              </a:solidFill>
            </a:endParaRPr>
          </a:p>
        </p:txBody>
      </p:sp>
      <p:sp>
        <p:nvSpPr>
          <p:cNvPr id="29" name="文本框 28"/>
          <p:cNvSpPr txBox="1"/>
          <p:nvPr/>
        </p:nvSpPr>
        <p:spPr>
          <a:xfrm>
            <a:off x="9378950" y="3747135"/>
            <a:ext cx="1179830" cy="365760"/>
          </a:xfrm>
          <a:prstGeom prst="rect">
            <a:avLst/>
          </a:prstGeom>
          <a:noFill/>
        </p:spPr>
        <p:txBody>
          <a:bodyPr wrap="square" rtlCol="0">
            <a:spAutoFit/>
          </a:bodyPr>
          <a:p>
            <a:r>
              <a:rPr lang="zh-CN" altLang="en-US">
                <a:solidFill>
                  <a:srgbClr val="FF0000"/>
                </a:solidFill>
              </a:rPr>
              <a:t>推荐有奖</a:t>
            </a:r>
            <a:endParaRPr lang="zh-CN" altLang="en-US">
              <a:solidFill>
                <a:srgbClr val="FF0000"/>
              </a:solidFill>
            </a:endParaRPr>
          </a:p>
        </p:txBody>
      </p:sp>
      <p:sp>
        <p:nvSpPr>
          <p:cNvPr id="37" name="文本框 36"/>
          <p:cNvSpPr txBox="1"/>
          <p:nvPr/>
        </p:nvSpPr>
        <p:spPr>
          <a:xfrm>
            <a:off x="5647690" y="1882775"/>
            <a:ext cx="381000" cy="304800"/>
          </a:xfrm>
          <a:prstGeom prst="rect">
            <a:avLst/>
          </a:prstGeom>
          <a:noFill/>
        </p:spPr>
        <p:txBody>
          <a:bodyPr wrap="none" rtlCol="0">
            <a:spAutoFit/>
          </a:bodyPr>
          <a:p>
            <a:r>
              <a:rPr lang="en-US" altLang="zh-CN" sz="1400">
                <a:solidFill>
                  <a:schemeClr val="bg1"/>
                </a:solidFill>
              </a:rPr>
              <a:t>03</a:t>
            </a:r>
            <a:endParaRPr lang="en-US" altLang="zh-CN" sz="1400">
              <a:solidFill>
                <a:schemeClr val="bg1"/>
              </a:solidFill>
            </a:endParaRPr>
          </a:p>
        </p:txBody>
      </p:sp>
      <p:sp>
        <p:nvSpPr>
          <p:cNvPr id="38" name="Shape 1648"/>
          <p:cNvSpPr/>
          <p:nvPr/>
        </p:nvSpPr>
        <p:spPr>
          <a:xfrm>
            <a:off x="3416447" y="3672639"/>
            <a:ext cx="367084" cy="367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6542" tIns="16542" rIns="16542" bIns="16542" numCol="1" anchor="ctr">
            <a:noAutofit/>
          </a:bodyPr>
          <a:p>
            <a:pPr lvl="0">
              <a:lnSpc>
                <a:spcPct val="120000"/>
              </a:lnSpc>
            </a:pPr>
            <a:endParaRPr sz="1515">
              <a:latin typeface="Arial" panose="020B0604020202020204" pitchFamily="34" charset="0"/>
              <a:ea typeface="微软雅黑" panose="020B0503020204020204" charset="-122"/>
              <a:cs typeface="+mn-ea"/>
              <a:sym typeface="Arial" panose="020B0604020202020204" pitchFamily="34" charset="0"/>
            </a:endParaRPr>
          </a:p>
        </p:txBody>
      </p:sp>
      <p:graphicFrame>
        <p:nvGraphicFramePr>
          <p:cNvPr id="11" name="对象 10"/>
          <p:cNvGraphicFramePr/>
          <p:nvPr/>
        </p:nvGraphicFramePr>
        <p:xfrm>
          <a:off x="10160" y="-5080"/>
          <a:ext cx="12188190" cy="6861175"/>
        </p:xfrm>
        <a:graphic>
          <a:graphicData uri="http://schemas.openxmlformats.org/presentationml/2006/ole">
            <mc:AlternateContent xmlns:mc="http://schemas.openxmlformats.org/markup-compatibility/2006">
              <mc:Choice xmlns:v="urn:schemas-microsoft-com:vml" Requires="v">
                <p:oleObj spid="_x0000_s32" name="" r:id="rId3" imgW="6085840" imgH="3423285" progId="Office12.dps.Slide.8">
                  <p:embed/>
                </p:oleObj>
              </mc:Choice>
              <mc:Fallback>
                <p:oleObj name="" r:id="rId3" imgW="6085840" imgH="3423285" progId="Office12.dps.Slide.8">
                  <p:embed/>
                  <p:pic>
                    <p:nvPicPr>
                      <p:cNvPr id="0" name="图片 31"/>
                      <p:cNvPicPr/>
                      <p:nvPr/>
                    </p:nvPicPr>
                    <p:blipFill>
                      <a:blip r:embed="rId4"/>
                      <a:stretch>
                        <a:fillRect/>
                      </a:stretch>
                    </p:blipFill>
                    <p:spPr>
                      <a:xfrm>
                        <a:off x="10160" y="-5080"/>
                        <a:ext cx="12188190" cy="686117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21047" y="895350"/>
            <a:ext cx="9362446" cy="1711960"/>
          </a:xfrm>
          <a:prstGeom prst="rect">
            <a:avLst/>
          </a:prstGeom>
          <a:effectLst>
            <a:softEdge rad="127000"/>
          </a:effectLst>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sz="2000" b="1" strike="noStrike" noProof="1">
                <a:solidFill>
                  <a:schemeClr val="bg1"/>
                </a:solidFill>
                <a:latin typeface="+mn-lt"/>
                <a:ea typeface="+mn-ea"/>
                <a:cs typeface="+mn-cs"/>
              </a:rPr>
              <a:t>十</a:t>
            </a:r>
            <a:r>
              <a:rPr lang="zh-CN" altLang="en-US" sz="2000" b="1" strike="noStrike" noProof="1">
                <a:solidFill>
                  <a:schemeClr val="tx1"/>
                </a:solidFill>
                <a:latin typeface="+mn-lt"/>
                <a:ea typeface="+mn-ea"/>
                <a:cs typeface="+mn-cs"/>
              </a:rPr>
              <a:t>三、合作流程</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          咨询报价》签订合同》付款》交货并验货》安装培训》售后服务</a:t>
            </a:r>
            <a:endParaRPr lang="zh-CN" altLang="en-US" sz="2000" b="1" strike="noStrike" noProof="1">
              <a:solidFill>
                <a:schemeClr val="tx1"/>
              </a:solidFill>
              <a:latin typeface="+mn-lt"/>
              <a:ea typeface="+mn-ea"/>
              <a:cs typeface="+mn-cs"/>
            </a:endParaRPr>
          </a:p>
        </p:txBody>
      </p:sp>
      <p:pic>
        <p:nvPicPr>
          <p:cNvPr id="2" name="图片 1"/>
          <p:cNvPicPr>
            <a:picLocks noChangeAspect="1"/>
          </p:cNvPicPr>
          <p:nvPr/>
        </p:nvPicPr>
        <p:blipFill>
          <a:blip r:embed="rId2"/>
          <a:stretch>
            <a:fillRect/>
          </a:stretch>
        </p:blipFill>
        <p:spPr>
          <a:xfrm>
            <a:off x="1143000" y="1884036"/>
            <a:ext cx="6839585" cy="4548512"/>
          </a:xfrm>
          <a:prstGeom prst="rect">
            <a:avLst/>
          </a:prstGeom>
          <a:effectLst>
            <a:softEdge rad="635000"/>
          </a:effectLst>
        </p:spPr>
      </p:pic>
      <p:sp>
        <p:nvSpPr>
          <p:cNvPr id="4" name="文本框 3"/>
          <p:cNvSpPr txBox="1"/>
          <p:nvPr>
            <p:custDataLst>
              <p:tags r:id="rId3"/>
            </p:custDataLst>
          </p:nvPr>
        </p:nvSpPr>
        <p:spPr>
          <a:xfrm>
            <a:off x="7982585" y="3084830"/>
            <a:ext cx="4133850" cy="1979930"/>
          </a:xfrm>
          <a:prstGeom prst="rect">
            <a:avLst/>
          </a:prstGeom>
          <a:effectLst>
            <a:softEdge rad="127000"/>
          </a:effectLst>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sz="2000" b="1" strike="noStrike" noProof="1">
                <a:solidFill>
                  <a:schemeClr val="tx1"/>
                </a:solidFill>
                <a:latin typeface="+mn-lt"/>
                <a:ea typeface="+mn-ea"/>
                <a:cs typeface="+mn-cs"/>
              </a:rPr>
              <a:t>您的客户经理：袁博</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联系电话：</a:t>
            </a:r>
            <a:r>
              <a:rPr lang="en-US" altLang="zh-CN" sz="2000" b="1" strike="noStrike" noProof="1">
                <a:solidFill>
                  <a:schemeClr val="tx1"/>
                </a:solidFill>
                <a:latin typeface="+mn-lt"/>
                <a:ea typeface="+mn-ea"/>
                <a:cs typeface="+mn-cs"/>
              </a:rPr>
              <a:t>15009680286</a:t>
            </a:r>
            <a:endParaRPr lang="en-US" altLang="zh-CN"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邮箱：</a:t>
            </a:r>
            <a:r>
              <a:rPr lang="en-US" altLang="zh-CN" sz="2000" b="1" strike="noStrike" noProof="1">
                <a:solidFill>
                  <a:schemeClr val="tx1"/>
                </a:solidFill>
                <a:latin typeface="+mn-lt"/>
                <a:ea typeface="+mn-ea"/>
                <a:cs typeface="+mn-cs"/>
              </a:rPr>
              <a:t>rzx210@126.com</a:t>
            </a:r>
            <a:endParaRPr lang="en-US" altLang="zh-CN" sz="2000" b="1" strike="noStrike" noProof="1">
              <a:solidFill>
                <a:schemeClr val="tx1"/>
              </a:solidFill>
              <a:latin typeface="+mn-lt"/>
              <a:ea typeface="+mn-ea"/>
              <a:cs typeface="+mn-cs"/>
            </a:endParaRPr>
          </a:p>
        </p:txBody>
      </p:sp>
      <p:pic>
        <p:nvPicPr>
          <p:cNvPr id="34820" name="图片 1" descr="智慧餐饮logo1"/>
          <p:cNvPicPr>
            <a:picLocks noChangeAspect="1"/>
          </p:cNvPicPr>
          <p:nvPr/>
        </p:nvPicPr>
        <p:blipFill>
          <a:blip r:embed="rId4"/>
          <a:stretch>
            <a:fillRect/>
          </a:stretch>
        </p:blipFill>
        <p:spPr>
          <a:xfrm>
            <a:off x="69850" y="31750"/>
            <a:ext cx="3124200" cy="982663"/>
          </a:xfrm>
          <a:prstGeom prst="rect">
            <a:avLst/>
          </a:prstGeom>
          <a:noFill/>
          <a:ln w="9525">
            <a:noFill/>
          </a:ln>
        </p:spPr>
      </p:pic>
    </p:spTree>
    <p:custDataLst>
      <p:tags r:id="rId5"/>
    </p:custDataLst>
  </p:cSld>
  <p:clrMapOvr>
    <a:masterClrMapping/>
  </p:clrMapOvr>
  <p:transition>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0739" y="1289010"/>
            <a:ext cx="11332666" cy="1514261"/>
          </a:xfrm>
          <a:prstGeom prst="rect">
            <a:avLst/>
          </a:prstGeom>
          <a:noFill/>
        </p:spPr>
        <p:txBody>
          <a:bodyPr wrap="square" rtlCol="0">
            <a:spAutoFit/>
          </a:bodyPr>
          <a:lstStyle/>
          <a:p>
            <a:pPr>
              <a:lnSpc>
                <a:spcPct val="130000"/>
              </a:lnSpc>
            </a:pPr>
            <a:r>
              <a:rPr lang="zh-CN" altLang="en-US" sz="2000" b="1" dirty="0"/>
              <a:t>好哇</a:t>
            </a:r>
            <a:r>
              <a:rPr lang="zh-CN" altLang="en-US" sz="1355" dirty="0"/>
              <a:t>智慧餐饮是餐厅的线上线下整体解决方案的SAAS服务商，好哇完美整合收银·营销·外卖·排号·微信·会员等餐厅经营所需的所有功能，帮助餐厅留客拉新、提高员工劳动效率、提高会员营销投入与产出比、节约食材与人员成本等，更可以在餐厅运营、选址、金融服务等方面提供服务！所属公司成都依诺信息技术有限公司是国家高新技术企业、拥有多项发明专利、具备"互联网+餐饮基因"， 致力于打造更美好的餐饮生态园，让老板赚钱省心，让员工工作舒心，让顾客吃得放心！</a:t>
            </a:r>
            <a:endParaRPr lang="zh-CN" altLang="en-US" sz="1355" dirty="0"/>
          </a:p>
          <a:p>
            <a:endParaRPr lang="zh-CN" altLang="en-US" sz="1355" dirty="0"/>
          </a:p>
        </p:txBody>
      </p:sp>
      <p:sp>
        <p:nvSpPr>
          <p:cNvPr id="8194" name="Rectangle 3"/>
          <p:cNvSpPr/>
          <p:nvPr/>
        </p:nvSpPr>
        <p:spPr>
          <a:xfrm>
            <a:off x="243698" y="178517"/>
            <a:ext cx="4672047" cy="601831"/>
          </a:xfrm>
          <a:prstGeom prst="rect">
            <a:avLst/>
          </a:prstGeom>
          <a:noFill/>
          <a:ln w="9525">
            <a:noFill/>
          </a:ln>
        </p:spPr>
        <p:txBody>
          <a:bodyPr wrap="square" anchor="t">
            <a:spAutoFit/>
          </a:bodyPr>
          <a:lstStyle/>
          <a:p>
            <a:pPr defTabSz="1083310"/>
            <a:r>
              <a:rPr lang="zh-CN" altLang="en-US" sz="3310" b="1" dirty="0">
                <a:solidFill>
                  <a:srgbClr val="C00000"/>
                </a:solidFill>
                <a:latin typeface="Arial" panose="020B0604020202020204" pitchFamily="34" charset="0"/>
                <a:ea typeface="微软雅黑" panose="020B0503020204020204" charset="-122"/>
              </a:rPr>
              <a:t>好哇智慧餐饮公司介绍</a:t>
            </a:r>
            <a:endParaRPr lang="zh-CN" altLang="en-US" sz="3310" b="1" dirty="0">
              <a:solidFill>
                <a:srgbClr val="C00000"/>
              </a:solidFill>
              <a:latin typeface="Arial" panose="020B0604020202020204" pitchFamily="34" charset="0"/>
              <a:ea typeface="微软雅黑" panose="020B0503020204020204" charset="-122"/>
            </a:endParaRPr>
          </a:p>
        </p:txBody>
      </p:sp>
      <p:pic>
        <p:nvPicPr>
          <p:cNvPr id="7" name="图片 6"/>
          <p:cNvPicPr>
            <a:picLocks noChangeAspect="1"/>
          </p:cNvPicPr>
          <p:nvPr/>
        </p:nvPicPr>
        <p:blipFill>
          <a:blip r:embed="rId1"/>
          <a:stretch>
            <a:fillRect/>
          </a:stretch>
        </p:blipFill>
        <p:spPr>
          <a:xfrm>
            <a:off x="0" y="2762343"/>
            <a:ext cx="12192000" cy="4095657"/>
          </a:xfrm>
          <a:prstGeom prst="rect">
            <a:avLst/>
          </a:prstGeom>
        </p:spPr>
      </p:pic>
      <p:pic>
        <p:nvPicPr>
          <p:cNvPr id="5" name="图片 4" descr="智慧餐饮logo1"/>
          <p:cNvPicPr>
            <a:picLocks noChangeAspect="1"/>
          </p:cNvPicPr>
          <p:nvPr/>
        </p:nvPicPr>
        <p:blipFill>
          <a:blip r:embed="rId2"/>
          <a:stretch>
            <a:fillRect/>
          </a:stretch>
        </p:blipFill>
        <p:spPr>
          <a:xfrm>
            <a:off x="10214517" y="-4762"/>
            <a:ext cx="1994946" cy="627475"/>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112942" y="3067746"/>
            <a:ext cx="3270232" cy="3662660"/>
          </a:xfrm>
          <a:prstGeom prst="rect">
            <a:avLst/>
          </a:prstGeom>
        </p:spPr>
      </p:pic>
      <p:pic>
        <p:nvPicPr>
          <p:cNvPr id="3" name="图片 2"/>
          <p:cNvPicPr>
            <a:picLocks noChangeAspect="1"/>
          </p:cNvPicPr>
          <p:nvPr/>
        </p:nvPicPr>
        <p:blipFill rotWithShape="1">
          <a:blip r:embed="rId2" cstate="print"/>
          <a:srcRect/>
          <a:stretch>
            <a:fillRect/>
          </a:stretch>
        </p:blipFill>
        <p:spPr>
          <a:xfrm>
            <a:off x="6348446" y="3067746"/>
            <a:ext cx="2927452" cy="3618903"/>
          </a:xfrm>
          <a:prstGeom prst="rect">
            <a:avLst/>
          </a:prstGeom>
        </p:spPr>
      </p:pic>
      <p:pic>
        <p:nvPicPr>
          <p:cNvPr id="4" name="图片 3"/>
          <p:cNvPicPr>
            <a:picLocks noChangeAspect="1"/>
          </p:cNvPicPr>
          <p:nvPr/>
        </p:nvPicPr>
        <p:blipFill>
          <a:blip r:embed="rId3"/>
          <a:stretch>
            <a:fillRect/>
          </a:stretch>
        </p:blipFill>
        <p:spPr>
          <a:xfrm>
            <a:off x="9219903" y="3130123"/>
            <a:ext cx="2993249" cy="3525856"/>
          </a:xfrm>
          <a:prstGeom prst="rect">
            <a:avLst/>
          </a:prstGeom>
        </p:spPr>
      </p:pic>
      <p:pic>
        <p:nvPicPr>
          <p:cNvPr id="5" name="图片 4"/>
          <p:cNvPicPr>
            <a:picLocks noChangeAspect="1"/>
          </p:cNvPicPr>
          <p:nvPr/>
        </p:nvPicPr>
        <p:blipFill>
          <a:blip r:embed="rId4"/>
          <a:stretch>
            <a:fillRect/>
          </a:stretch>
        </p:blipFill>
        <p:spPr>
          <a:xfrm>
            <a:off x="0" y="3067746"/>
            <a:ext cx="3282265" cy="3662660"/>
          </a:xfrm>
          <a:prstGeom prst="rect">
            <a:avLst/>
          </a:prstGeom>
        </p:spPr>
      </p:pic>
      <p:pic>
        <p:nvPicPr>
          <p:cNvPr id="6" name="图片 5"/>
          <p:cNvPicPr>
            <a:picLocks noChangeAspect="1"/>
          </p:cNvPicPr>
          <p:nvPr/>
        </p:nvPicPr>
        <p:blipFill rotWithShape="1">
          <a:blip r:embed="rId5" cstate="print"/>
          <a:srcRect/>
          <a:stretch>
            <a:fillRect/>
          </a:stretch>
        </p:blipFill>
        <p:spPr>
          <a:xfrm>
            <a:off x="85060" y="659219"/>
            <a:ext cx="11977403" cy="2470904"/>
          </a:xfrm>
          <a:prstGeom prst="rect">
            <a:avLst/>
          </a:prstGeom>
        </p:spPr>
      </p:pic>
      <p:pic>
        <p:nvPicPr>
          <p:cNvPr id="7" name="图片 6" descr="智慧餐饮logo1"/>
          <p:cNvPicPr>
            <a:picLocks noChangeAspect="1"/>
          </p:cNvPicPr>
          <p:nvPr/>
        </p:nvPicPr>
        <p:blipFill>
          <a:blip r:embed="rId6"/>
          <a:stretch>
            <a:fillRect/>
          </a:stretch>
        </p:blipFill>
        <p:spPr>
          <a:xfrm>
            <a:off x="10214517" y="-4762"/>
            <a:ext cx="1994946" cy="6274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682333"/>
            <a:ext cx="12192000" cy="5876104"/>
          </a:xfrm>
          <a:prstGeom prst="rect">
            <a:avLst/>
          </a:prstGeom>
        </p:spPr>
      </p:pic>
      <p:pic>
        <p:nvPicPr>
          <p:cNvPr id="3" name="图片 2" descr="智慧餐饮logo1"/>
          <p:cNvPicPr>
            <a:picLocks noChangeAspect="1"/>
          </p:cNvPicPr>
          <p:nvPr/>
        </p:nvPicPr>
        <p:blipFill>
          <a:blip r:embed="rId2"/>
          <a:stretch>
            <a:fillRect/>
          </a:stretch>
        </p:blipFill>
        <p:spPr>
          <a:xfrm>
            <a:off x="10214517" y="-4762"/>
            <a:ext cx="1994946" cy="627475"/>
          </a:xfrm>
          <a:prstGeom prst="rect">
            <a:avLst/>
          </a:prstGeom>
          <a:noFill/>
          <a:ln w="9525">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文本框 4"/>
          <p:cNvSpPr txBox="1"/>
          <p:nvPr>
            <p:custDataLst>
              <p:tags r:id="rId1"/>
            </p:custDataLst>
          </p:nvPr>
        </p:nvSpPr>
        <p:spPr>
          <a:xfrm>
            <a:off x="8623935" y="2417445"/>
            <a:ext cx="3481705" cy="3721100"/>
          </a:xfrm>
          <a:prstGeom prst="rect">
            <a:avLst/>
          </a:prstGeom>
          <a:noFill/>
          <a:ln w="9525">
            <a:noFill/>
          </a:ln>
        </p:spPr>
        <p:txBody>
          <a:bodyPr anchor="t"/>
          <a:lstStyle/>
          <a:p>
            <a:pPr lvl="0" indent="0"/>
            <a:r>
              <a:rPr lang="en-US" altLang="zh-CN" sz="1600">
                <a:ea typeface="宋体" panose="02010600030101010101" pitchFamily="2" charset="-122"/>
                <a:sym typeface="+mn-ea"/>
              </a:rPr>
              <a:t>1</a:t>
            </a:r>
            <a:r>
              <a:rPr lang="zh-CN" altLang="en-US" sz="1600">
                <a:ea typeface="宋体" panose="02010600030101010101" pitchFamily="2" charset="-122"/>
                <a:sym typeface="+mn-ea"/>
              </a:rPr>
              <a:t>：客户进入美食城关注美食城公众号获得虚拟会员或者办理实体会员卡给一定的押金。还有一种长期储值卡，</a:t>
            </a:r>
            <a:r>
              <a:rPr lang="en-US" altLang="zh-CN" sz="1600">
                <a:ea typeface="宋体" panose="02010600030101010101" pitchFamily="2" charset="-122"/>
                <a:sym typeface="+mn-ea"/>
              </a:rPr>
              <a:t>KF</a:t>
            </a:r>
            <a:r>
              <a:rPr lang="zh-CN" altLang="en-US" sz="1600">
                <a:ea typeface="宋体" panose="02010600030101010101" pitchFamily="2" charset="-122"/>
                <a:sym typeface="+mn-ea"/>
              </a:rPr>
              <a:t>可以拿走。</a:t>
            </a:r>
            <a:endParaRPr lang="zh-CN" altLang="en-US" sz="1600">
              <a:latin typeface="Arial" panose="020B0604020202020204" pitchFamily="34" charset="0"/>
              <a:ea typeface="宋体" panose="02010600030101010101" pitchFamily="2" charset="-122"/>
            </a:endParaRPr>
          </a:p>
          <a:p>
            <a:pPr lvl="0" indent="0"/>
            <a:endParaRPr lang="en-US" altLang="zh-CN" sz="1600">
              <a:ea typeface="宋体" panose="02010600030101010101" pitchFamily="2" charset="-122"/>
              <a:sym typeface="+mn-ea"/>
            </a:endParaRPr>
          </a:p>
          <a:p>
            <a:pPr lvl="0" indent="0"/>
            <a:r>
              <a:rPr lang="en-US" altLang="zh-CN" sz="1600">
                <a:ea typeface="宋体" panose="02010600030101010101" pitchFamily="2" charset="-122"/>
                <a:sym typeface="+mn-ea"/>
              </a:rPr>
              <a:t>2</a:t>
            </a:r>
            <a:r>
              <a:rPr lang="zh-CN" altLang="en-US" sz="1600">
                <a:ea typeface="宋体" panose="02010600030101010101" pitchFamily="2" charset="-122"/>
                <a:sym typeface="+mn-ea"/>
              </a:rPr>
              <a:t>：在档口消费的时候，客户可以通过刷支付宝、微信、临时会员卡、储蓄会员卡。</a:t>
            </a:r>
            <a:endParaRPr lang="zh-CN" altLang="en-US" sz="1600">
              <a:latin typeface="Arial" panose="020B0604020202020204" pitchFamily="34" charset="0"/>
              <a:ea typeface="宋体" panose="02010600030101010101" pitchFamily="2" charset="-122"/>
            </a:endParaRPr>
          </a:p>
          <a:p>
            <a:pPr lvl="0" indent="0"/>
            <a:endParaRPr lang="en-US" altLang="zh-CN" sz="1600">
              <a:ea typeface="宋体" panose="02010600030101010101" pitchFamily="2" charset="-122"/>
              <a:sym typeface="+mn-ea"/>
            </a:endParaRPr>
          </a:p>
          <a:p>
            <a:pPr lvl="0" indent="0"/>
            <a:r>
              <a:rPr lang="en-US" altLang="zh-CN" sz="1600">
                <a:ea typeface="宋体" panose="02010600030101010101" pitchFamily="2" charset="-122"/>
                <a:sym typeface="+mn-ea"/>
              </a:rPr>
              <a:t>3</a:t>
            </a:r>
            <a:r>
              <a:rPr lang="zh-CN" altLang="en-US" sz="1600">
                <a:ea typeface="宋体" panose="02010600030101010101" pitchFamily="2" charset="-122"/>
                <a:sym typeface="+mn-ea"/>
              </a:rPr>
              <a:t>：客户拿走临时会员卡到退卡处，退余额和卡的押金。</a:t>
            </a:r>
            <a:endParaRPr lang="zh-CN" altLang="en-US" sz="1600">
              <a:latin typeface="Arial" panose="020B0604020202020204" pitchFamily="34" charset="0"/>
              <a:ea typeface="宋体" panose="02010600030101010101" pitchFamily="2" charset="-122"/>
            </a:endParaRPr>
          </a:p>
          <a:p>
            <a:pPr marL="0" indent="0" fontAlgn="base">
              <a:buNone/>
            </a:pPr>
            <a:endParaRPr lang="zh-CN" altLang="en-US" sz="16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pic>
        <p:nvPicPr>
          <p:cNvPr id="6" name="图片 5"/>
          <p:cNvPicPr>
            <a:picLocks noChangeAspect="1"/>
          </p:cNvPicPr>
          <p:nvPr/>
        </p:nvPicPr>
        <p:blipFill>
          <a:blip r:embed="rId2"/>
          <a:stretch>
            <a:fillRect/>
          </a:stretch>
        </p:blipFill>
        <p:spPr>
          <a:xfrm>
            <a:off x="10172670" y="0"/>
            <a:ext cx="2019329" cy="616688"/>
          </a:xfrm>
          <a:prstGeom prst="rect">
            <a:avLst/>
          </a:prstGeom>
        </p:spPr>
      </p:pic>
      <p:pic>
        <p:nvPicPr>
          <p:cNvPr id="7" name="图片 6"/>
          <p:cNvPicPr>
            <a:picLocks noChangeAspect="1"/>
          </p:cNvPicPr>
          <p:nvPr/>
        </p:nvPicPr>
        <p:blipFill>
          <a:blip r:embed="rId3"/>
          <a:stretch>
            <a:fillRect/>
          </a:stretch>
        </p:blipFill>
        <p:spPr>
          <a:xfrm>
            <a:off x="10098405" y="0"/>
            <a:ext cx="2093595" cy="785495"/>
          </a:xfrm>
          <a:prstGeom prst="rect">
            <a:avLst/>
          </a:prstGeom>
        </p:spPr>
      </p:pic>
      <p:pic>
        <p:nvPicPr>
          <p:cNvPr id="8" name="图片 7"/>
          <p:cNvPicPr>
            <a:picLocks noChangeAspect="1"/>
          </p:cNvPicPr>
          <p:nvPr/>
        </p:nvPicPr>
        <p:blipFill rotWithShape="1">
          <a:blip r:embed="rId3"/>
          <a:srcRect r="63113" b="35195"/>
          <a:stretch>
            <a:fillRect/>
          </a:stretch>
        </p:blipFill>
        <p:spPr>
          <a:xfrm>
            <a:off x="0" y="3175"/>
            <a:ext cx="10098405" cy="782320"/>
          </a:xfrm>
          <a:prstGeom prst="rect">
            <a:avLst/>
          </a:prstGeom>
        </p:spPr>
      </p:pic>
      <p:sp>
        <p:nvSpPr>
          <p:cNvPr id="9" name="矩形 8"/>
          <p:cNvSpPr/>
          <p:nvPr/>
        </p:nvSpPr>
        <p:spPr>
          <a:xfrm>
            <a:off x="0" y="208009"/>
            <a:ext cx="3856990" cy="457200"/>
          </a:xfrm>
          <a:prstGeom prst="rect">
            <a:avLst/>
          </a:prstGeom>
        </p:spPr>
        <p:txBody>
          <a:bodyPr wrap="none">
            <a:spAutoFit/>
          </a:bodyPr>
          <a:lstStyle/>
          <a:p>
            <a:pPr lvl="0" indent="0" algn="l" defTabSz="1440180"/>
            <a:r>
              <a:rPr lang="en-US" altLang="zh-CN" sz="2400" b="1" dirty="0">
                <a:solidFill>
                  <a:schemeClr val="bg1"/>
                </a:solidFill>
                <a:latin typeface="宋体" panose="02010600030101010101" pitchFamily="2" charset="-122"/>
                <a:ea typeface="宋体" panose="02010600030101010101" pitchFamily="2" charset="-122"/>
                <a:sym typeface="+mn-ea"/>
              </a:rPr>
              <a:t>2.</a:t>
            </a:r>
            <a:r>
              <a:rPr lang="zh-CN" altLang="en-US" sz="2400" b="1" dirty="0">
                <a:solidFill>
                  <a:schemeClr val="bg1"/>
                </a:solidFill>
                <a:latin typeface="宋体" panose="02010600030101010101" pitchFamily="2" charset="-122"/>
                <a:ea typeface="宋体" panose="02010600030101010101" pitchFamily="2" charset="-122"/>
                <a:sym typeface="+mn-ea"/>
              </a:rPr>
              <a:t>美食广场客户消费流程表</a:t>
            </a:r>
            <a:endParaRPr lang="zh-CN" altLang="en-US" sz="2400" b="1" noProof="1" dirty="0">
              <a:solidFill>
                <a:schemeClr val="bg1"/>
              </a:solidFill>
              <a:latin typeface="宋体" panose="02010600030101010101" pitchFamily="2" charset="-122"/>
              <a:ea typeface="宋体" panose="02010600030101010101" pitchFamily="2" charset="-122"/>
              <a:sym typeface="+mn-ea"/>
            </a:endParaRPr>
          </a:p>
        </p:txBody>
      </p:sp>
      <p:pic>
        <p:nvPicPr>
          <p:cNvPr id="11267" name="图片 1"/>
          <p:cNvPicPr>
            <a:picLocks noChangeAspect="1"/>
          </p:cNvPicPr>
          <p:nvPr/>
        </p:nvPicPr>
        <p:blipFill>
          <a:blip r:embed="rId4"/>
          <a:stretch>
            <a:fillRect/>
          </a:stretch>
        </p:blipFill>
        <p:spPr>
          <a:xfrm>
            <a:off x="1371600" y="913130"/>
            <a:ext cx="7075170" cy="5645150"/>
          </a:xfrm>
          <a:prstGeom prst="rect">
            <a:avLst/>
          </a:prstGeom>
          <a:noFill/>
          <a:ln w="9525">
            <a:noFill/>
          </a:ln>
        </p:spPr>
      </p:pic>
    </p:spTree>
    <p:custDataLst>
      <p:tags r:id="rId5"/>
    </p:custDataLst>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1920" y="1598930"/>
            <a:ext cx="10226675" cy="1652270"/>
          </a:xfrm>
          <a:prstGeom prst="rect">
            <a:avLst/>
          </a:prstGeom>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en-US" altLang="zh-CN" sz="1600" b="1" strike="noStrike" noProof="1">
                <a:solidFill>
                  <a:schemeClr val="tx1"/>
                </a:solidFill>
                <a:latin typeface="+mn-lt"/>
                <a:ea typeface="+mn-ea"/>
                <a:cs typeface="+mn-cs"/>
              </a:rPr>
              <a:t>1.</a:t>
            </a:r>
            <a:r>
              <a:rPr lang="zh-CN" altLang="en-US" sz="1600" b="1" strike="noStrike" noProof="1">
                <a:solidFill>
                  <a:schemeClr val="tx1"/>
                </a:solidFill>
                <a:latin typeface="+mn-lt"/>
                <a:ea typeface="+mn-ea"/>
                <a:cs typeface="+mn-cs"/>
              </a:rPr>
              <a:t>管理方面：</a:t>
            </a:r>
            <a:endParaRPr lang="zh-CN" altLang="en-US" sz="1600" b="1" strike="noStrike" noProof="1">
              <a:solidFill>
                <a:schemeClr val="tx1"/>
              </a:solidFill>
              <a:latin typeface="+mn-lt"/>
              <a:ea typeface="+mn-ea"/>
              <a:cs typeface="+mn-cs"/>
            </a:endParaRPr>
          </a:p>
          <a:p>
            <a:pPr marL="0" indent="0" fontAlgn="auto">
              <a:buNone/>
            </a:pPr>
            <a:r>
              <a:rPr lang="en-US" altLang="zh-CN" sz="1600" b="1" strike="noStrike" noProof="1">
                <a:solidFill>
                  <a:schemeClr val="tx1"/>
                </a:solidFill>
                <a:latin typeface="+mn-lt"/>
                <a:ea typeface="+mn-ea"/>
                <a:cs typeface="+mn-cs"/>
              </a:rPr>
              <a:t>a:</a:t>
            </a:r>
            <a:r>
              <a:rPr lang="zh-CN" altLang="en-US" sz="1600" b="1" strike="noStrike" noProof="1">
                <a:solidFill>
                  <a:schemeClr val="tx1"/>
                </a:solidFill>
                <a:latin typeface="+mn-lt"/>
                <a:ea typeface="+mn-ea"/>
                <a:cs typeface="+mn-cs"/>
              </a:rPr>
              <a:t>移动版本，做为美食城的负责人，可以随时随地查看到美食城的每一个档口销售情况以及单品销售量。</a:t>
            </a:r>
            <a:endParaRPr lang="zh-CN" altLang="en-US" sz="1600" b="1" strike="noStrike" noProof="1">
              <a:solidFill>
                <a:schemeClr val="tx1"/>
              </a:solidFill>
              <a:latin typeface="+mn-lt"/>
              <a:ea typeface="+mn-ea"/>
              <a:cs typeface="+mn-cs"/>
            </a:endParaRPr>
          </a:p>
          <a:p>
            <a:pPr marL="0" indent="0" fontAlgn="auto">
              <a:buNone/>
            </a:pPr>
            <a:r>
              <a:rPr lang="en-US" altLang="zh-CN" sz="1600" b="1" strike="noStrike" noProof="1">
                <a:solidFill>
                  <a:schemeClr val="tx1"/>
                </a:solidFill>
                <a:latin typeface="+mn-lt"/>
                <a:ea typeface="+mn-ea"/>
                <a:cs typeface="+mn-cs"/>
              </a:rPr>
              <a:t>b:</a:t>
            </a:r>
            <a:r>
              <a:rPr lang="zh-CN" altLang="zh-CN" sz="1600" b="1" strike="noStrike" noProof="1">
                <a:solidFill>
                  <a:schemeClr val="tx1"/>
                </a:solidFill>
                <a:latin typeface="+mn-lt"/>
                <a:ea typeface="+mn-ea"/>
                <a:cs typeface="+mn-cs"/>
              </a:rPr>
              <a:t>财务报表，可以通过后台财务报表 查看美食城的日 月 周的营收额度，以及可打印出来报表 清楚方便管理。</a:t>
            </a:r>
            <a:endParaRPr lang="zh-CN" altLang="zh-CN" sz="1600" b="1" strike="noStrike" noProof="1">
              <a:solidFill>
                <a:schemeClr val="tx1"/>
              </a:solidFill>
              <a:latin typeface="+mn-lt"/>
              <a:ea typeface="+mn-ea"/>
              <a:cs typeface="+mn-cs"/>
            </a:endParaRPr>
          </a:p>
        </p:txBody>
      </p:sp>
      <p:pic>
        <p:nvPicPr>
          <p:cNvPr id="7" name="图片 6"/>
          <p:cNvPicPr>
            <a:picLocks noChangeAspect="1"/>
          </p:cNvPicPr>
          <p:nvPr/>
        </p:nvPicPr>
        <p:blipFill>
          <a:blip r:embed="rId2"/>
          <a:stretch>
            <a:fillRect/>
          </a:stretch>
        </p:blipFill>
        <p:spPr>
          <a:xfrm>
            <a:off x="10172670" y="0"/>
            <a:ext cx="2019329" cy="616688"/>
          </a:xfrm>
          <a:prstGeom prst="rect">
            <a:avLst/>
          </a:prstGeom>
        </p:spPr>
      </p:pic>
      <p:pic>
        <p:nvPicPr>
          <p:cNvPr id="8" name="图片 7"/>
          <p:cNvPicPr>
            <a:picLocks noChangeAspect="1"/>
          </p:cNvPicPr>
          <p:nvPr/>
        </p:nvPicPr>
        <p:blipFill>
          <a:blip r:embed="rId3"/>
          <a:stretch>
            <a:fillRect/>
          </a:stretch>
        </p:blipFill>
        <p:spPr>
          <a:xfrm>
            <a:off x="10098157" y="0"/>
            <a:ext cx="2093843" cy="785351"/>
          </a:xfrm>
          <a:prstGeom prst="rect">
            <a:avLst/>
          </a:prstGeom>
        </p:spPr>
      </p:pic>
      <p:pic>
        <p:nvPicPr>
          <p:cNvPr id="9" name="图片 8"/>
          <p:cNvPicPr>
            <a:picLocks noChangeAspect="1"/>
          </p:cNvPicPr>
          <p:nvPr/>
        </p:nvPicPr>
        <p:blipFill rotWithShape="1">
          <a:blip r:embed="rId3"/>
          <a:srcRect r="63113" b="35195"/>
          <a:stretch>
            <a:fillRect/>
          </a:stretch>
        </p:blipFill>
        <p:spPr>
          <a:xfrm>
            <a:off x="-1" y="4108"/>
            <a:ext cx="10098158" cy="781878"/>
          </a:xfrm>
          <a:prstGeom prst="rect">
            <a:avLst/>
          </a:prstGeom>
        </p:spPr>
      </p:pic>
      <p:sp>
        <p:nvSpPr>
          <p:cNvPr id="10" name="矩形 9"/>
          <p:cNvSpPr/>
          <p:nvPr/>
        </p:nvSpPr>
        <p:spPr>
          <a:xfrm>
            <a:off x="0" y="208009"/>
            <a:ext cx="4568825" cy="457200"/>
          </a:xfrm>
          <a:prstGeom prst="rect">
            <a:avLst/>
          </a:prstGeom>
        </p:spPr>
        <p:txBody>
          <a:bodyPr wrap="none">
            <a:spAutoFit/>
          </a:bodyPr>
          <a:lstStyle/>
          <a:p>
            <a:pPr lvl="0"/>
            <a:r>
              <a:rPr lang="en-US" altLang="zh-CN" sz="2400" noProof="1">
                <a:solidFill>
                  <a:schemeClr val="bg1"/>
                </a:solidFill>
              </a:rPr>
              <a:t>2.1</a:t>
            </a:r>
            <a:r>
              <a:rPr lang="zh-CN" altLang="en-US" sz="2400" noProof="1">
                <a:solidFill>
                  <a:schemeClr val="bg1"/>
                </a:solidFill>
              </a:rPr>
              <a:t>美食城日常经营中关心的问题</a:t>
            </a:r>
            <a:endParaRPr lang="zh-CN" altLang="en-US" sz="2400" noProof="1">
              <a:solidFill>
                <a:schemeClr val="bg1"/>
              </a:solidFill>
            </a:endParaRPr>
          </a:p>
        </p:txBody>
      </p:sp>
      <p:pic>
        <p:nvPicPr>
          <p:cNvPr id="3" name="图片 2"/>
          <p:cNvPicPr>
            <a:picLocks noChangeAspect="1"/>
          </p:cNvPicPr>
          <p:nvPr/>
        </p:nvPicPr>
        <p:blipFill>
          <a:blip r:embed="rId4"/>
          <a:stretch>
            <a:fillRect/>
          </a:stretch>
        </p:blipFill>
        <p:spPr>
          <a:xfrm>
            <a:off x="0" y="3140710"/>
            <a:ext cx="3895090" cy="3037840"/>
          </a:xfrm>
          <a:prstGeom prst="rect">
            <a:avLst/>
          </a:prstGeom>
        </p:spPr>
      </p:pic>
      <p:pic>
        <p:nvPicPr>
          <p:cNvPr id="11" name="图片 10"/>
          <p:cNvPicPr>
            <a:picLocks noChangeAspect="1"/>
          </p:cNvPicPr>
          <p:nvPr/>
        </p:nvPicPr>
        <p:blipFill>
          <a:blip r:embed="rId5"/>
          <a:stretch>
            <a:fillRect/>
          </a:stretch>
        </p:blipFill>
        <p:spPr>
          <a:xfrm>
            <a:off x="4101465" y="3251200"/>
            <a:ext cx="7729220" cy="2930525"/>
          </a:xfrm>
          <a:prstGeom prst="rect">
            <a:avLst/>
          </a:prstGeom>
        </p:spPr>
      </p:pic>
    </p:spTree>
    <p:custDataLst>
      <p:tags r:id="rId6"/>
    </p:custDataLst>
  </p:cSld>
  <p:clrMapOvr>
    <a:masterClrMapping/>
  </p:clrMapOvr>
  <p:transition>
    <p:cover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586230" y="900430"/>
            <a:ext cx="8939530" cy="22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fontScale="87500" lnSpcReduction="10000"/>
          </a:bodyPr>
          <a:lstStyle>
            <a:defPPr>
              <a:defRPr lang="zh-CN"/>
            </a:defPPr>
            <a:lvl1pPr eaLnBrk="1" hangingPunct="1">
              <a:lnSpc>
                <a:spcPct val="120000"/>
              </a:lnSpc>
              <a:buFontTx/>
              <a:buNone/>
              <a:defRPr sz="1800">
                <a:solidFill>
                  <a:schemeClr val="bg1"/>
                </a:solidFill>
                <a:latin typeface="+mj-lt"/>
                <a:ea typeface="+mj-ea"/>
                <a:cs typeface="+mj-cs"/>
              </a:defRPr>
            </a:lvl1pPr>
            <a:lvl2pPr marL="742950" indent="-285750">
              <a:spcBef>
                <a:spcPct val="20000"/>
              </a:spcBef>
              <a:buChar char="–"/>
              <a:defRPr sz="2800">
                <a:solidFill>
                  <a:schemeClr val="bg1"/>
                </a:solidFill>
              </a:defRPr>
            </a:lvl2pPr>
            <a:lvl3pPr marL="1143000" indent="-228600">
              <a:spcBef>
                <a:spcPct val="20000"/>
              </a:spcBef>
              <a:buChar char="•"/>
              <a:defRPr sz="2400">
                <a:solidFill>
                  <a:schemeClr val="bg1"/>
                </a:solidFill>
              </a:defRPr>
            </a:lvl3pPr>
            <a:lvl4pPr marL="1600200" indent="-228600">
              <a:spcBef>
                <a:spcPct val="20000"/>
              </a:spcBef>
              <a:buChar char="–"/>
              <a:defRPr sz="2000">
                <a:solidFill>
                  <a:schemeClr val="bg1"/>
                </a:solidFill>
              </a:defRPr>
            </a:lvl4pPr>
            <a:lvl5pPr marL="2057400" indent="-228600">
              <a:spcBef>
                <a:spcPct val="20000"/>
              </a:spcBef>
              <a:buChar char="»"/>
              <a:defRPr sz="2000">
                <a:solidFill>
                  <a:schemeClr val="bg1"/>
                </a:solidFill>
              </a:defRPr>
            </a:lvl5pPr>
            <a:lvl6pPr marL="2514600" indent="-228600" eaLnBrk="0" fontAlgn="base" hangingPunct="0">
              <a:spcBef>
                <a:spcPct val="20000"/>
              </a:spcBef>
              <a:spcAft>
                <a:spcPct val="0"/>
              </a:spcAft>
              <a:buChar char="»"/>
              <a:defRPr sz="2000">
                <a:solidFill>
                  <a:schemeClr val="bg1"/>
                </a:solidFill>
              </a:defRPr>
            </a:lvl6pPr>
            <a:lvl7pPr marL="2971800" indent="-228600" eaLnBrk="0" fontAlgn="base" hangingPunct="0">
              <a:spcBef>
                <a:spcPct val="20000"/>
              </a:spcBef>
              <a:spcAft>
                <a:spcPct val="0"/>
              </a:spcAft>
              <a:buChar char="»"/>
              <a:defRPr sz="2000">
                <a:solidFill>
                  <a:schemeClr val="bg1"/>
                </a:solidFill>
              </a:defRPr>
            </a:lvl7pPr>
            <a:lvl8pPr marL="3429000" indent="-228600" eaLnBrk="0" fontAlgn="base" hangingPunct="0">
              <a:spcBef>
                <a:spcPct val="20000"/>
              </a:spcBef>
              <a:spcAft>
                <a:spcPct val="0"/>
              </a:spcAft>
              <a:buChar char="»"/>
              <a:defRPr sz="2000">
                <a:solidFill>
                  <a:schemeClr val="bg1"/>
                </a:solidFill>
              </a:defRPr>
            </a:lvl8pPr>
            <a:lvl9pPr marL="3886200" indent="-228600" eaLnBrk="0" fontAlgn="base" hangingPunct="0">
              <a:spcBef>
                <a:spcPct val="20000"/>
              </a:spcBef>
              <a:spcAft>
                <a:spcPct val="0"/>
              </a:spcAft>
              <a:buChar char="»"/>
              <a:defRPr sz="2000">
                <a:solidFill>
                  <a:schemeClr val="bg1"/>
                </a:solidFill>
              </a:defRPr>
            </a:lvl9pPr>
          </a:lstStyle>
          <a:p>
            <a:pPr marL="0" indent="0" fontAlgn="auto">
              <a:buNone/>
            </a:pP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1、提供菜品销售，收银情况，时段消费，营业情况，服务提成等数据查询；</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2、提供营业情况，菜品销售，收银情况，日月周，店内利润，菜品排行等数据和图形报表分析。</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3、支持连锁企业的多店集中管理，总部可随时查看分店的营业数据和财务数据等；</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4、有效的成本控制；利用出品软件和成本控制卡将菜品、人员的配置标准化，随时监控成本变化情况；支持原材料成本控制监控，超出预设范围及时提醒，同时我们可以将厨师，菜品和客人建立互动关系起来。建立一个厨师效率关系，餐品质量关系。最终，月报表就能看到厨师的业绩和顾客满意度，这样就会有嘉奖依据，而不是盲目凭感觉。</a:t>
            </a:r>
            <a:endParaRPr lang="zh-CN" altLang="en-US" strike="noStrike" noProof="1">
              <a:solidFill>
                <a:schemeClr val="tx1"/>
              </a:solidFill>
              <a:latin typeface="+mn-lt"/>
              <a:ea typeface="+mn-ea"/>
              <a:cs typeface="+mn-cs"/>
            </a:endParaRPr>
          </a:p>
        </p:txBody>
      </p:sp>
      <p:pic>
        <p:nvPicPr>
          <p:cNvPr id="14339" name="Picture 8"/>
          <p:cNvPicPr>
            <a:picLocks noChangeAspect="1"/>
          </p:cNvPicPr>
          <p:nvPr>
            <p:custDataLst>
              <p:tags r:id="rId2"/>
            </p:custDataLst>
          </p:nvPr>
        </p:nvPicPr>
        <p:blipFill>
          <a:blip r:embed="rId3"/>
          <a:stretch>
            <a:fillRect/>
          </a:stretch>
        </p:blipFill>
        <p:spPr>
          <a:xfrm>
            <a:off x="789940" y="3475355"/>
            <a:ext cx="3429635" cy="2217420"/>
          </a:xfrm>
          <a:prstGeom prst="rect">
            <a:avLst/>
          </a:prstGeom>
          <a:noFill/>
          <a:ln w="9525">
            <a:noFill/>
          </a:ln>
          <a:effectLst>
            <a:softEdge rad="317500"/>
          </a:effectLst>
        </p:spPr>
      </p:pic>
      <p:pic>
        <p:nvPicPr>
          <p:cNvPr id="23555" name="图片 1" descr="智慧餐饮logo1"/>
          <p:cNvPicPr>
            <a:picLocks noChangeAspect="1"/>
          </p:cNvPicPr>
          <p:nvPr/>
        </p:nvPicPr>
        <p:blipFill>
          <a:blip r:embed="rId4"/>
          <a:stretch>
            <a:fillRect/>
          </a:stretch>
        </p:blipFill>
        <p:spPr>
          <a:xfrm>
            <a:off x="9088438" y="-82550"/>
            <a:ext cx="3124200" cy="982663"/>
          </a:xfrm>
          <a:prstGeom prst="rect">
            <a:avLst/>
          </a:prstGeom>
          <a:noFill/>
          <a:ln w="9525">
            <a:noFill/>
          </a:ln>
        </p:spPr>
      </p:pic>
      <p:pic>
        <p:nvPicPr>
          <p:cNvPr id="2" name="图片 1"/>
          <p:cNvPicPr>
            <a:picLocks noChangeAspect="1"/>
          </p:cNvPicPr>
          <p:nvPr/>
        </p:nvPicPr>
        <p:blipFill>
          <a:blip r:embed="rId5"/>
          <a:stretch>
            <a:fillRect/>
          </a:stretch>
        </p:blipFill>
        <p:spPr>
          <a:xfrm>
            <a:off x="4417060" y="3458844"/>
            <a:ext cx="3314700" cy="2392681"/>
          </a:xfrm>
          <a:prstGeom prst="rect">
            <a:avLst/>
          </a:prstGeom>
          <a:effectLst>
            <a:softEdge rad="317500"/>
          </a:effectLst>
        </p:spPr>
      </p:pic>
      <p:pic>
        <p:nvPicPr>
          <p:cNvPr id="6" name="图片 5"/>
          <p:cNvPicPr>
            <a:picLocks noChangeAspect="1"/>
          </p:cNvPicPr>
          <p:nvPr/>
        </p:nvPicPr>
        <p:blipFill>
          <a:blip r:embed="rId6"/>
          <a:stretch>
            <a:fillRect/>
          </a:stretch>
        </p:blipFill>
        <p:spPr>
          <a:xfrm>
            <a:off x="7731760" y="3745865"/>
            <a:ext cx="3774440" cy="2105660"/>
          </a:xfrm>
          <a:prstGeom prst="rect">
            <a:avLst/>
          </a:prstGeom>
          <a:effectLst>
            <a:softEdge rad="317500"/>
          </a:effectLst>
        </p:spPr>
      </p:pic>
      <p:sp>
        <p:nvSpPr>
          <p:cNvPr id="4" name="文本框 3"/>
          <p:cNvSpPr txBox="1"/>
          <p:nvPr>
            <p:custDataLst>
              <p:tags r:id="rId7"/>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8" name="图片 7"/>
          <p:cNvPicPr>
            <a:picLocks noChangeAspect="1"/>
          </p:cNvPicPr>
          <p:nvPr/>
        </p:nvPicPr>
        <p:blipFill>
          <a:blip r:embed="rId8"/>
          <a:stretch>
            <a:fillRect/>
          </a:stretch>
        </p:blipFill>
        <p:spPr>
          <a:xfrm>
            <a:off x="10172670" y="0"/>
            <a:ext cx="2019329" cy="616688"/>
          </a:xfrm>
          <a:prstGeom prst="rect">
            <a:avLst/>
          </a:prstGeom>
        </p:spPr>
      </p:pic>
      <p:pic>
        <p:nvPicPr>
          <p:cNvPr id="9" name="图片 8"/>
          <p:cNvPicPr>
            <a:picLocks noChangeAspect="1"/>
          </p:cNvPicPr>
          <p:nvPr/>
        </p:nvPicPr>
        <p:blipFill>
          <a:blip r:embed="rId9"/>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9"/>
          <a:srcRect r="63113" b="35195"/>
          <a:stretch>
            <a:fillRect/>
          </a:stretch>
        </p:blipFill>
        <p:spPr>
          <a:xfrm>
            <a:off x="-1" y="3473"/>
            <a:ext cx="10098158" cy="781878"/>
          </a:xfrm>
          <a:prstGeom prst="rect">
            <a:avLst/>
          </a:prstGeom>
        </p:spPr>
      </p:pic>
      <p:sp>
        <p:nvSpPr>
          <p:cNvPr id="11" name="矩形 10"/>
          <p:cNvSpPr/>
          <p:nvPr/>
        </p:nvSpPr>
        <p:spPr>
          <a:xfrm>
            <a:off x="0" y="208009"/>
            <a:ext cx="4602480" cy="457200"/>
          </a:xfrm>
          <a:prstGeom prst="rect">
            <a:avLst/>
          </a:prstGeom>
        </p:spPr>
        <p:txBody>
          <a:bodyPr wrap="none">
            <a:spAutoFit/>
          </a:bodyPr>
          <a:lstStyle/>
          <a:p>
            <a:pPr lvl="0" algn="l"/>
            <a:r>
              <a:rPr lang="en-US" altLang="zh-CN" sz="2400" noProof="1">
                <a:solidFill>
                  <a:schemeClr val="bg1"/>
                </a:solidFill>
                <a:latin typeface="黑体" panose="02010609060101010101" pitchFamily="49" charset="-122"/>
              </a:rPr>
              <a:t>2.2</a:t>
            </a:r>
            <a:r>
              <a:rPr lang="zh-CN" altLang="zh-CN" sz="2400" noProof="1">
                <a:solidFill>
                  <a:schemeClr val="bg1"/>
                </a:solidFill>
                <a:latin typeface="黑体" panose="02010609060101010101" pitchFamily="49" charset="-122"/>
              </a:rPr>
              <a:t>美食城</a:t>
            </a:r>
            <a:r>
              <a:rPr lang="zh-CN" altLang="en-US" sz="2400">
                <a:solidFill>
                  <a:schemeClr val="bg1"/>
                </a:solidFill>
                <a:latin typeface="+mn-lt"/>
                <a:ea typeface="+mn-ea"/>
                <a:cs typeface="+mn-cs"/>
                <a:sym typeface="+mn-ea"/>
              </a:rPr>
              <a:t>精细化管理</a:t>
            </a:r>
            <a:r>
              <a:rPr lang="zh-CN" altLang="en-US" sz="2400" noProof="1">
                <a:solidFill>
                  <a:schemeClr val="bg1"/>
                </a:solidFill>
                <a:latin typeface="黑体" panose="02010609060101010101" pitchFamily="49" charset="-122"/>
              </a:rPr>
              <a:t>关心的问题</a:t>
            </a:r>
            <a:endParaRPr lang="zh-CN" altLang="en-US" sz="2400" noProof="1">
              <a:solidFill>
                <a:schemeClr val="bg1"/>
              </a:solidFill>
              <a:latin typeface="黑体" panose="02010609060101010101" pitchFamily="49" charset="-122"/>
            </a:endParaRPr>
          </a:p>
        </p:txBody>
      </p:sp>
    </p:spTree>
    <p:custDataLst>
      <p:tags r:id="rId10"/>
    </p:custData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Rectangle 4"/>
          <p:cNvSpPr/>
          <p:nvPr/>
        </p:nvSpPr>
        <p:spPr>
          <a:xfrm>
            <a:off x="81232" y="178517"/>
            <a:ext cx="5961011" cy="298450"/>
          </a:xfrm>
          <a:prstGeom prst="rect">
            <a:avLst/>
          </a:prstGeom>
          <a:noFill/>
          <a:ln w="9525">
            <a:noFill/>
          </a:ln>
        </p:spPr>
        <p:txBody>
          <a:bodyPr anchor="t">
            <a:spAutoFit/>
          </a:bodyPr>
          <a:p>
            <a:pPr lvl="0" indent="0" algn="ctr" defTabSz="1440180"/>
            <a:endParaRPr lang="zh-CN" altLang="en-US" sz="1355" dirty="0">
              <a:latin typeface="Arial" panose="020B0604020202020204" charset="-4"/>
              <a:ea typeface="宋体" panose="02010600030101010101" pitchFamily="2" charset="-122"/>
            </a:endParaRPr>
          </a:p>
        </p:txBody>
      </p:sp>
      <p:sp>
        <p:nvSpPr>
          <p:cNvPr id="12290" name="Rectangle 3"/>
          <p:cNvSpPr/>
          <p:nvPr/>
        </p:nvSpPr>
        <p:spPr>
          <a:xfrm>
            <a:off x="1905" y="-67945"/>
            <a:ext cx="12188190" cy="791845"/>
          </a:xfrm>
          <a:prstGeom prst="rect">
            <a:avLst/>
          </a:prstGeom>
          <a:solidFill>
            <a:schemeClr val="accent1">
              <a:lumMod val="50000"/>
            </a:schemeClr>
          </a:solidFill>
          <a:ln w="9525">
            <a:noFill/>
          </a:ln>
        </p:spPr>
        <p:txBody>
          <a:bodyPr wrap="square" anchor="t">
            <a:spAutoFit/>
          </a:bodyPr>
          <a:p>
            <a:pPr lvl="0" indent="0" algn="l" defTabSz="1440180">
              <a:lnSpc>
                <a:spcPct val="90000"/>
              </a:lnSpc>
            </a:pPr>
            <a:r>
              <a:rPr lang="en-US" altLang="zh-CN" sz="2400" b="1" dirty="0">
                <a:solidFill>
                  <a:schemeClr val="bg1"/>
                </a:solidFill>
                <a:latin typeface="黑体" panose="02010609060101010101" pitchFamily="49" charset="-122"/>
              </a:rPr>
              <a:t>2.3</a:t>
            </a:r>
            <a:r>
              <a:rPr lang="zh-CN" altLang="en-US" sz="2400" b="1" dirty="0">
                <a:solidFill>
                  <a:schemeClr val="bg1"/>
                </a:solidFill>
                <a:latin typeface="黑体" panose="02010609060101010101" pitchFamily="49" charset="-122"/>
              </a:rPr>
              <a:t>软硬件解决方案</a:t>
            </a:r>
            <a:endParaRPr lang="zh-CN" altLang="en-US" sz="2400" b="1" dirty="0">
              <a:solidFill>
                <a:schemeClr val="bg1"/>
              </a:solidFill>
              <a:latin typeface="黑体" panose="02010609060101010101" pitchFamily="49" charset="-122"/>
            </a:endParaRPr>
          </a:p>
          <a:p>
            <a:pPr lvl="0" indent="0" defTabSz="1440180"/>
            <a:endParaRPr lang="zh-CN" altLang="en-US" sz="2400" b="1" dirty="0">
              <a:solidFill>
                <a:schemeClr val="bg1"/>
              </a:solidFill>
              <a:latin typeface="黑体" panose="02010609060101010101" pitchFamily="49" charset="-122"/>
            </a:endParaRPr>
          </a:p>
        </p:txBody>
      </p:sp>
      <p:graphicFrame>
        <p:nvGraphicFramePr>
          <p:cNvPr id="10" name="表格 9"/>
          <p:cNvGraphicFramePr/>
          <p:nvPr/>
        </p:nvGraphicFramePr>
        <p:xfrm>
          <a:off x="81280" y="1461770"/>
          <a:ext cx="11835130" cy="5506085"/>
        </p:xfrm>
        <a:graphic>
          <a:graphicData uri="http://schemas.openxmlformats.org/drawingml/2006/table">
            <a:tbl>
              <a:tblPr firstRow="1" bandRow="1">
                <a:tableStyleId>{5C22544A-7EE6-4342-B048-85BDC9FD1C3A}</a:tableStyleId>
              </a:tblPr>
              <a:tblGrid>
                <a:gridCol w="478790"/>
                <a:gridCol w="1995170"/>
                <a:gridCol w="1365885"/>
                <a:gridCol w="1419225"/>
                <a:gridCol w="734060"/>
                <a:gridCol w="1206500"/>
                <a:gridCol w="4635500"/>
              </a:tblGrid>
              <a:tr h="268605">
                <a:tc gridSpan="7">
                  <a:txBody>
                    <a:bodyPr/>
                    <a:p>
                      <a:pPr marL="0" indent="0" algn="ctr">
                        <a:buNone/>
                      </a:pPr>
                      <a:r>
                        <a:rPr lang="zh-CN" altLang="en-US" sz="165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rPr>
                        <a:t>好哇智慧餐饮软件 </a:t>
                      </a:r>
                      <a:endParaRPr lang="zh-CN" altLang="en-US" sz="165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91465">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序号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名称</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图片</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单价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数量</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合计</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备注</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579120">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好哇智慧餐饮软件费用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20400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第二年开始每个档口每月</a:t>
                      </a: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39/</a:t>
                      </a: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元的系统服务费</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264160">
                <a:tc gridSpan="7">
                  <a:txBody>
                    <a:bodyPr/>
                    <a:p>
                      <a:pPr marL="0" indent="0" algn="ctr">
                        <a:buNone/>
                      </a:pPr>
                      <a:r>
                        <a:rPr lang="zh-CN" altLang="en-US" sz="180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rPr>
                        <a:t>好哇智慧餐饮硬件  </a:t>
                      </a:r>
                      <a:endParaRPr lang="zh-CN" altLang="en-US" sz="1805" b="1" u="none">
                        <a:solidFill>
                          <a:srgbClr val="000000"/>
                        </a:solidFill>
                        <a:highlight>
                          <a:srgbClr val="FFC000"/>
                        </a:highlight>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6225">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序号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名称</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图片</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单价</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数量</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rPr>
                        <a:t>合计</a:t>
                      </a:r>
                      <a:endParaRPr lang="zh-CN" altLang="en-US" sz="1205" b="1" u="none">
                        <a:solidFill>
                          <a:srgbClr val="000000"/>
                        </a:solidFill>
                        <a:highlight>
                          <a:srgbClr val="FFC000"/>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备注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solidFill>
                      <a:schemeClr val="bg1"/>
                    </a:solidFill>
                  </a:tcPr>
                </a:tc>
              </a:tr>
              <a:tr h="714375">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好哇双屏收银机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2700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45900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前台售卡退卡使用设备</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715645">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3</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打印机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310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5270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档口后厨使用小票打印机</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770890">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4</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密码键盘</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80</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1360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收银台和档口刷会员卡使用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715010">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钱箱</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  </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150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17</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2550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办卡装一些零钱和收银机一起用</a:t>
                      </a:r>
                      <a:endPar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715010">
                <a:tc gridSpan="5">
                  <a:txBody>
                    <a:bodyPr/>
                    <a:p>
                      <a:pPr marL="0" indent="0" algn="ctr">
                        <a:buNone/>
                      </a:pPr>
                      <a:r>
                        <a:rPr lang="zh-CN" altLang="en-US" sz="1205" b="1" u="none">
                          <a:solidFill>
                            <a:srgbClr val="000000"/>
                          </a:solidFill>
                          <a:latin typeface="黑体" panose="02010609060101010101" pitchFamily="49" charset="-122"/>
                          <a:ea typeface="黑体" panose="02010609060101010101" pitchFamily="49" charset="-122"/>
                        </a:rPr>
                        <a:t>软硬件合计</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hMerge="1">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750000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chemeClr val="bg1"/>
                    </a:solidFill>
                  </a:tcPr>
                </a:tc>
                <a:tc>
                  <a:txBody>
                    <a:bodyPr/>
                    <a:p>
                      <a:pPr marL="0" indent="0" algn="ctr">
                        <a:buNone/>
                      </a:pP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软件</a:t>
                      </a: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20000+</a:t>
                      </a:r>
                      <a:r>
                        <a:rPr lang="zh-CN" altLang="en-US"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硬件</a:t>
                      </a:r>
                      <a:r>
                        <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rPr>
                        <a:t>55000</a:t>
                      </a:r>
                      <a:endParaRPr lang="en-US" altLang="zh-CN" sz="1205" b="1" u="none">
                        <a:solidFill>
                          <a:srgbClr val="000000"/>
                        </a:solidFill>
                        <a:highlight>
                          <a:srgbClr val="FFF2CC"/>
                        </a:highlight>
                        <a:latin typeface="黑体" panose="02010609060101010101" pitchFamily="49" charset="-122"/>
                        <a:ea typeface="黑体" panose="02010609060101010101" pitchFamily="49"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pic>
        <p:nvPicPr>
          <p:cNvPr id="12390" name="图片 10"/>
          <p:cNvPicPr/>
          <p:nvPr/>
        </p:nvPicPr>
        <p:blipFill>
          <a:blip r:embed="rId1"/>
          <a:stretch>
            <a:fillRect/>
          </a:stretch>
        </p:blipFill>
        <p:spPr>
          <a:xfrm>
            <a:off x="2704465" y="2044065"/>
            <a:ext cx="1068705" cy="502920"/>
          </a:xfrm>
          <a:prstGeom prst="rect">
            <a:avLst/>
          </a:prstGeom>
          <a:noFill/>
          <a:ln w="9525">
            <a:noFill/>
          </a:ln>
        </p:spPr>
      </p:pic>
      <p:pic>
        <p:nvPicPr>
          <p:cNvPr id="12393" name="图片 14"/>
          <p:cNvPicPr/>
          <p:nvPr/>
        </p:nvPicPr>
        <p:blipFill>
          <a:blip r:embed="rId2"/>
          <a:stretch>
            <a:fillRect/>
          </a:stretch>
        </p:blipFill>
        <p:spPr>
          <a:xfrm>
            <a:off x="2854325" y="4023995"/>
            <a:ext cx="768985" cy="511175"/>
          </a:xfrm>
          <a:prstGeom prst="rect">
            <a:avLst/>
          </a:prstGeom>
          <a:noFill/>
          <a:ln w="9525">
            <a:noFill/>
          </a:ln>
        </p:spPr>
      </p:pic>
      <p:pic>
        <p:nvPicPr>
          <p:cNvPr id="12395" name="图片 6"/>
          <p:cNvPicPr>
            <a:picLocks noChangeAspect="1"/>
          </p:cNvPicPr>
          <p:nvPr/>
        </p:nvPicPr>
        <p:blipFill>
          <a:blip r:embed="rId3"/>
          <a:stretch>
            <a:fillRect/>
          </a:stretch>
        </p:blipFill>
        <p:spPr>
          <a:xfrm>
            <a:off x="2594610" y="4662805"/>
            <a:ext cx="1125220" cy="639445"/>
          </a:xfrm>
          <a:prstGeom prst="rect">
            <a:avLst/>
          </a:prstGeom>
          <a:noFill/>
          <a:ln w="9525">
            <a:noFill/>
          </a:ln>
        </p:spPr>
      </p:pic>
      <p:pic>
        <p:nvPicPr>
          <p:cNvPr id="12396" name="图片 14"/>
          <p:cNvPicPr>
            <a:picLocks noChangeAspect="1"/>
          </p:cNvPicPr>
          <p:nvPr/>
        </p:nvPicPr>
        <p:blipFill>
          <a:blip r:embed="rId4"/>
          <a:stretch>
            <a:fillRect/>
          </a:stretch>
        </p:blipFill>
        <p:spPr>
          <a:xfrm>
            <a:off x="2791460" y="5415280"/>
            <a:ext cx="981710" cy="637540"/>
          </a:xfrm>
          <a:prstGeom prst="rect">
            <a:avLst/>
          </a:prstGeom>
          <a:noFill/>
          <a:ln w="9525">
            <a:noFill/>
          </a:ln>
        </p:spPr>
      </p:pic>
      <p:pic>
        <p:nvPicPr>
          <p:cNvPr id="71709" name="图片 3" descr="732590708360012904"/>
          <p:cNvPicPr>
            <a:picLocks noChangeAspect="1"/>
          </p:cNvPicPr>
          <p:nvPr/>
        </p:nvPicPr>
        <p:blipFill>
          <a:blip r:embed="rId5"/>
          <a:stretch>
            <a:fillRect/>
          </a:stretch>
        </p:blipFill>
        <p:spPr>
          <a:xfrm>
            <a:off x="2844401" y="3227616"/>
            <a:ext cx="875397" cy="595384"/>
          </a:xfrm>
          <a:prstGeom prst="rect">
            <a:avLst/>
          </a:prstGeom>
          <a:noFill/>
          <a:ln w="9525">
            <a:noFill/>
          </a:ln>
        </p:spPr>
      </p:pic>
      <p:pic>
        <p:nvPicPr>
          <p:cNvPr id="7" name="图片 6"/>
          <p:cNvPicPr>
            <a:picLocks noChangeAspect="1"/>
          </p:cNvPicPr>
          <p:nvPr/>
        </p:nvPicPr>
        <p:blipFill>
          <a:blip r:embed="rId6"/>
          <a:stretch>
            <a:fillRect/>
          </a:stretch>
        </p:blipFill>
        <p:spPr>
          <a:xfrm>
            <a:off x="10096252" y="-67945"/>
            <a:ext cx="2093843" cy="785351"/>
          </a:xfrm>
          <a:prstGeom prst="rect">
            <a:avLst/>
          </a:prstGeom>
        </p:spPr>
      </p:pic>
      <p:sp>
        <p:nvSpPr>
          <p:cNvPr id="2" name="文本框 1"/>
          <p:cNvSpPr txBox="1"/>
          <p:nvPr/>
        </p:nvSpPr>
        <p:spPr>
          <a:xfrm>
            <a:off x="4327525" y="1461770"/>
            <a:ext cx="975360" cy="365760"/>
          </a:xfrm>
          <a:prstGeom prst="rect">
            <a:avLst/>
          </a:prstGeom>
          <a:noFill/>
        </p:spPr>
        <p:txBody>
          <a:bodyPr wrap="square" rtlCol="0">
            <a:spAutoFit/>
          </a:bodyPr>
          <a:p>
            <a:r>
              <a:rPr lang="en-US" altLang="zh-CN"/>
              <a:t>1200</a:t>
            </a:r>
            <a:endParaRPr lang="en-US" altLang="zh-CN"/>
          </a:p>
        </p:txBody>
      </p:sp>
      <p:sp>
        <p:nvSpPr>
          <p:cNvPr id="3" name="文本框 2"/>
          <p:cNvSpPr txBox="1"/>
          <p:nvPr/>
        </p:nvSpPr>
        <p:spPr>
          <a:xfrm>
            <a:off x="288290" y="967105"/>
            <a:ext cx="2503170" cy="396240"/>
          </a:xfrm>
          <a:prstGeom prst="rect">
            <a:avLst/>
          </a:prstGeom>
          <a:noFill/>
        </p:spPr>
        <p:txBody>
          <a:bodyPr wrap="square" rtlCol="0">
            <a:spAutoFit/>
          </a:bodyPr>
          <a:p>
            <a:r>
              <a:rPr lang="zh-CN" altLang="en-US" sz="2000"/>
              <a:t>方案一：直客报价 </a:t>
            </a:r>
            <a:endParaRPr lang="zh-CN" altLang="en-US" sz="2000"/>
          </a:p>
        </p:txBody>
      </p:sp>
    </p:spTree>
  </p:cSld>
  <p:clrMapOvr>
    <a:masterClrMapping/>
  </p:clrMapOvr>
</p:sld>
</file>

<file path=ppt/tags/tag1.xml><?xml version="1.0" encoding="utf-8"?>
<p:tagLst xmlns:p="http://schemas.openxmlformats.org/presentationml/2006/main">
  <p:tag name="KSO_WM_BEAUTIFY_FLAG" val="#wm#"/>
  <p:tag name="KSO_WM_UNIT_TYPE" val="i"/>
  <p:tag name="KSO_WM_UNIT_ID" val="259*i*1"/>
  <p:tag name="KSO_WM_UNIT_TEMPLATE_CATEGORY" val="custom"/>
  <p:tag name="KSO_WM_UNIT_TEMPLATE_INDEX" val="68"/>
</p:tagLst>
</file>

<file path=ppt/tags/tag10.xml><?xml version="1.0" encoding="utf-8"?>
<p:tagLst xmlns:p="http://schemas.openxmlformats.org/presentationml/2006/main">
  <p:tag name="KSO_WM_TEMPLATE_CATEGORY" val="custom"/>
  <p:tag name="KSO_WM_TEMPLATE_INDEX" val="160068"/>
  <p:tag name="KSO_WM_SLIDE_ID" val="custom160025_30"/>
  <p:tag name="KSO_WM_SLIDE_INDEX" val="30"/>
  <p:tag name="KSO_WM_SLIDE_LAYOUT" val="d_f"/>
  <p:tag name="KSO_WM_SLIDE_LAYOUT_CNT" val="2_1"/>
  <p:tag name="KSO_WM_SLIDE_TYPE" val="text"/>
  <p:tag name="KSO_WM_BEAUTIFY_FLAG" val="#wm#"/>
  <p:tag name="KSO_WM_SLIDE_ITEM_CNT" val="3"/>
  <p:tag name="KSO_WM_TAG_VERSION" val="1.0"/>
  <p:tag name="KSO_WM_SLIDE_POSITION" val="157*94"/>
  <p:tag name="KSO_WM_SLIDE_SIZE" val="640*409"/>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12.xml><?xml version="1.0" encoding="utf-8"?>
<p:tagLst xmlns:p="http://schemas.openxmlformats.org/presentationml/2006/main">
  <p:tag name="KSO_WM_TEMPLATE_CATEGORY" val="custom"/>
  <p:tag name="KSO_WM_TEMPLATE_INDEX" val="160068"/>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1"/>
  <p:tag name="KSO_WM_UNIT_CLEAR" val="0"/>
  <p:tag name="KSO_WM_UNIT_LAYERLEVEL" val="1"/>
  <p:tag name="KSO_WM_UNIT_VALUE" val="1000*999"/>
  <p:tag name="KSO_WM_UNIT_HIGHLIGHT" val="0"/>
  <p:tag name="KSO_WM_UNIT_COMPATIBLE" val="0"/>
  <p:tag name="KSO_WM_UNIT_ID" val="custom160025_30*d*1"/>
</p:tagLst>
</file>

<file path=ppt/tags/tag14.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2"/>
  <p:tag name="KSO_WM_UNIT_CLEAR" val="0"/>
  <p:tag name="KSO_WM_UNIT_LAYERLEVEL" val="1"/>
  <p:tag name="KSO_WM_UNIT_VALUE" val="1000*999"/>
  <p:tag name="KSO_WM_UNIT_HIGHLIGHT" val="0"/>
  <p:tag name="KSO_WM_UNIT_COMPATIBLE" val="0"/>
  <p:tag name="KSO_WM_UNIT_ID" val="custom160025_30*d*2"/>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16.xml><?xml version="1.0" encoding="utf-8"?>
<p:tagLst xmlns:p="http://schemas.openxmlformats.org/presentationml/2006/main">
  <p:tag name="KSO_WM_TEMPLATE_CATEGORY" val="custom"/>
  <p:tag name="KSO_WM_TEMPLATE_INDEX" val="160068"/>
  <p:tag name="KSO_WM_SLIDE_ID" val="custom160025_30"/>
  <p:tag name="KSO_WM_SLIDE_INDEX" val="30"/>
  <p:tag name="KSO_WM_SLIDE_LAYOUT" val="d_f"/>
  <p:tag name="KSO_WM_SLIDE_LAYOUT_CNT" val="2_1"/>
  <p:tag name="KSO_WM_SLIDE_TYPE" val="text"/>
  <p:tag name="KSO_WM_BEAUTIFY_FLAG" val="#wm#"/>
  <p:tag name="KSO_WM_SLIDE_ITEM_CNT" val="3"/>
  <p:tag name="KSO_WM_TAG_VERSION" val="1.0"/>
  <p:tag name="KSO_WM_SLIDE_POSITION" val="157*94"/>
  <p:tag name="KSO_WM_SLIDE_SIZE" val="640*409"/>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19.xml><?xml version="1.0" encoding="utf-8"?>
<p:tagLst xmlns:p="http://schemas.openxmlformats.org/presentationml/2006/main">
  <p:tag name="KSO_WM_TEMPLATE_CATEGORY" val="custom"/>
  <p:tag name="KSO_WM_TEMPLATE_INDEX" val="160068"/>
</p:tagLst>
</file>

<file path=ppt/tags/tag2.xml><?xml version="1.0" encoding="utf-8"?>
<p:tagLst xmlns:p="http://schemas.openxmlformats.org/presentationml/2006/main">
  <p:tag name="KSO_WM_BEAUTIFY_FLAG" val="#wm#"/>
  <p:tag name="KSO_WM_UNIT_TYPE" val="i"/>
  <p:tag name="KSO_WM_UNIT_ID" val="276*i*1"/>
  <p:tag name="KSO_WM_UNIT_TEMPLATE_CATEGORY" val="custom"/>
  <p:tag name="KSO_WM_UNIT_TEMPLATE_INDEX" val="68"/>
</p:tagLst>
</file>

<file path=ppt/tags/tag20.xml><?xml version="1.0" encoding="utf-8"?>
<p:tagLst xmlns:p="http://schemas.openxmlformats.org/presentationml/2006/main">
  <p:tag name="KSO_WM_TEMPLATE_CATEGORY" val="custom"/>
  <p:tag name="KSO_WM_TEMPLATE_INDEX" val="160068"/>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22.xml><?xml version="1.0" encoding="utf-8"?>
<p:tagLst xmlns:p="http://schemas.openxmlformats.org/presentationml/2006/main">
  <p:tag name="KSO_WM_TEMPLATE_CATEGORY" val="custom"/>
  <p:tag name="KSO_WM_TEMPLATE_INDEX" val="160068"/>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25.xml><?xml version="1.0" encoding="utf-8"?>
<p:tagLst xmlns:p="http://schemas.openxmlformats.org/presentationml/2006/main">
  <p:tag name="KSO_WM_TEMPLATE_CATEGORY" val="custom"/>
  <p:tag name="KSO_WM_TEMPLATE_INDEX" val="160068"/>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502"/>
  <p:tag name="KSO_WM_UNIT_TYPE" val="f"/>
  <p:tag name="KSO_WM_UNIT_INDEX" val="1"/>
  <p:tag name="KSO_WM_UNIT_ID" val="custom160502_25*f*1"/>
  <p:tag name="KSO_WM_UNIT_CLEAR" val="1"/>
  <p:tag name="KSO_WM_UNIT_LAYERLEVEL" val="1"/>
  <p:tag name="KSO_WM_UNIT_VALUE" val="114"/>
  <p:tag name="KSO_WM_UNIT_HIGHLIGHT" val="0"/>
  <p:tag name="KSO_WM_UNIT_COMPATIBLE" val="0"/>
  <p:tag name="KSO_WM_UNIT_PRESET_TEXT_INDEX" val="5"/>
  <p:tag name="KSO_WM_UNIT_PRESET_TEXT_LEN" val="124"/>
</p:tagLst>
</file>

<file path=ppt/tags/tag4.xml><?xml version="1.0" encoding="utf-8"?>
<p:tagLst xmlns:p="http://schemas.openxmlformats.org/presentationml/2006/main">
  <p:tag name="KSO_WM_TEMPLATE_CATEGORY" val="custom"/>
  <p:tag name="KSO_WM_TEMPLATE_INDEX" val="160068"/>
  <p:tag name="KSO_WM_TAG_VERSION" val="1.0"/>
  <p:tag name="KSO_WM_SLIDE_ID" val="custom160502_25"/>
  <p:tag name="KSO_WM_SLIDE_INDEX" val="25"/>
  <p:tag name="KSO_WM_SLIDE_ITEM_CNT" val="2"/>
  <p:tag name="KSO_WM_SLIDE_LAYOUT" val="a_f_d"/>
  <p:tag name="KSO_WM_SLIDE_LAYOUT_CNT" val="1_1_1"/>
  <p:tag name="KSO_WM_SLIDE_TYPE" val="text"/>
  <p:tag name="KSO_WM_BEAUTIFY_FLAG" val="#wm#"/>
  <p:tag name="KSO_WM_SLIDE_POSITION" val="110*187"/>
  <p:tag name="KSO_WM_SLIDE_SIZE" val="767*229"/>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6.xml><?xml version="1.0" encoding="utf-8"?>
<p:tagLst xmlns:p="http://schemas.openxmlformats.org/presentationml/2006/main">
  <p:tag name="KSO_WM_TEMPLATE_CATEGORY" val="custom"/>
  <p:tag name="KSO_WM_TEMPLATE_INDEX" val="160068"/>
  <p:tag name="KSO_WM_TAG_VERSION" val="1.0"/>
  <p:tag name="KSO_WM_SLIDE_ID" val="custom160103_2"/>
  <p:tag name="KSO_WM_SLIDE_INDEX" val="2"/>
  <p:tag name="KSO_WM_SLIDE_ITEM_CNT" val="2"/>
  <p:tag name="KSO_WM_SLIDE_LAYOUT" val="a_f"/>
  <p:tag name="KSO_WM_SLIDE_LAYOUT_CNT" val="1_1"/>
  <p:tag name="KSO_WM_SLIDE_TYPE" val="text"/>
  <p:tag name="KSO_WM_BEAUTIFY_FLAG" val="#wm#"/>
  <p:tag name="KSO_WM_SLIDE_POSITION" val="54*99"/>
  <p:tag name="KSO_WM_SLIDE_SIZE" val="853*411"/>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025"/>
  <p:tag name="KSO_WM_UNIT_ISCONTENTSTITLE" val="0"/>
  <p:tag name="KSO_WM_UNIT_TYPE" val="f"/>
  <p:tag name="KSO_WM_UNIT_INDEX" val="1"/>
  <p:tag name="KSO_WM_UNIT_ID" val="custom160025_30*f*1"/>
  <p:tag name="KSO_WM_UNIT_CLEAR" val="1"/>
  <p:tag name="KSO_WM_UNIT_LAYERLEVEL" val="1"/>
  <p:tag name="KSO_WM_UNIT_VALUE" val="136"/>
  <p:tag name="KSO_WM_UNIT_HIGHLIGHT" val="0"/>
  <p:tag name="KSO_WM_UNIT_COMPATIBLE" val="0"/>
  <p:tag name="KSO_WM_UNIT_PRESET_TEXT_INDEX" val="6"/>
  <p:tag name="KSO_WM_UNIT_PRESET_TEXT_LEN" val="50"/>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1"/>
  <p:tag name="KSO_WM_UNIT_CLEAR" val="0"/>
  <p:tag name="KSO_WM_UNIT_LAYERLEVEL" val="1"/>
  <p:tag name="KSO_WM_UNIT_VALUE" val="1000*999"/>
  <p:tag name="KSO_WM_UNIT_HIGHLIGHT" val="0"/>
  <p:tag name="KSO_WM_UNIT_COMPATIBLE" val="0"/>
  <p:tag name="KSO_WM_UNIT_ID" val="custom160025_30*d*1"/>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默认设计模板">
  <a:themeElements>
    <a:clrScheme name="自定义 16">
      <a:dk1>
        <a:srgbClr val="000000"/>
      </a:dk1>
      <a:lt1>
        <a:srgbClr val="FFFFFF"/>
      </a:lt1>
      <a:dk2>
        <a:srgbClr val="009999"/>
      </a:dk2>
      <a:lt2>
        <a:srgbClr val="808080"/>
      </a:lt2>
      <a:accent1>
        <a:srgbClr val="FF7C80"/>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空白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4761</Words>
  <Application>WPS 演示</Application>
  <PresentationFormat>宽屏</PresentationFormat>
  <Paragraphs>662</Paragraphs>
  <Slides>21</Slides>
  <Notes>3</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vt:i4>
      </vt:variant>
      <vt:variant>
        <vt:lpstr>幻灯片标题</vt:lpstr>
      </vt:variant>
      <vt:variant>
        <vt:i4>21</vt:i4>
      </vt:variant>
    </vt:vector>
  </HeadingPairs>
  <TitlesOfParts>
    <vt:vector size="39" baseType="lpstr">
      <vt:lpstr>Arial</vt:lpstr>
      <vt:lpstr>宋体</vt:lpstr>
      <vt:lpstr>Wingdings</vt:lpstr>
      <vt:lpstr>黑体</vt:lpstr>
      <vt:lpstr>微软雅黑</vt:lpstr>
      <vt:lpstr>幼圆</vt:lpstr>
      <vt:lpstr>Arial</vt:lpstr>
      <vt:lpstr>Arial Unicode MS</vt:lpstr>
      <vt:lpstr>Calibri</vt:lpstr>
      <vt:lpstr>华文隶书</vt:lpstr>
      <vt:lpstr>Verdana</vt:lpstr>
      <vt:lpstr>Open Sans</vt:lpstr>
      <vt:lpstr>Open Sans</vt:lpstr>
      <vt:lpstr>Arial</vt:lpstr>
      <vt:lpstr>Segoe Print</vt:lpstr>
      <vt:lpstr>默认设计模板</vt:lpstr>
      <vt:lpstr>1_空白设计模板</vt:lpstr>
      <vt:lpstr>Office12.dps.Slide.8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40</cp:revision>
  <dcterms:created xsi:type="dcterms:W3CDTF">2017-01-17T08:04:00Z</dcterms:created>
  <dcterms:modified xsi:type="dcterms:W3CDTF">2018-04-16T02:29:10Z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