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65" r:id="rId3"/>
    <p:sldId id="271" r:id="rId4"/>
    <p:sldId id="257" r:id="rId5"/>
    <p:sldId id="288" r:id="rId6"/>
    <p:sldId id="266" r:id="rId7"/>
    <p:sldId id="268" r:id="rId8"/>
    <p:sldId id="258" r:id="rId9"/>
    <p:sldId id="270" r:id="rId10"/>
    <p:sldId id="277" r:id="rId11"/>
    <p:sldId id="280" r:id="rId12"/>
    <p:sldId id="290" r:id="rId13"/>
    <p:sldId id="291" r:id="rId14"/>
    <p:sldId id="289" r:id="rId15"/>
    <p:sldId id="269" r:id="rId16"/>
    <p:sldId id="274" r:id="rId17"/>
    <p:sldId id="275" r:id="rId18"/>
    <p:sldId id="273" r:id="rId19"/>
    <p:sldId id="260" r:id="rId20"/>
    <p:sldId id="286" r:id="rId21"/>
    <p:sldId id="296" r:id="rId22"/>
    <p:sldId id="293" r:id="rId23"/>
    <p:sldId id="295" r:id="rId24"/>
    <p:sldId id="294" r:id="rId25"/>
    <p:sldId id="297" r:id="rId26"/>
    <p:sldId id="298" r:id="rId27"/>
    <p:sldId id="299" r:id="rId28"/>
    <p:sldId id="302" r:id="rId29"/>
    <p:sldId id="301" r:id="rId30"/>
    <p:sldId id="303" r:id="rId31"/>
    <p:sldId id="300" r:id="rId32"/>
    <p:sldId id="304" r:id="rId33"/>
    <p:sldId id="305" r:id="rId34"/>
    <p:sldId id="306" r:id="rId35"/>
    <p:sldId id="307" r:id="rId36"/>
    <p:sldId id="308" r:id="rId37"/>
    <p:sldId id="309" r:id="rId38"/>
    <p:sldId id="310" r:id="rId39"/>
    <p:sldId id="311" r:id="rId40"/>
    <p:sldId id="312" r:id="rId41"/>
    <p:sldId id="313" r:id="rId42"/>
    <p:sldId id="314" r:id="rId43"/>
    <p:sldId id="315" r:id="rId4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987" autoAdjust="0"/>
    <p:restoredTop sz="89296" autoAdjust="0"/>
  </p:normalViewPr>
  <p:slideViewPr>
    <p:cSldViewPr snapToGrid="0">
      <p:cViewPr varScale="1">
        <p:scale>
          <a:sx n="79" d="100"/>
          <a:sy n="79" d="100"/>
        </p:scale>
        <p:origin x="-930" y="-8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pPr/>
              <a:t>2016/3/17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小朋友们 你们平时丢垃圾的时候 有注意观察过社区或者街边的垃圾桶吗？你们有没有想过为什么每个垃圾桶的颜色不一样呢？</a:t>
            </a:r>
          </a:p>
          <a:p>
            <a:r>
              <a:rPr lang="zh-CN" altLang="en-US" dirty="0"/>
              <a:t>我国城市每天人均产生生活垃圾约0.66kg～2.62kg，平均为1.16kg，中国一共有13.7亿人，这样计算下来，每天产垃圾约160万吨。</a:t>
            </a:r>
          </a:p>
          <a:p>
            <a:r>
              <a:rPr lang="en-US" altLang="zh-CN" dirty="0"/>
              <a:t>160</a:t>
            </a:r>
            <a:r>
              <a:rPr lang="zh-CN" altLang="en-US" dirty="0"/>
              <a:t>万吨是什么概念呢？一只成年大象平均</a:t>
            </a:r>
            <a:r>
              <a:rPr lang="en-US" altLang="zh-CN" dirty="0"/>
              <a:t>5</a:t>
            </a:r>
            <a:r>
              <a:rPr lang="zh-CN" altLang="en-US" dirty="0"/>
              <a:t>吨左右，那么你们能不能算一算，中国每天产生的垃圾等于多少头大象？</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3</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当然了，我们国家也有做的比较好的。比如我国已经施行了很长一段时间的限塑令，由此大部分人在超市消费会自带可以多次使用的环保袋来代替购买需要降解的塑料袋。</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18</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社区垃圾分类</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路边垃圾桶上的小标志（垃圾分类）</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sym typeface="+mn-ea"/>
              </a:rPr>
              <a:t>那介绍完了中国垃圾分类的情况，我们来看看在一些西方发达国家，是如何对垃圾进行分类的。</a:t>
            </a:r>
            <a:endParaRPr lang="zh-CN" altLang="en-US" dirty="0"/>
          </a:p>
          <a:p>
            <a:endParaRPr lang="zh-CN" altLang="en-US" dirty="0"/>
          </a:p>
          <a:p>
            <a:r>
              <a:rPr lang="zh-CN" altLang="en-US" dirty="0">
                <a:sym typeface="+mn-ea"/>
              </a:rPr>
              <a:t>以上这些图片完全是真实摄于瑞典某中部城市的某一个垃圾房内。瑞典是全世界对垃圾分类做的最好最细致的国家之一。瑞典的垃圾房内，会整整齐齐地放置十几个垃圾桶，他们对垃圾分类的要求极为细致。可回收垃圾还要分为报纸、利乐包装纸、有色玻璃瓶、透明玻璃瓶、塑料瓶、罐头等等丢弃至相对应的垃圾箱内。至于厨余垃圾，大部分的垃圾房都会提供免费的纸质垃圾袋（而不是像一些国家用塑料袋盛装厨余垃圾）让人们在家中丢弃厨余垃圾（为什么提供纸质垃圾袋会在之后进行说明）。在一些垃圾房，废弃的电池、电灯泡都会在垃圾房内找到只属于他们的</a:t>
            </a:r>
            <a:r>
              <a:rPr lang="en-US" altLang="zh-CN" dirty="0">
                <a:sym typeface="+mn-ea"/>
              </a:rPr>
              <a:t>“</a:t>
            </a:r>
            <a:r>
              <a:rPr lang="zh-CN" altLang="en-US" dirty="0">
                <a:sym typeface="+mn-ea"/>
              </a:rPr>
              <a:t>安身之处</a:t>
            </a:r>
            <a:r>
              <a:rPr lang="en-US" altLang="zh-CN" dirty="0">
                <a:sym typeface="+mn-ea"/>
              </a:rPr>
              <a:t>”</a:t>
            </a:r>
            <a:r>
              <a:rPr lang="zh-CN" altLang="en-US" dirty="0">
                <a:sym typeface="+mn-ea"/>
              </a:rPr>
              <a:t>。</a:t>
            </a:r>
          </a:p>
          <a:p>
            <a:endParaRPr lang="zh-CN" altLang="en-US" dirty="0">
              <a:sym typeface="+mn-ea"/>
            </a:endParaRPr>
          </a:p>
          <a:p>
            <a:r>
              <a:rPr lang="zh-CN" altLang="en-US" dirty="0">
                <a:sym typeface="+mn-ea"/>
              </a:rPr>
              <a:t>也许你们会问如果有人不小心把垃圾放错垃圾箱那怎么办？那么收垃圾的人会帮他捡出来放到该放的垃圾箱内。所以为了不给别人带来麻烦，瑞典人对垃圾分类都是比较自觉的。</a:t>
            </a:r>
          </a:p>
          <a:p>
            <a:endParaRPr lang="zh-CN" altLang="en-US" dirty="0"/>
          </a:p>
          <a:p>
            <a:r>
              <a:rPr lang="zh-CN" altLang="en-US" dirty="0">
                <a:sym typeface="+mn-ea"/>
              </a:rPr>
              <a:t>当然啦，瑞典人对于垃圾分类也是经过十几年之后才做到现在这么细致的。垃圾分类靠的不仅仅是人们的自我意识、还需要政府的支持。人们从小的教育也有密切的联系。</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9</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latin typeface="微软雅黑" charset="0"/>
                <a:ea typeface="微软雅黑" charset="0"/>
                <a:sym typeface="+mn-ea"/>
              </a:rPr>
              <a:t>填埋</a:t>
            </a:r>
          </a:p>
          <a:p>
            <a:r>
              <a:rPr lang="zh-CN" altLang="en-US" dirty="0">
                <a:latin typeface="微软雅黑" charset="0"/>
                <a:ea typeface="微软雅黑" charset="0"/>
                <a:sym typeface="+mn-ea"/>
              </a:rPr>
              <a:t>优点：操作简单、方便</a:t>
            </a:r>
          </a:p>
          <a:p>
            <a:r>
              <a:rPr lang="zh-CN" altLang="en-US" dirty="0"/>
              <a:t>缺点：占地面积大、容易造成二次污染</a:t>
            </a:r>
          </a:p>
          <a:p>
            <a:endParaRPr lang="zh-CN" altLang="en-US" dirty="0"/>
          </a:p>
          <a:p>
            <a:r>
              <a:rPr lang="zh-CN" altLang="en-US" dirty="0"/>
              <a:t>焚烧</a:t>
            </a:r>
          </a:p>
          <a:p>
            <a:r>
              <a:rPr lang="zh-CN" altLang="en-US" dirty="0"/>
              <a:t>优点：可用于发电、占地面积小</a:t>
            </a:r>
          </a:p>
          <a:p>
            <a:r>
              <a:rPr lang="zh-CN" altLang="en-US" dirty="0"/>
              <a:t>缺点：投资大、产生有毒有害气体和后续飞灰</a:t>
            </a:r>
          </a:p>
          <a:p>
            <a:endParaRPr lang="zh-CN" altLang="en-US" dirty="0"/>
          </a:p>
          <a:p>
            <a:r>
              <a:rPr lang="zh-CN" altLang="en-US" dirty="0"/>
              <a:t>堆肥</a:t>
            </a:r>
          </a:p>
          <a:p>
            <a:r>
              <a:rPr lang="zh-CN" altLang="en-US" dirty="0"/>
              <a:t>优点：资源化显著</a:t>
            </a:r>
            <a:endParaRPr lang="en-US" altLang="zh-CN" dirty="0"/>
          </a:p>
          <a:p>
            <a:r>
              <a:rPr lang="zh-CN" altLang="en-US" dirty="0"/>
              <a:t>缺点：控制不好可能会污染土壤、受季节约束</a:t>
            </a:r>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pPr/>
              <a:t>14</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垃圾</a:t>
            </a:r>
            <a:r>
              <a:rPr lang="zh-CN" altLang="en-US" dirty="0"/>
              <a:t>分类的原因就在于，不同种类的垃圾，用不同的方式处理的效果不同，如果能够加以分类，择其最适合、最经济的处理方式进行处理，那么会得到最优的效果。</a:t>
            </a:r>
          </a:p>
          <a:p>
            <a:endParaRPr lang="en-US" altLang="zh-CN" dirty="0"/>
          </a:p>
          <a:p>
            <a:r>
              <a:rPr lang="zh-CN" altLang="en-US" dirty="0"/>
              <a:t>好比厨余垃圾，如果用堆肥的方式进行处理，会产生沼气。沼气的主要成份是甲烷。如果把这些甲烷直接排入大气中，会影响大气环境质量。但是如果我们把堆肥过程中产生的沼气收集起来，进行提纯，提纯后的沼气就是我们熟知的天然气，可以对其加以利用。不是一举两得吗？</a:t>
            </a:r>
          </a:p>
          <a:p>
            <a:endParaRPr lang="zh-CN" altLang="en-US" dirty="0"/>
          </a:p>
          <a:p>
            <a:r>
              <a:rPr lang="zh-CN" altLang="en-US" dirty="0"/>
              <a:t>但对于塑料垃圾的随意丢弃，我们通常称之为白色污染，它们难以降解，不</a:t>
            </a:r>
            <a:r>
              <a:rPr lang="zh-CN" altLang="en-US" dirty="0">
                <a:sym typeface="+mn-ea"/>
              </a:rPr>
              <a:t>像厨余垃圾那样可以通过堆肥的方式进行降解。所以一般通过焚烧的方式对其进行处理，同时回收焚烧时产生的能量，可以用于发电。（但因为燃烧过程中会产生有毒有害气体，所以需要处理过程中要进行严格的控制，防止气体进入大气）</a:t>
            </a:r>
          </a:p>
          <a:p>
            <a:endParaRPr lang="zh-CN" altLang="en-US" dirty="0"/>
          </a:p>
          <a:p>
            <a:r>
              <a:rPr lang="zh-CN" altLang="en-US" dirty="0">
                <a:sym typeface="+mn-ea"/>
              </a:rPr>
              <a:t>所以如果我们不对垃圾进行分类，把厨余垃圾和塑料垃圾混在一起丢弃。那么选择堆肥的方式，塑料将长埋于地下而不得降解，这块土地也失去它的作用；如果选择焚烧的方式，那么就会浪费很多的能量，产生更多的有毒气体。（燃烧耗能很大）</a:t>
            </a:r>
            <a:endParaRPr lang="zh-CN" altLang="en-US" dirty="0"/>
          </a:p>
          <a:p>
            <a:endParaRPr lang="zh-CN" altLang="en-US" dirty="0"/>
          </a:p>
          <a:p>
            <a:r>
              <a:rPr lang="zh-CN" altLang="en-US" dirty="0"/>
              <a:t>通过以上两种不同的垃圾处理方法的介绍，我们可以知道垃圾分类的意义在于不仅仅要</a:t>
            </a:r>
            <a:r>
              <a:rPr lang="en-US" altLang="zh-CN" dirty="0"/>
              <a:t>”</a:t>
            </a:r>
            <a:r>
              <a:rPr lang="zh-CN" altLang="en-US" dirty="0"/>
              <a:t>消灭</a:t>
            </a:r>
            <a:r>
              <a:rPr lang="en-US" altLang="zh-CN" dirty="0"/>
              <a:t>“</a:t>
            </a:r>
            <a:r>
              <a:rPr lang="zh-CN" altLang="en-US" dirty="0"/>
              <a:t>垃圾，同时要懂得利用在</a:t>
            </a:r>
            <a:r>
              <a:rPr lang="en-US" altLang="zh-CN" dirty="0"/>
              <a:t>”</a:t>
            </a:r>
            <a:r>
              <a:rPr lang="zh-CN" altLang="en-US" dirty="0"/>
              <a:t>消灭</a:t>
            </a:r>
            <a:r>
              <a:rPr lang="en-US" altLang="zh-CN" dirty="0"/>
              <a:t>“</a:t>
            </a:r>
            <a:r>
              <a:rPr lang="zh-CN" altLang="en-US" dirty="0"/>
              <a:t>它们的过程中产生的一切能量，尽可能减少污染。</a:t>
            </a:r>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15</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a:t>（书</a:t>
            </a:r>
            <a:r>
              <a:rPr lang="en-US" altLang="zh-CN" dirty="0"/>
              <a:t>P1</a:t>
            </a:r>
            <a:r>
              <a:rPr lang="zh-CN" altLang="en-US" dirty="0"/>
              <a:t>）世界自然基金会：WWF的使命是遏止地球自然环境的恶化，创造人类与自然和谐相处的美好未来。为此我们致力于：</a:t>
            </a:r>
          </a:p>
          <a:p>
            <a:r>
              <a:rPr lang="zh-CN" altLang="en-US" dirty="0"/>
              <a:t>·保护世界生物多样性；</a:t>
            </a:r>
          </a:p>
          <a:p>
            <a:r>
              <a:rPr lang="zh-CN" altLang="en-US" dirty="0"/>
              <a:t>·确保可再生自然资源的可持续利用；</a:t>
            </a:r>
          </a:p>
          <a:p>
            <a:r>
              <a:rPr lang="zh-CN" altLang="en-US" dirty="0"/>
              <a:t>·推动降低污染和减少浪费性消费的行动。</a:t>
            </a:r>
          </a:p>
          <a:p>
            <a:endParaRPr lang="zh-CN" altLang="en-US" dirty="0"/>
          </a:p>
          <a:p>
            <a:r>
              <a:rPr lang="zh-CN" altLang="en-US" dirty="0">
                <a:sym typeface="+mn-ea"/>
              </a:rPr>
              <a:t>（书</a:t>
            </a:r>
            <a:r>
              <a:rPr lang="en-US" altLang="zh-CN" dirty="0">
                <a:sym typeface="+mn-ea"/>
              </a:rPr>
              <a:t>P66</a:t>
            </a:r>
            <a:r>
              <a:rPr lang="zh-CN" altLang="en-US" dirty="0">
                <a:sym typeface="+mn-ea"/>
              </a:rPr>
              <a:t>）</a:t>
            </a:r>
            <a:r>
              <a:rPr lang="zh-CN" altLang="en-US" dirty="0"/>
              <a:t>国际节能环保协会是一家致力于在经济与环境可持续发展领域具有独立性、专业性和非营利的国际组织。</a:t>
            </a:r>
          </a:p>
          <a:p>
            <a:endParaRPr lang="zh-CN" altLang="en-US" dirty="0"/>
          </a:p>
          <a:p>
            <a:r>
              <a:rPr lang="zh-CN" altLang="en-US" dirty="0">
                <a:sym typeface="+mn-ea"/>
              </a:rPr>
              <a:t>（书</a:t>
            </a:r>
            <a:r>
              <a:rPr lang="en-US" altLang="zh-CN" dirty="0">
                <a:sym typeface="+mn-ea"/>
              </a:rPr>
              <a:t>P53</a:t>
            </a:r>
            <a:r>
              <a:rPr lang="zh-CN" altLang="en-US" dirty="0">
                <a:sym typeface="+mn-ea"/>
              </a:rPr>
              <a:t>）</a:t>
            </a:r>
            <a:r>
              <a:rPr lang="zh-CN" altLang="en-US" dirty="0"/>
              <a:t>绿色和平组织简称绿色和平（Greenpeace），国际非政府组织。前身是1971年9月15日成立于加拿大“不以举手表决委员会”，1979年改为绿色和平组织。 宣称使命：“保护地球、环境及其各种生物的安全及持续性发展，并以行动作出积极的改变。"不论在科研或科技发明方面，提倡有利于环境保护的解决办法。宗旨是促进实现一个更为绿色，和平和可持续发展的未来。</a:t>
            </a:r>
          </a:p>
          <a:p>
            <a:endParaRPr lang="zh-CN" altLang="en-US" dirty="0"/>
          </a:p>
          <a:p>
            <a:r>
              <a:rPr lang="zh-CN" altLang="en-US" dirty="0"/>
              <a:t>（</a:t>
            </a:r>
            <a:r>
              <a:rPr lang="en-US" altLang="zh-CN" dirty="0"/>
              <a:t>P32</a:t>
            </a:r>
            <a:r>
              <a:rPr lang="zh-CN" altLang="en-US" dirty="0"/>
              <a:t>）1995年10月，原亚洲湿地局（AWB）、国际水禽与湿地研究局（IWRB）、美洲湿地局（AW）三个国际组织宣布合并为“湿地国际”（Wetlands International）。其宗旨是：通过在全球范围内开展研究、信息交流和保护活动，维持和重建湿地，保护湿地资源和生物多样性，造福子孙后代。</a:t>
            </a:r>
          </a:p>
          <a:p>
            <a:endParaRPr lang="zh-CN" altLang="en-US" dirty="0"/>
          </a:p>
          <a:p>
            <a:r>
              <a:rPr lang="zh-CN" altLang="en-US" dirty="0"/>
              <a:t>（</a:t>
            </a:r>
            <a:r>
              <a:rPr lang="en-US" altLang="zh-CN" dirty="0"/>
              <a:t>P13</a:t>
            </a:r>
            <a:r>
              <a:rPr lang="zh-CN" altLang="en-US" dirty="0"/>
              <a:t>）世界自然保护联盟（International Union for Conservation of Nature），简称IUCN，是世界上规模最大、历史最悠久的全球性环保组织，也是自然环境保护与可持续发展领域唯一作为联合国大会永久观察员的国际组织。IUCN在自然保护的传统领域处于领先地位，如：</a:t>
            </a:r>
          </a:p>
          <a:p>
            <a:r>
              <a:rPr lang="zh-CN" altLang="en-US" dirty="0"/>
              <a:t>（1） 拯救濒危动植物种；</a:t>
            </a:r>
          </a:p>
          <a:p>
            <a:r>
              <a:rPr lang="zh-CN" altLang="en-US" dirty="0"/>
              <a:t>（2） 建立国家公园和保护区；</a:t>
            </a:r>
          </a:p>
          <a:p>
            <a:r>
              <a:rPr lang="zh-CN" altLang="en-US" dirty="0"/>
              <a:t>（3） 评估物种及生态系统的保护并帮助其恢复。</a:t>
            </a: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17</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cSld name="标题幻灯片">
    <p:bg>
      <p:bgPr>
        <a:solidFill>
          <a:schemeClr val="bg1"/>
        </a:solidFill>
        <a:effectLst/>
      </p:bgPr>
    </p:bg>
    <p:spTree>
      <p:nvGrpSpPr>
        <p:cNvPr id="1" name=""/>
        <p:cNvGrpSpPr/>
        <p:nvPr/>
      </p:nvGrpSpPr>
      <p:grpSpPr>
        <a:xfrm>
          <a:off x="0" y="0"/>
          <a:ext cx="0" cy="0"/>
          <a:chOff x="0" y="0"/>
          <a:chExt cx="0" cy="0"/>
        </a:xfrm>
      </p:grpSpPr>
      <p:pic>
        <p:nvPicPr>
          <p:cNvPr id="9224" name="图片 7"/>
          <p:cNvPicPr>
            <a:picLocks noChangeAspect="1"/>
          </p:cNvPicPr>
          <p:nvPr/>
        </p:nvPicPr>
        <p:blipFill>
          <a:blip r:embed="rId2"/>
          <a:srcRect l="206" t="3966" r="1031" b="179"/>
          <a:stretch>
            <a:fillRect/>
          </a:stretch>
        </p:blipFill>
        <p:spPr>
          <a:xfrm>
            <a:off x="0" y="-12700"/>
            <a:ext cx="12204700" cy="6870700"/>
          </a:xfrm>
          <a:prstGeom prst="rect">
            <a:avLst/>
          </a:prstGeom>
          <a:noFill/>
          <a:ln w="9525">
            <a:noFill/>
            <a:miter/>
          </a:ln>
        </p:spPr>
      </p:pic>
      <p:sp>
        <p:nvSpPr>
          <p:cNvPr id="9219" name="KSO_BC1"/>
          <p:cNvSpPr>
            <a:spLocks noGrp="1"/>
          </p:cNvSpPr>
          <p:nvPr>
            <p:ph type="subTitle" idx="1"/>
          </p:nvPr>
        </p:nvSpPr>
        <p:spPr>
          <a:xfrm rot="-1033509">
            <a:off x="2922588" y="3124200"/>
            <a:ext cx="6075362" cy="528638"/>
          </a:xfrm>
          <a:prstGeom prst="rect">
            <a:avLst/>
          </a:prstGeom>
          <a:noFill/>
          <a:ln w="9525">
            <a:noFill/>
            <a:miter/>
          </a:ln>
        </p:spPr>
        <p:txBody>
          <a:bodyPr anchor="t"/>
          <a:lstStyle>
            <a:lvl1pPr marL="0" lvl="0" indent="0" algn="ctr">
              <a:buNone/>
              <a:defRPr sz="2000" kern="1200">
                <a:solidFill>
                  <a:srgbClr val="6C6F72"/>
                </a:solidFill>
              </a:defRPr>
            </a:lvl1pPr>
            <a:lvl2pPr marL="0" lvl="1" indent="0" algn="ctr">
              <a:buNone/>
              <a:defRPr sz="2000" kern="1200">
                <a:solidFill>
                  <a:srgbClr val="6C6F72"/>
                </a:solidFill>
              </a:defRPr>
            </a:lvl2pPr>
            <a:lvl3pPr marL="685800" lvl="2" indent="-685800" algn="ctr">
              <a:buNone/>
              <a:defRPr sz="2000" kern="1200">
                <a:solidFill>
                  <a:srgbClr val="6C6F72"/>
                </a:solidFill>
              </a:defRPr>
            </a:lvl3pPr>
            <a:lvl4pPr marL="1028700" lvl="3" indent="-1028700" algn="ctr">
              <a:buNone/>
              <a:defRPr sz="2000" kern="1200">
                <a:solidFill>
                  <a:srgbClr val="6C6F72"/>
                </a:solidFill>
              </a:defRPr>
            </a:lvl4pPr>
            <a:lvl5pPr marL="1371600" lvl="4" indent="-1371600" algn="ctr">
              <a:buNone/>
              <a:defRPr sz="2000" kern="1200">
                <a:solidFill>
                  <a:srgbClr val="6C6F72"/>
                </a:solidFill>
              </a:defRPr>
            </a:lvl5pPr>
          </a:lstStyle>
          <a:p>
            <a:pPr lvl="0"/>
            <a:r>
              <a:rPr lang="zh-CN" altLang="en-US" dirty="0"/>
              <a:t>单击此处编辑母版副标题样式</a:t>
            </a:r>
          </a:p>
        </p:txBody>
      </p:sp>
      <p:sp>
        <p:nvSpPr>
          <p:cNvPr id="9220" name="KSO_BT1"/>
          <p:cNvSpPr>
            <a:spLocks noGrp="1"/>
          </p:cNvSpPr>
          <p:nvPr>
            <p:ph type="ctrTitle"/>
          </p:nvPr>
        </p:nvSpPr>
        <p:spPr>
          <a:xfrm rot="-1033320">
            <a:off x="2678113" y="2100263"/>
            <a:ext cx="6045200" cy="982662"/>
          </a:xfrm>
          <a:prstGeom prst="rect">
            <a:avLst/>
          </a:prstGeom>
          <a:noFill/>
          <a:ln w="9525">
            <a:noFill/>
            <a:miter/>
          </a:ln>
        </p:spPr>
        <p:txBody>
          <a:bodyPr anchor="ctr"/>
          <a:lstStyle>
            <a:lvl1pPr lvl="0" algn="ctr">
              <a:defRPr kern="1200">
                <a:solidFill>
                  <a:schemeClr val="accent1"/>
                </a:solidFill>
              </a:defRPr>
            </a:lvl1pPr>
          </a:lstStyle>
          <a:p>
            <a:pPr lvl="0"/>
            <a:r>
              <a:rPr lang="zh-CN" altLang="en-US" dirty="0"/>
              <a:t>单击此处编辑母版标题样式</a:t>
            </a:r>
          </a:p>
        </p:txBody>
      </p:sp>
      <p:sp>
        <p:nvSpPr>
          <p:cNvPr id="4" name="KSO_FD"/>
          <p:cNvSpPr>
            <a:spLocks noGrp="1"/>
          </p:cNvSpPr>
          <p:nvPr>
            <p:ph type="dt" sz="half" idx="2"/>
          </p:nvPr>
        </p:nvSpPr>
        <p:spPr>
          <a:xfrm>
            <a:off x="609600" y="6245225"/>
            <a:ext cx="2844800" cy="476250"/>
          </a:xfrm>
          <a:prstGeom prst="rect">
            <a:avLst/>
          </a:prstGeom>
        </p:spPr>
        <p:txBody>
          <a:bodyPr vert="horz" lIns="91440" tIns="45720" rIns="91440" bIns="45720" rtlCol="0" anchor="ctr"/>
          <a:lstStyle/>
          <a:p>
            <a:fld id="{82F288E0-7875-42C4-84C8-98DBBD3BF4D2}" type="datetimeFigureOut">
              <a:rPr lang="zh-CN" altLang="en-US" smtClean="0"/>
              <a:pPr/>
              <a:t>2016/3/17</a:t>
            </a:fld>
            <a:endParaRPr lang="zh-CN" altLang="en-US"/>
          </a:p>
        </p:txBody>
      </p:sp>
      <p:sp>
        <p:nvSpPr>
          <p:cNvPr id="5" name="KSO_FT"/>
          <p:cNvSpPr>
            <a:spLocks noGrp="1"/>
          </p:cNvSpPr>
          <p:nvPr>
            <p:ph type="ftr" sz="quarter" idx="3"/>
          </p:nvPr>
        </p:nvSpPr>
        <p:spPr>
          <a:xfrm>
            <a:off x="4165600" y="6245225"/>
            <a:ext cx="3860800" cy="476250"/>
          </a:xfrm>
          <a:prstGeom prst="rect">
            <a:avLst/>
          </a:prstGeom>
        </p:spPr>
        <p:txBody>
          <a:bodyPr vert="horz" lIns="91440" tIns="45720" rIns="91440" bIns="45720" rtlCol="0" anchor="ctr"/>
          <a:lstStyle/>
          <a:p>
            <a:endParaRPr lang="zh-CN" altLang="en-US"/>
          </a:p>
        </p:txBody>
      </p:sp>
      <p:sp>
        <p:nvSpPr>
          <p:cNvPr id="6" name="KSO_FN"/>
          <p:cNvSpPr>
            <a:spLocks noGrp="1"/>
          </p:cNvSpPr>
          <p:nvPr>
            <p:ph type="sldNum" sz="quarter" idx="4"/>
          </p:nvPr>
        </p:nvSpPr>
        <p:spPr>
          <a:xfrm>
            <a:off x="8737600" y="6245225"/>
            <a:ext cx="2844800" cy="476250"/>
          </a:xfrm>
          <a:prstGeom prst="rect">
            <a:avLst/>
          </a:prstGeom>
        </p:spPr>
        <p:txBody>
          <a:bodyPr vert="horz" lIns="91440" tIns="45720" rIns="91440" bIns="45720" rtlCol="0" anchor="ctr"/>
          <a:lstStyle/>
          <a:p>
            <a:fld id="{7D9BB5D0-35E4-459D-AEF3-FE4D7C45CC19}" type="slidenum">
              <a:rPr lang="zh-CN" altLang="en-US" smtClean="0"/>
              <a:pPr/>
              <a:t>‹#›</a:t>
            </a:fld>
            <a:endParaRPr lang="zh-CN" altLang="en-US"/>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KSO_BT1"/>
          <p:cNvSpPr>
            <a:spLocks noGrp="1"/>
          </p:cNvSpPr>
          <p:nvPr>
            <p:ph type="title" orient="vert"/>
          </p:nvPr>
        </p:nvSpPr>
        <p:spPr>
          <a:xfrm>
            <a:off x="10171291" y="365125"/>
            <a:ext cx="1182511" cy="5811838"/>
          </a:xfrm>
        </p:spPr>
        <p:txBody>
          <a:bodyPr vert="eaVert"/>
          <a:lstStyle/>
          <a:p>
            <a:r>
              <a:rPr lang="zh-CN" altLang="en-US" smtClean="0"/>
              <a:t>单击此处编辑母版标题样式</a:t>
            </a:r>
            <a:endParaRPr lang="en-US" dirty="0"/>
          </a:p>
        </p:txBody>
      </p:sp>
      <p:sp>
        <p:nvSpPr>
          <p:cNvPr id="3" name="KSO_BC1"/>
          <p:cNvSpPr>
            <a:spLocks noGrp="1"/>
          </p:cNvSpPr>
          <p:nvPr>
            <p:ph type="body" orient="vert" idx="1"/>
          </p:nvPr>
        </p:nvSpPr>
        <p:spPr>
          <a:xfrm>
            <a:off x="2113843" y="365125"/>
            <a:ext cx="7933269" cy="5811838"/>
          </a:xfrm>
        </p:spPr>
        <p:txBody>
          <a:bodyPr vert="eaVert"/>
          <a:lstStyle/>
          <a:p>
            <a:pPr lvl="0"/>
            <a:r>
              <a:rPr lang="zh-CN" altLang="en-US" smtClean="0"/>
              <a:t>单击此处编辑母版文本样式</a:t>
            </a:r>
          </a:p>
          <a:p>
            <a:pPr lvl="1"/>
            <a:r>
              <a:rPr lang="zh-CN" altLang="en-US" smtClean="0"/>
              <a:t>第二级</a:t>
            </a:r>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pPr/>
              <a:t>2016/3/17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KSO_BT1"/>
          <p:cNvSpPr>
            <a:spLocks noGrp="1"/>
          </p:cNvSpPr>
          <p:nvPr>
            <p:ph type="title"/>
          </p:nvPr>
        </p:nvSpPr>
        <p:spPr/>
        <p:txBody>
          <a:bodyPr>
            <a:normAutofit/>
          </a:bodyPr>
          <a:lstStyle>
            <a:lvl1pPr>
              <a:defRPr sz="3600"/>
            </a:lvl1pPr>
          </a:lstStyle>
          <a:p>
            <a:r>
              <a:rPr lang="zh-CN" altLang="en-US" smtClean="0"/>
              <a:t>单击此处编辑母版标题样式</a:t>
            </a:r>
            <a:endParaRPr lang="en-US" dirty="0"/>
          </a:p>
        </p:txBody>
      </p:sp>
      <p:sp>
        <p:nvSpPr>
          <p:cNvPr id="3" name="KSO_BC1"/>
          <p:cNvSpPr>
            <a:spLocks noGrp="1"/>
          </p:cNvSpPr>
          <p:nvPr>
            <p:ph idx="1"/>
          </p:nvPr>
        </p:nvSpPr>
        <p:spPr/>
        <p:txBody>
          <a:bodyPr>
            <a:normAutofit/>
          </a:bodyPr>
          <a:lstStyle>
            <a:lvl1pPr>
              <a:defRPr sz="2800">
                <a:solidFill>
                  <a:schemeClr val="accent1"/>
                </a:solidFill>
              </a:defRPr>
            </a:lvl1pPr>
            <a:lvl2pPr>
              <a:defRPr sz="1800"/>
            </a:lvl2pPr>
          </a:lstStyle>
          <a:p>
            <a:pPr lvl="0"/>
            <a:r>
              <a:rPr lang="zh-CN" altLang="en-US" smtClean="0"/>
              <a:t>单击此处编辑母版文本样式</a:t>
            </a:r>
          </a:p>
          <a:p>
            <a:pPr lvl="1"/>
            <a:r>
              <a:rPr lang="zh-CN" altLang="en-US" smtClean="0"/>
              <a:t>第二级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2016/3/17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KSO_ST1"/>
          <p:cNvSpPr>
            <a:spLocks noGrp="1"/>
          </p:cNvSpPr>
          <p:nvPr>
            <p:ph type="title"/>
          </p:nvPr>
        </p:nvSpPr>
        <p:spPr>
          <a:xfrm>
            <a:off x="2098676" y="2108202"/>
            <a:ext cx="7994651" cy="1235075"/>
          </a:xfrm>
        </p:spPr>
        <p:txBody>
          <a:bodyPr anchor="b">
            <a:normAutofit/>
          </a:bodyPr>
          <a:lstStyle>
            <a:lvl1pPr algn="ctr">
              <a:defRPr sz="2700">
                <a:solidFill>
                  <a:schemeClr val="tx2"/>
                </a:solidFill>
                <a:effectLst/>
              </a:defRPr>
            </a:lvl1pPr>
          </a:lstStyle>
          <a:p>
            <a:r>
              <a:rPr lang="zh-CN" altLang="en-US" smtClean="0"/>
              <a:t>单击此处编辑母版标题样式</a:t>
            </a:r>
            <a:endParaRPr lang="en-US" dirty="0"/>
          </a:p>
        </p:txBody>
      </p:sp>
      <p:sp>
        <p:nvSpPr>
          <p:cNvPr id="3" name="KSO_ST2"/>
          <p:cNvSpPr>
            <a:spLocks noGrp="1"/>
          </p:cNvSpPr>
          <p:nvPr>
            <p:ph type="body" idx="1"/>
          </p:nvPr>
        </p:nvSpPr>
        <p:spPr>
          <a:xfrm>
            <a:off x="4050894" y="3400425"/>
            <a:ext cx="4090217" cy="357478"/>
          </a:xfrm>
          <a:prstGeom prst="roundRect">
            <a:avLst>
              <a:gd name="adj" fmla="val 50000"/>
            </a:avLst>
          </a:prstGeom>
          <a:solidFill>
            <a:schemeClr val="tx2">
              <a:lumMod val="40000"/>
              <a:lumOff val="60000"/>
            </a:schemeClr>
          </a:solidFill>
        </p:spPr>
        <p:txBody>
          <a:bodyPr anchor="ctr">
            <a:normAutofit/>
          </a:bodyPr>
          <a:lstStyle>
            <a:lvl1pPr marL="0" indent="0" algn="ctr">
              <a:buNone/>
              <a:defRPr sz="12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2016/3/17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sz="half" idx="1"/>
          </p:nvPr>
        </p:nvSpPr>
        <p:spPr>
          <a:xfrm>
            <a:off x="1399823" y="1244603"/>
            <a:ext cx="5080000" cy="4932363"/>
          </a:xfrm>
        </p:spPr>
        <p:txBody>
          <a:bodyPr/>
          <a:lstStyle/>
          <a:p>
            <a:pPr lvl="0"/>
            <a:r>
              <a:rPr lang="zh-CN" altLang="en-US" smtClean="0"/>
              <a:t>单击此处编辑母版文本样式</a:t>
            </a:r>
          </a:p>
          <a:p>
            <a:pPr lvl="1"/>
            <a:r>
              <a:rPr lang="zh-CN" altLang="en-US" smtClean="0"/>
              <a:t>第二级</a:t>
            </a:r>
          </a:p>
        </p:txBody>
      </p:sp>
      <p:sp>
        <p:nvSpPr>
          <p:cNvPr id="4" name="KSO_BC2"/>
          <p:cNvSpPr>
            <a:spLocks noGrp="1"/>
          </p:cNvSpPr>
          <p:nvPr>
            <p:ph sz="half" idx="2"/>
          </p:nvPr>
        </p:nvSpPr>
        <p:spPr>
          <a:xfrm>
            <a:off x="6519334" y="1244603"/>
            <a:ext cx="5094116" cy="4932363"/>
          </a:xfrm>
        </p:spPr>
        <p:txBody>
          <a:bodyPr/>
          <a:lstStyle/>
          <a:p>
            <a:pPr lvl="0"/>
            <a:r>
              <a:rPr lang="zh-CN" altLang="en-US" smtClean="0"/>
              <a:t>单击此处编辑母版文本样式</a:t>
            </a:r>
          </a:p>
          <a:p>
            <a:pPr lvl="1"/>
            <a:r>
              <a:rPr lang="zh-CN" altLang="en-US" smtClean="0"/>
              <a:t>第二级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2016/3/17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KSO_BT1"/>
          <p:cNvSpPr>
            <a:spLocks noGrp="1"/>
          </p:cNvSpPr>
          <p:nvPr>
            <p:ph type="title"/>
          </p:nvPr>
        </p:nvSpPr>
        <p:spPr>
          <a:xfrm>
            <a:off x="2302932" y="118532"/>
            <a:ext cx="9312101" cy="717022"/>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99436" y="1376362"/>
            <a:ext cx="5157787" cy="823912"/>
          </a:xfrm>
        </p:spPr>
        <p:txBody>
          <a:bodyPr anchor="b">
            <a:norm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KSO_BC1"/>
          <p:cNvSpPr>
            <a:spLocks noGrp="1"/>
          </p:cNvSpPr>
          <p:nvPr>
            <p:ph sz="half" idx="2"/>
          </p:nvPr>
        </p:nvSpPr>
        <p:spPr>
          <a:xfrm>
            <a:off x="1099436" y="2200274"/>
            <a:ext cx="5157787" cy="3684588"/>
          </a:xfrm>
        </p:spPr>
        <p:txBody>
          <a:bodyPr/>
          <a:lstStyle/>
          <a:p>
            <a:pPr lvl="0"/>
            <a:r>
              <a:rPr lang="zh-CN" altLang="en-US" smtClean="0"/>
              <a:t>单击此处编辑母版文本样式</a:t>
            </a:r>
          </a:p>
          <a:p>
            <a:pPr lvl="1"/>
            <a:r>
              <a:rPr lang="zh-CN" altLang="en-US" smtClean="0"/>
              <a:t>第二级</a:t>
            </a:r>
          </a:p>
        </p:txBody>
      </p:sp>
      <p:sp>
        <p:nvSpPr>
          <p:cNvPr id="5" name="Text Placeholder 4"/>
          <p:cNvSpPr>
            <a:spLocks noGrp="1"/>
          </p:cNvSpPr>
          <p:nvPr>
            <p:ph type="body" sz="quarter" idx="3"/>
          </p:nvPr>
        </p:nvSpPr>
        <p:spPr>
          <a:xfrm>
            <a:off x="6431847" y="1376362"/>
            <a:ext cx="5183188" cy="823912"/>
          </a:xfrm>
        </p:spPr>
        <p:txBody>
          <a:bodyPr anchor="b">
            <a:normAutofit/>
          </a:bodyPr>
          <a:lstStyle>
            <a:lvl1pPr marL="0" indent="0">
              <a:buNone/>
              <a:defRPr sz="135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KSO_BC2"/>
          <p:cNvSpPr>
            <a:spLocks noGrp="1"/>
          </p:cNvSpPr>
          <p:nvPr>
            <p:ph sz="quarter" idx="4"/>
          </p:nvPr>
        </p:nvSpPr>
        <p:spPr>
          <a:xfrm>
            <a:off x="6431847" y="2200274"/>
            <a:ext cx="5183188" cy="3684588"/>
          </a:xfrm>
        </p:spPr>
        <p:txBody>
          <a:bodyPr/>
          <a:lstStyle/>
          <a:p>
            <a:pPr lvl="0"/>
            <a:r>
              <a:rPr lang="zh-CN" altLang="en-US" smtClean="0"/>
              <a:t>单击此处编辑母版文本样式</a:t>
            </a:r>
          </a:p>
          <a:p>
            <a:pPr lvl="1"/>
            <a:r>
              <a:rPr lang="zh-CN" altLang="en-US" smtClean="0"/>
              <a:t>第二级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pPr/>
              <a:t>2016/3/17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日期占位符 2"/>
          <p:cNvSpPr>
            <a:spLocks noGrp="1"/>
          </p:cNvSpPr>
          <p:nvPr>
            <p:ph type="dt" sz="half" idx="10"/>
          </p:nvPr>
        </p:nvSpPr>
        <p:spPr/>
        <p:txBody>
          <a:bodyPr/>
          <a:lstStyle/>
          <a:p>
            <a:fld id="{82F288E0-7875-42C4-84C8-98DBBD3BF4D2}" type="datetimeFigureOut">
              <a:rPr lang="zh-CN" altLang="en-US" smtClean="0"/>
              <a:pPr/>
              <a:t>2016/3/17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KSO_BT1"/>
          <p:cNvSpPr>
            <a:spLocks noGrp="1"/>
          </p:cNvSpPr>
          <p:nvPr>
            <p:ph type="title"/>
          </p:nvPr>
        </p:nvSpPr>
        <p:spPr>
          <a:xfrm>
            <a:off x="1144591" y="533402"/>
            <a:ext cx="3932237" cy="1600200"/>
          </a:xfrm>
        </p:spPr>
        <p:txBody>
          <a:bodyPr anchor="b"/>
          <a:lstStyle>
            <a:lvl1pPr>
              <a:defRPr sz="2400"/>
            </a:lvl1pPr>
          </a:lstStyle>
          <a:p>
            <a:r>
              <a:rPr lang="zh-CN" altLang="en-US" smtClean="0"/>
              <a:t>单击此处编辑母版标题样式</a:t>
            </a:r>
            <a:endParaRPr lang="en-US" dirty="0"/>
          </a:p>
        </p:txBody>
      </p:sp>
      <p:sp>
        <p:nvSpPr>
          <p:cNvPr id="3" name="KSO_BC1"/>
          <p:cNvSpPr>
            <a:spLocks noGrp="1"/>
          </p:cNvSpPr>
          <p:nvPr>
            <p:ph idx="1"/>
          </p:nvPr>
        </p:nvSpPr>
        <p:spPr>
          <a:xfrm>
            <a:off x="5487989" y="1063631"/>
            <a:ext cx="6172200" cy="4873625"/>
          </a:xfrm>
        </p:spPr>
        <p:txBody>
          <a:bodyPr>
            <a:normAutofit/>
          </a:bodyPr>
          <a:lstStyle>
            <a:lvl1pPr>
              <a:defRPr sz="1500"/>
            </a:lvl1pPr>
            <a:lvl2pPr>
              <a:defRPr sz="1350"/>
            </a:lvl2pPr>
            <a:lvl3pPr>
              <a:defRPr sz="1200"/>
            </a:lvl3pPr>
            <a:lvl4pPr>
              <a:defRPr sz="1050"/>
            </a:lvl4pPr>
            <a:lvl5pPr>
              <a:defRPr sz="105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p:txBody>
      </p:sp>
      <p:sp>
        <p:nvSpPr>
          <p:cNvPr id="4" name="KSO_BC2"/>
          <p:cNvSpPr>
            <a:spLocks noGrp="1"/>
          </p:cNvSpPr>
          <p:nvPr>
            <p:ph type="body" sz="half" idx="2"/>
          </p:nvPr>
        </p:nvSpPr>
        <p:spPr>
          <a:xfrm>
            <a:off x="1144591" y="2133602"/>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2016/3/17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KSO_BT1"/>
          <p:cNvSpPr>
            <a:spLocks noGrp="1"/>
          </p:cNvSpPr>
          <p:nvPr>
            <p:ph type="title"/>
          </p:nvPr>
        </p:nvSpPr>
        <p:spPr>
          <a:xfrm>
            <a:off x="1246192" y="457200"/>
            <a:ext cx="3932237" cy="1600200"/>
          </a:xfrm>
        </p:spPr>
        <p:txBody>
          <a:bodyPr anchor="b"/>
          <a:lstStyle>
            <a:lvl1pPr>
              <a:defRPr sz="2400"/>
            </a:lvl1pPr>
          </a:lstStyle>
          <a:p>
            <a:r>
              <a:rPr lang="zh-CN" altLang="en-US" smtClean="0"/>
              <a:t>单击此处编辑母版标题样式</a:t>
            </a:r>
            <a:endParaRPr lang="en-US" dirty="0"/>
          </a:p>
        </p:txBody>
      </p:sp>
      <p:sp>
        <p:nvSpPr>
          <p:cNvPr id="3" name="KSO_BC1"/>
          <p:cNvSpPr>
            <a:spLocks noGrp="1" noChangeAspect="1"/>
          </p:cNvSpPr>
          <p:nvPr>
            <p:ph type="pic" idx="1"/>
          </p:nvPr>
        </p:nvSpPr>
        <p:spPr>
          <a:xfrm>
            <a:off x="5442833" y="987429"/>
            <a:ext cx="6172200" cy="4873625"/>
          </a:xfrm>
        </p:spPr>
        <p:txBody>
          <a:bodyPr vert="horz" lIns="91440" tIns="45720" rIns="91440" bIns="45720" rtlCol="0" anchor="t">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marL="0" marR="0" lvl="0" indent="0" algn="just" defTabSz="685800" rtl="0" eaLnBrk="1" latinLnBrk="0" hangingPunct="1">
              <a:lnSpc>
                <a:spcPct val="110000"/>
              </a:lnSpc>
              <a:spcBef>
                <a:spcPts val="1200"/>
              </a:spcBef>
              <a:spcAft>
                <a:spcPts val="0"/>
              </a:spcAft>
              <a:buClr>
                <a:schemeClr val="accent1"/>
              </a:buClr>
              <a:buSzPct val="70000"/>
              <a:buFont typeface="Wingdings 2" pitchFamily="18" charset="2"/>
              <a:buNone/>
              <a:defRPr/>
            </a:pPr>
            <a:r>
              <a:rPr kumimoji="0" lang="zh-CN" altLang="en-US" sz="2400" b="0" i="0" u="none" strike="noStrike" kern="1200" cap="none" spc="0" normalizeH="0" baseline="0" noProof="0" smtClean="0">
                <a:ln>
                  <a:noFill/>
                </a:ln>
                <a:solidFill>
                  <a:schemeClr val="accent1"/>
                </a:solidFill>
                <a:effectLst/>
                <a:uLnTx/>
                <a:uFillTx/>
                <a:latin typeface="+mn-ea"/>
                <a:ea typeface="+mn-ea"/>
                <a:cs typeface="+mn-cs"/>
              </a:rPr>
              <a:t>单击图标添加图片</a:t>
            </a:r>
            <a:endParaRPr kumimoji="0" lang="en-US" altLang="en-US" sz="2400" b="0" i="0" u="none" strike="noStrike" kern="1200" cap="none" spc="0" normalizeH="0" baseline="0" noProof="0" dirty="0">
              <a:ln>
                <a:noFill/>
              </a:ln>
              <a:solidFill>
                <a:schemeClr val="accent1"/>
              </a:solidFill>
              <a:effectLst/>
              <a:uLnTx/>
              <a:uFillTx/>
              <a:latin typeface="+mn-ea"/>
              <a:ea typeface="+mn-ea"/>
              <a:cs typeface="+mn-cs"/>
            </a:endParaRPr>
          </a:p>
        </p:txBody>
      </p:sp>
      <p:sp>
        <p:nvSpPr>
          <p:cNvPr id="4" name="KSO_BC2"/>
          <p:cNvSpPr>
            <a:spLocks noGrp="1"/>
          </p:cNvSpPr>
          <p:nvPr>
            <p:ph type="body" sz="half" idx="2"/>
          </p:nvPr>
        </p:nvSpPr>
        <p:spPr>
          <a:xfrm>
            <a:off x="1246192"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pPr/>
              <a:t>2016/3/17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KSO_BT1"/>
          <p:cNvSpPr>
            <a:spLocks noGrp="1"/>
          </p:cNvSpPr>
          <p:nvPr>
            <p:ph type="title"/>
          </p:nvPr>
        </p:nvSpPr>
        <p:spPr/>
        <p:txBody>
          <a:bodyPr/>
          <a:lstStyle/>
          <a:p>
            <a:r>
              <a:rPr lang="zh-CN" altLang="en-US" smtClean="0"/>
              <a:t>单击此处编辑母版标题样式</a:t>
            </a:r>
            <a:endParaRPr lang="en-US" dirty="0"/>
          </a:p>
        </p:txBody>
      </p:sp>
      <p:sp>
        <p:nvSpPr>
          <p:cNvPr id="3" name="KSO_BC1"/>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pPr/>
              <a:t>2016/3/17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pPr/>
              <a:t>‹#›</a:t>
            </a:fld>
            <a:endParaRPr lang="zh-CN" altLang="en-US"/>
          </a:p>
        </p:txBody>
      </p:sp>
    </p:spTree>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图片 6"/>
          <p:cNvPicPr>
            <a:picLocks noChangeAspect="1"/>
          </p:cNvPicPr>
          <p:nvPr/>
        </p:nvPicPr>
        <p:blipFill>
          <a:blip r:embed="rId13"/>
          <a:srcRect l="1711" t="548" r="1711" b="2873"/>
          <a:stretch>
            <a:fillRect/>
          </a:stretch>
        </p:blipFill>
        <p:spPr>
          <a:xfrm>
            <a:off x="0" y="-12700"/>
            <a:ext cx="12192000" cy="6829425"/>
          </a:xfrm>
          <a:prstGeom prst="rect">
            <a:avLst/>
          </a:prstGeom>
          <a:noFill/>
          <a:ln w="9525">
            <a:noFill/>
            <a:miter/>
          </a:ln>
        </p:spPr>
      </p:pic>
      <p:sp>
        <p:nvSpPr>
          <p:cNvPr id="1027" name="KSO_BC1"/>
          <p:cNvSpPr>
            <a:spLocks noGrp="1"/>
          </p:cNvSpPr>
          <p:nvPr>
            <p:ph type="body" idx="1"/>
          </p:nvPr>
        </p:nvSpPr>
        <p:spPr>
          <a:xfrm>
            <a:off x="579438" y="1152525"/>
            <a:ext cx="11041062" cy="5203825"/>
          </a:xfrm>
          <a:prstGeom prst="rect">
            <a:avLst/>
          </a:prstGeom>
          <a:noFill/>
          <a:ln w="9525">
            <a:noFill/>
            <a:miter/>
          </a:ln>
        </p:spPr>
        <p:txBody>
          <a:bodyPr/>
          <a:lstStyle/>
          <a:p>
            <a:pPr lvl="0"/>
            <a:r>
              <a:rPr lang="zh-CN" altLang="en-US" dirty="0"/>
              <a:t>单击此处编辑母版文本样式</a:t>
            </a:r>
          </a:p>
          <a:p>
            <a:pPr lvl="1"/>
            <a:r>
              <a:rPr lang="zh-CN" altLang="en-US" dirty="0"/>
              <a:t>第二级</a:t>
            </a:r>
          </a:p>
        </p:txBody>
      </p:sp>
      <p:sp>
        <p:nvSpPr>
          <p:cNvPr id="2" name="KSO_BT1"/>
          <p:cNvSpPr>
            <a:spLocks noGrp="1"/>
          </p:cNvSpPr>
          <p:nvPr>
            <p:ph type="title"/>
          </p:nvPr>
        </p:nvSpPr>
        <p:spPr>
          <a:xfrm>
            <a:off x="579438" y="138113"/>
            <a:ext cx="11041063" cy="795338"/>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4" name="KSO_FD"/>
          <p:cNvSpPr>
            <a:spLocks noGrp="1"/>
          </p:cNvSpPr>
          <p:nvPr>
            <p:ph type="dt" sz="half" idx="2"/>
          </p:nvPr>
        </p:nvSpPr>
        <p:spPr>
          <a:xfrm>
            <a:off x="838200" y="6480175"/>
            <a:ext cx="2743200" cy="365125"/>
          </a:xfrm>
          <a:prstGeom prst="rect">
            <a:avLst/>
          </a:prstGeom>
        </p:spPr>
        <p:txBody>
          <a:bodyPr vert="horz" lIns="91440" tIns="45720" rIns="91440" bIns="45720" rtlCol="0" anchor="ctr"/>
          <a:lstStyle/>
          <a:p>
            <a:fld id="{82F288E0-7875-42C4-84C8-98DBBD3BF4D2}" type="datetimeFigureOut">
              <a:rPr lang="zh-CN" altLang="en-US" smtClean="0"/>
              <a:pPr/>
              <a:t>2016/3/17</a:t>
            </a:fld>
            <a:endParaRPr lang="zh-CN" altLang="en-US"/>
          </a:p>
        </p:txBody>
      </p:sp>
      <p:sp>
        <p:nvSpPr>
          <p:cNvPr id="5" name="KSO_FT"/>
          <p:cNvSpPr>
            <a:spLocks noGrp="1"/>
          </p:cNvSpPr>
          <p:nvPr>
            <p:ph type="ftr" sz="quarter" idx="3"/>
          </p:nvPr>
        </p:nvSpPr>
        <p:spPr>
          <a:xfrm>
            <a:off x="4038600" y="6480175"/>
            <a:ext cx="4114800" cy="365125"/>
          </a:xfrm>
          <a:prstGeom prst="rect">
            <a:avLst/>
          </a:prstGeom>
        </p:spPr>
        <p:txBody>
          <a:bodyPr vert="horz" lIns="91440" tIns="45720" rIns="91440" bIns="45720" rtlCol="0" anchor="ctr"/>
          <a:lstStyle/>
          <a:p>
            <a:endParaRPr lang="zh-CN" altLang="en-US"/>
          </a:p>
        </p:txBody>
      </p:sp>
      <p:sp>
        <p:nvSpPr>
          <p:cNvPr id="6" name="KSO_FN"/>
          <p:cNvSpPr>
            <a:spLocks noGrp="1"/>
          </p:cNvSpPr>
          <p:nvPr>
            <p:ph type="sldNum" sz="quarter" idx="4"/>
          </p:nvPr>
        </p:nvSpPr>
        <p:spPr>
          <a:xfrm>
            <a:off x="8610600" y="6480175"/>
            <a:ext cx="2743200" cy="365125"/>
          </a:xfrm>
          <a:prstGeom prst="rect">
            <a:avLst/>
          </a:prstGeom>
        </p:spPr>
        <p:txBody>
          <a:bodyPr vert="horz" lIns="91440" tIns="45720" rIns="91440" bIns="45720" rtlCol="0" anchor="ctr"/>
          <a:lstStyle/>
          <a:p>
            <a:fld id="{7D9BB5D0-35E4-459D-AEF3-FE4D7C45CC19}"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sldNum="0" hdr="0" ftr="0" dt="0"/>
  <p:txStyles>
    <p:titleStyle>
      <a:lvl1pPr algn="l" defTabSz="685800" rtl="0" eaLnBrk="1" latinLnBrk="0" hangingPunct="1">
        <a:lnSpc>
          <a:spcPct val="90000"/>
        </a:lnSpc>
        <a:spcBef>
          <a:spcPct val="0"/>
        </a:spcBef>
        <a:buNone/>
        <a:defRPr sz="3600" b="1" i="0" kern="1200" baseline="0">
          <a:solidFill>
            <a:schemeClr val="bg1"/>
          </a:solidFill>
          <a:effectLst>
            <a:outerShdw blurRad="50800" dist="38100" dir="5400000" algn="t" rotWithShape="0">
              <a:prstClr val="black">
                <a:alpha val="40000"/>
              </a:prstClr>
            </a:outerShdw>
          </a:effectLst>
          <a:latin typeface="+mj-ea"/>
          <a:ea typeface="+mj-ea"/>
          <a:cs typeface="+mj-cs"/>
        </a:defRPr>
      </a:lvl1pPr>
    </p:titleStyle>
    <p:bodyStyle>
      <a:lvl1pPr marL="361950" indent="-361950" algn="just" defTabSz="685800" rtl="0" eaLnBrk="1" latinLnBrk="0" hangingPunct="1">
        <a:lnSpc>
          <a:spcPct val="110000"/>
        </a:lnSpc>
        <a:spcBef>
          <a:spcPts val="1200"/>
        </a:spcBef>
        <a:spcAft>
          <a:spcPts val="0"/>
        </a:spcAft>
        <a:buClr>
          <a:schemeClr val="accent1"/>
        </a:buClr>
        <a:buSzPct val="70000"/>
        <a:buFont typeface="Wingdings 2" pitchFamily="18" charset="2"/>
        <a:buChar char=""/>
        <a:defRPr lang="zh-CN" altLang="en-US" sz="2800" kern="1200" baseline="0" dirty="0" smtClean="0">
          <a:solidFill>
            <a:schemeClr val="accent1"/>
          </a:solidFill>
          <a:latin typeface="+mn-ea"/>
          <a:ea typeface="+mn-ea"/>
          <a:cs typeface="+mn-cs"/>
        </a:defRPr>
      </a:lvl1pPr>
      <a:lvl2pPr marL="361950" indent="-361950" algn="just" defTabSz="685800" rtl="0" eaLnBrk="1" latinLnBrk="0" hangingPunct="1">
        <a:lnSpc>
          <a:spcPct val="120000"/>
        </a:lnSpc>
        <a:spcBef>
          <a:spcPts val="0"/>
        </a:spcBef>
        <a:spcAft>
          <a:spcPts val="1200"/>
        </a:spcAft>
        <a:buClr>
          <a:schemeClr val="accent2">
            <a:lumMod val="60000"/>
            <a:lumOff val="40000"/>
          </a:schemeClr>
        </a:buClr>
        <a:buFont typeface="幼圆" panose="02010509060101010101" pitchFamily="49" charset="-122"/>
        <a:buChar char=" "/>
        <a:defRPr sz="1800" kern="1200" baseline="0">
          <a:solidFill>
            <a:schemeClr val="tx1"/>
          </a:solidFill>
          <a:latin typeface="+mn-ea"/>
          <a:ea typeface="+mn-ea"/>
          <a:cs typeface="+mn-cs"/>
        </a:defRPr>
      </a:lvl2pPr>
      <a:lvl3pPr marL="857250" indent="-171450" algn="l" defTabSz="685800" rtl="0" eaLnBrk="1" latinLnBrk="0" hangingPunct="1">
        <a:lnSpc>
          <a:spcPct val="90000"/>
        </a:lnSpc>
        <a:spcBef>
          <a:spcPts val="375"/>
        </a:spcBef>
        <a:buFont typeface="Arial"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31532;&#20116;&#31295;_2.mp4" TargetMode="Externa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v.qq.com/page/l/9/e/l0186z35c9e.html" TargetMode="Externa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hdphoto" Target="../media/image91.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副标题 5"/>
          <p:cNvSpPr>
            <a:spLocks noGrp="1"/>
          </p:cNvSpPr>
          <p:nvPr>
            <p:ph type="subTitle" idx="1"/>
          </p:nvPr>
        </p:nvSpPr>
        <p:spPr/>
        <p:txBody>
          <a:bodyPr/>
          <a:lstStyle/>
          <a:p>
            <a:r>
              <a:rPr lang="en-US" altLang="zh-CN"/>
              <a:t>——</a:t>
            </a:r>
            <a:r>
              <a:rPr>
                <a:ea typeface="宋体" charset="0"/>
              </a:rPr>
              <a:t>环境保护，从小事做起</a:t>
            </a:r>
          </a:p>
        </p:txBody>
      </p:sp>
      <p:sp>
        <p:nvSpPr>
          <p:cNvPr id="7" name="标题 6"/>
          <p:cNvSpPr>
            <a:spLocks noGrp="1"/>
          </p:cNvSpPr>
          <p:nvPr>
            <p:ph type="ctrTitle"/>
          </p:nvPr>
        </p:nvSpPr>
        <p:spPr/>
        <p:txBody>
          <a:bodyPr/>
          <a:lstStyle/>
          <a:p>
            <a:r>
              <a:rPr lang="zh-CN" altLang="en-US" dirty="0" smtClean="0"/>
              <a:t>垃圾分类与资源再利用</a:t>
            </a:r>
            <a:endParaRPr lang="zh-CN" altLang="en-US" dirty="0"/>
          </a:p>
        </p:txBody>
      </p:sp>
      <p:sp>
        <p:nvSpPr>
          <p:cNvPr id="4" name="TextBox 3"/>
          <p:cNvSpPr txBox="1"/>
          <p:nvPr/>
        </p:nvSpPr>
        <p:spPr>
          <a:xfrm>
            <a:off x="4534830" y="5943600"/>
            <a:ext cx="3122341" cy="623312"/>
          </a:xfrm>
          <a:prstGeom prst="rect">
            <a:avLst/>
          </a:prstGeom>
          <a:noFill/>
        </p:spPr>
        <p:txBody>
          <a:bodyPr wrap="square" rtlCol="0">
            <a:spAutoFit/>
          </a:bodyPr>
          <a:lstStyle/>
          <a:p>
            <a:pPr algn="ctr">
              <a:lnSpc>
                <a:spcPct val="130000"/>
              </a:lnSpc>
            </a:pPr>
            <a:r>
              <a:rPr lang="zh-CN" altLang="en-US" sz="1400" dirty="0" smtClean="0">
                <a:solidFill>
                  <a:schemeClr val="bg1"/>
                </a:solidFill>
                <a:latin typeface="Arial" pitchFamily="34" charset="0"/>
                <a:ea typeface="微软雅黑" pitchFamily="34" charset="-122"/>
              </a:rPr>
              <a:t>上海浦东绿意环保促进中心</a:t>
            </a:r>
            <a:endParaRPr lang="en-US" altLang="zh-CN" sz="1400" dirty="0" smtClean="0">
              <a:solidFill>
                <a:schemeClr val="bg1"/>
              </a:solidFill>
              <a:latin typeface="Arial" pitchFamily="34" charset="0"/>
              <a:ea typeface="微软雅黑" pitchFamily="34" charset="-122"/>
            </a:endParaRPr>
          </a:p>
          <a:p>
            <a:pPr algn="ctr">
              <a:lnSpc>
                <a:spcPct val="130000"/>
              </a:lnSpc>
            </a:pPr>
            <a:r>
              <a:rPr lang="en-US" altLang="zh-CN" sz="1400" dirty="0" smtClean="0">
                <a:solidFill>
                  <a:schemeClr val="bg1"/>
                </a:solidFill>
                <a:latin typeface="Arial" pitchFamily="34" charset="0"/>
                <a:ea typeface="微软雅黑" pitchFamily="34" charset="-122"/>
              </a:rPr>
              <a:t>2016</a:t>
            </a:r>
            <a:r>
              <a:rPr lang="zh-CN" altLang="en-US" sz="1400" dirty="0" smtClean="0">
                <a:solidFill>
                  <a:schemeClr val="bg1"/>
                </a:solidFill>
                <a:latin typeface="Arial" pitchFamily="34" charset="0"/>
                <a:ea typeface="微软雅黑" pitchFamily="34" charset="-122"/>
              </a:rPr>
              <a:t>年</a:t>
            </a:r>
            <a:r>
              <a:rPr lang="en-US" altLang="zh-CN" sz="1400" dirty="0" smtClean="0">
                <a:solidFill>
                  <a:schemeClr val="bg1"/>
                </a:solidFill>
                <a:latin typeface="Arial" pitchFamily="34" charset="0"/>
                <a:ea typeface="微软雅黑" pitchFamily="34" charset="-122"/>
              </a:rPr>
              <a:t>3</a:t>
            </a:r>
            <a:r>
              <a:rPr lang="zh-CN" altLang="en-US" sz="1400" dirty="0" smtClean="0">
                <a:solidFill>
                  <a:schemeClr val="bg1"/>
                </a:solidFill>
                <a:latin typeface="Arial" pitchFamily="34" charset="0"/>
                <a:ea typeface="微软雅黑" pitchFamily="34" charset="-122"/>
              </a:rPr>
              <a:t>月</a:t>
            </a:r>
            <a:r>
              <a:rPr lang="en-US" altLang="zh-CN" sz="1400" dirty="0" smtClean="0">
                <a:solidFill>
                  <a:schemeClr val="bg1"/>
                </a:solidFill>
                <a:latin typeface="Arial" pitchFamily="34" charset="0"/>
                <a:ea typeface="微软雅黑" pitchFamily="34" charset="-122"/>
              </a:rPr>
              <a:t>14</a:t>
            </a:r>
            <a:r>
              <a:rPr lang="zh-CN" altLang="en-US" sz="1400" dirty="0" smtClean="0">
                <a:solidFill>
                  <a:schemeClr val="bg1"/>
                </a:solidFill>
                <a:latin typeface="Arial" pitchFamily="34" charset="0"/>
                <a:ea typeface="微软雅黑" pitchFamily="34" charset="-122"/>
              </a:rPr>
              <a:t>日</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pPr algn="l"/>
            <a:r>
              <a:rPr lang="zh-CN" altLang="en-US" dirty="0" smtClean="0">
                <a:latin typeface="Arial" pitchFamily="34" charset="0"/>
                <a:ea typeface="微软雅黑" pitchFamily="34" charset="-122"/>
              </a:rPr>
              <a:t>垃圾去哪儿了呢？</a:t>
            </a:r>
          </a:p>
        </p:txBody>
      </p:sp>
      <p:sp>
        <p:nvSpPr>
          <p:cNvPr id="2" name="内容占位符 1"/>
          <p:cNvSpPr>
            <a:spLocks noGrp="1"/>
          </p:cNvSpPr>
          <p:nvPr>
            <p:ph sz="half" idx="1"/>
          </p:nvPr>
        </p:nvSpPr>
        <p:spPr>
          <a:xfrm>
            <a:off x="685800" y="1215390"/>
            <a:ext cx="5677535" cy="4932680"/>
          </a:xfrm>
        </p:spPr>
        <p:txBody>
          <a:bodyPr/>
          <a:lstStyle/>
          <a:p>
            <a:r>
              <a:rPr lang="zh-CN" altLang="en-US">
                <a:latin typeface="微软雅黑" charset="0"/>
                <a:ea typeface="微软雅黑" charset="0"/>
              </a:rPr>
              <a:t>填埋</a:t>
            </a:r>
          </a:p>
          <a:p>
            <a:pPr marL="0" indent="0">
              <a:buNone/>
            </a:pPr>
            <a:r>
              <a:rPr lang="zh-CN" altLang="en-US" sz="1800">
                <a:latin typeface="微软雅黑" charset="0"/>
                <a:ea typeface="微软雅黑" charset="0"/>
              </a:rPr>
              <a:t>采用卫生填埋方式下的垃圾集中堆放场地</a:t>
            </a:r>
          </a:p>
          <a:p>
            <a:r>
              <a:rPr>
                <a:latin typeface="微软雅黑" charset="0"/>
                <a:ea typeface="微软雅黑" charset="0"/>
                <a:sym typeface="+mn-ea"/>
              </a:rPr>
              <a:t>焚烧</a:t>
            </a:r>
          </a:p>
          <a:p>
            <a:pPr marL="0" algn="just">
              <a:buNone/>
            </a:pPr>
            <a:r>
              <a:rPr lang="zh-CN" altLang="en-US" sz="1800">
                <a:latin typeface="微软雅黑" charset="0"/>
                <a:ea typeface="微软雅黑" charset="0"/>
                <a:sym typeface="+mn-ea"/>
              </a:rPr>
              <a:t>燃烧垃圾 垃圾焚烧法确实是一种实践多年的垃圾处理方法</a:t>
            </a:r>
          </a:p>
          <a:p>
            <a:r>
              <a:rPr>
                <a:latin typeface="微软雅黑" charset="0"/>
                <a:ea typeface="微软雅黑" charset="0"/>
                <a:sym typeface="+mn-ea"/>
              </a:rPr>
              <a:t>堆肥</a:t>
            </a:r>
          </a:p>
          <a:p>
            <a:pPr marL="0" algn="just">
              <a:buNone/>
            </a:pPr>
            <a:r>
              <a:rPr lang="zh-CN" altLang="en-US" sz="1800">
                <a:latin typeface="微软雅黑" charset="0"/>
                <a:ea typeface="微软雅黑" charset="0"/>
                <a:sym typeface="+mn-ea"/>
              </a:rPr>
              <a:t>利用垃圾或土壤中存在的微生物，使垃圾中的有机物变成一种类似腐蚀质土壤的物质，用作</a:t>
            </a:r>
            <a:r>
              <a:rPr lang="zh-CN" altLang="en-US" sz="1800" b="1" u="sng">
                <a:latin typeface="微软雅黑" charset="0"/>
                <a:ea typeface="微软雅黑" charset="0"/>
                <a:sym typeface="+mn-ea"/>
              </a:rPr>
              <a:t>肥料</a:t>
            </a:r>
            <a:r>
              <a:rPr lang="zh-CN" altLang="en-US" sz="1800">
                <a:latin typeface="微软雅黑" charset="0"/>
                <a:ea typeface="微软雅黑" charset="0"/>
                <a:sym typeface="+mn-ea"/>
              </a:rPr>
              <a:t>并用来改良土壤</a:t>
            </a:r>
          </a:p>
          <a:p>
            <a:pPr marL="0" indent="0">
              <a:buNone/>
            </a:pPr>
            <a:endParaRPr lang="zh-CN" altLang="en-US">
              <a:latin typeface="微软雅黑" charset="0"/>
              <a:ea typeface="微软雅黑" charset="0"/>
            </a:endParaRPr>
          </a:p>
          <a:p>
            <a:endParaRPr lang="zh-CN" altLang="en-US">
              <a:latin typeface="微软雅黑" charset="0"/>
              <a:ea typeface="微软雅黑" charset="0"/>
            </a:endParaRPr>
          </a:p>
          <a:p>
            <a:endParaRPr lang="zh-CN" altLang="en-US">
              <a:latin typeface="微软雅黑" charset="0"/>
              <a:ea typeface="微软雅黑" charset="0"/>
            </a:endParaRPr>
          </a:p>
        </p:txBody>
      </p:sp>
      <p:pic>
        <p:nvPicPr>
          <p:cNvPr id="8" name="内容占位符 7"/>
          <p:cNvPicPr>
            <a:picLocks noGrp="1" noChangeAspect="1"/>
          </p:cNvPicPr>
          <p:nvPr>
            <p:ph sz="half" idx="2"/>
          </p:nvPr>
        </p:nvPicPr>
        <p:blipFill>
          <a:blip r:embed="rId3"/>
          <a:srcRect/>
          <a:stretch>
            <a:fillRect/>
          </a:stretch>
        </p:blipFill>
        <p:spPr>
          <a:xfrm>
            <a:off x="6605270" y="1144270"/>
            <a:ext cx="5153660" cy="3865245"/>
          </a:xfrm>
          <a:prstGeom prst="rect">
            <a:avLst/>
          </a:prstGeom>
        </p:spPr>
      </p:pic>
      <p:sp>
        <p:nvSpPr>
          <p:cNvPr id="9" name="文本框 8"/>
          <p:cNvSpPr txBox="1"/>
          <p:nvPr/>
        </p:nvSpPr>
        <p:spPr>
          <a:xfrm>
            <a:off x="7452360" y="1606550"/>
            <a:ext cx="2068830" cy="368300"/>
          </a:xfrm>
          <a:prstGeom prst="rect">
            <a:avLst/>
          </a:prstGeom>
          <a:noFill/>
        </p:spPr>
        <p:txBody>
          <a:bodyPr wrap="none" rtlCol="0">
            <a:spAutoFit/>
          </a:bodyPr>
          <a:lstStyle/>
          <a:p>
            <a:pPr marL="285750" indent="-285750">
              <a:lnSpc>
                <a:spcPct val="130000"/>
              </a:lnSpc>
              <a:buFont typeface="Arial" charset="0"/>
              <a:buChar char="•"/>
            </a:pPr>
            <a:r>
              <a:rPr lang="zh-CN" altLang="en-US" sz="1400" dirty="0" smtClean="0">
                <a:latin typeface="Arial" pitchFamily="34" charset="0"/>
                <a:ea typeface="微软雅黑" pitchFamily="34" charset="-122"/>
              </a:rPr>
              <a:t>上海老港废弃物处理</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Arial" pitchFamily="34" charset="0"/>
                <a:ea typeface="微软雅黑" pitchFamily="34" charset="-122"/>
                <a:sym typeface="+mn-ea"/>
              </a:rPr>
              <a:t>垃圾去哪儿了呢？</a:t>
            </a:r>
            <a:endParaRPr lang="zh-CN" altLang="en-US"/>
          </a:p>
        </p:txBody>
      </p:sp>
      <p:pic>
        <p:nvPicPr>
          <p:cNvPr id="5" name="内容占位符 4" descr="IMG_2447"/>
          <p:cNvPicPr>
            <a:picLocks noGrp="1" noChangeAspect="1"/>
          </p:cNvPicPr>
          <p:nvPr>
            <p:ph sz="half" idx="1"/>
          </p:nvPr>
        </p:nvPicPr>
        <p:blipFill>
          <a:blip r:embed="rId2" cstate="print"/>
          <a:srcRect/>
          <a:stretch>
            <a:fillRect/>
          </a:stretch>
        </p:blipFill>
        <p:spPr>
          <a:xfrm>
            <a:off x="896620" y="1790065"/>
            <a:ext cx="5080000" cy="3810000"/>
          </a:xfrm>
          <a:prstGeom prst="rect">
            <a:avLst/>
          </a:prstGeom>
        </p:spPr>
      </p:pic>
      <p:pic>
        <p:nvPicPr>
          <p:cNvPr id="6" name="内容占位符 5" descr="IMG_2443"/>
          <p:cNvPicPr>
            <a:picLocks noGrp="1" noChangeAspect="1"/>
          </p:cNvPicPr>
          <p:nvPr>
            <p:ph sz="half" idx="2"/>
          </p:nvPr>
        </p:nvPicPr>
        <p:blipFill>
          <a:blip r:embed="rId3" cstate="print"/>
          <a:srcRect/>
          <a:stretch>
            <a:fillRect/>
          </a:stretch>
        </p:blipFill>
        <p:spPr>
          <a:xfrm>
            <a:off x="6173470" y="1770380"/>
            <a:ext cx="5071110" cy="380365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各类垃圾的收运处置有何区别？</a:t>
            </a:r>
            <a:endParaRPr lang="zh-CN" altLang="en-US" dirty="0"/>
          </a:p>
        </p:txBody>
      </p:sp>
      <p:grpSp>
        <p:nvGrpSpPr>
          <p:cNvPr id="11" name="组合 10"/>
          <p:cNvGrpSpPr/>
          <p:nvPr/>
        </p:nvGrpSpPr>
        <p:grpSpPr>
          <a:xfrm>
            <a:off x="2131191" y="1261467"/>
            <a:ext cx="7929618" cy="2104751"/>
            <a:chOff x="785786" y="1428736"/>
            <a:chExt cx="7929618" cy="2104751"/>
          </a:xfrm>
        </p:grpSpPr>
        <p:sp>
          <p:nvSpPr>
            <p:cNvPr id="5" name="平行四边形 4"/>
            <p:cNvSpPr/>
            <p:nvPr/>
          </p:nvSpPr>
          <p:spPr>
            <a:xfrm>
              <a:off x="785786" y="2001526"/>
              <a:ext cx="2014477" cy="1498912"/>
            </a:xfrm>
            <a:prstGeom prst="parallelogram">
              <a:avLst>
                <a:gd name="adj" fmla="val 77053"/>
              </a:avLst>
            </a:prstGeom>
            <a:solidFill>
              <a:srgbClr val="91DB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7" name="Picture 3" descr="C:\Users\lenovo\Documents\Tencent Files\38503304\Image\C2C\Y3Y)[({{8{RYFERA7EP%8QC.jpg"/>
            <p:cNvPicPr>
              <a:picLocks noChangeAspect="1" noChangeArrowheads="1"/>
            </p:cNvPicPr>
            <p:nvPr/>
          </p:nvPicPr>
          <p:blipFill>
            <a:blip r:embed="rId2"/>
            <a:srcRect/>
            <a:stretch>
              <a:fillRect/>
            </a:stretch>
          </p:blipFill>
          <p:spPr bwMode="auto">
            <a:xfrm>
              <a:off x="1643042" y="1428736"/>
              <a:ext cx="7072362" cy="2104751"/>
            </a:xfrm>
            <a:prstGeom prst="rect">
              <a:avLst/>
            </a:prstGeom>
            <a:noFill/>
          </p:spPr>
        </p:pic>
      </p:grpSp>
      <p:grpSp>
        <p:nvGrpSpPr>
          <p:cNvPr id="12" name="组合 11"/>
          <p:cNvGrpSpPr/>
          <p:nvPr/>
        </p:nvGrpSpPr>
        <p:grpSpPr>
          <a:xfrm>
            <a:off x="2166909" y="4000504"/>
            <a:ext cx="7858182" cy="2077307"/>
            <a:chOff x="785784" y="4000504"/>
            <a:chExt cx="7858182" cy="2077307"/>
          </a:xfrm>
        </p:grpSpPr>
        <p:sp>
          <p:nvSpPr>
            <p:cNvPr id="6" name="平行四边形 5"/>
            <p:cNvSpPr/>
            <p:nvPr/>
          </p:nvSpPr>
          <p:spPr>
            <a:xfrm flipH="1" flipV="1">
              <a:off x="785784" y="4554377"/>
              <a:ext cx="2032857" cy="1517829"/>
            </a:xfrm>
            <a:prstGeom prst="parallelogram">
              <a:avLst>
                <a:gd name="adj" fmla="val 77053"/>
              </a:avLst>
            </a:prstGeom>
            <a:solidFill>
              <a:srgbClr val="FEB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8" name="Picture 5" descr="C:\Users\lenovo\Documents\Tencent Files\38503304\Image\C2C\%W~KY)}`TG(AI49W(1JOLM8.jpg"/>
            <p:cNvPicPr>
              <a:picLocks noChangeAspect="1" noChangeArrowheads="1"/>
            </p:cNvPicPr>
            <p:nvPr/>
          </p:nvPicPr>
          <p:blipFill>
            <a:blip r:embed="rId3"/>
            <a:srcRect/>
            <a:stretch>
              <a:fillRect/>
            </a:stretch>
          </p:blipFill>
          <p:spPr bwMode="auto">
            <a:xfrm>
              <a:off x="1643042" y="4000504"/>
              <a:ext cx="7000924" cy="2077307"/>
            </a:xfrm>
            <a:prstGeom prst="rect">
              <a:avLst/>
            </a:prstGeom>
            <a:noFill/>
          </p:spPr>
        </p:pic>
      </p:grpSp>
      <p:sp>
        <p:nvSpPr>
          <p:cNvPr id="9" name="TextBox 8"/>
          <p:cNvSpPr txBox="1"/>
          <p:nvPr/>
        </p:nvSpPr>
        <p:spPr>
          <a:xfrm>
            <a:off x="1928793" y="3571876"/>
            <a:ext cx="9133217" cy="461665"/>
          </a:xfrm>
          <a:prstGeom prst="rect">
            <a:avLst/>
          </a:prstGeom>
          <a:noFill/>
        </p:spPr>
        <p:txBody>
          <a:bodyPr wrap="square" rtlCol="0">
            <a:spAutoFit/>
          </a:bodyPr>
          <a:lstStyle/>
          <a:p>
            <a:r>
              <a:rPr lang="zh-CN" altLang="en-US" sz="2400" dirty="0" smtClean="0">
                <a:solidFill>
                  <a:schemeClr val="accent1"/>
                </a:solidFill>
                <a:latin typeface="Arial" pitchFamily="34" charset="0"/>
                <a:ea typeface="微软雅黑" pitchFamily="34" charset="-122"/>
              </a:rPr>
              <a:t>主要处理途径：由规范的再生资源回收网络体系进行回收利用。</a:t>
            </a:r>
            <a:endParaRPr lang="zh-CN" altLang="en-US" sz="2400" dirty="0">
              <a:solidFill>
                <a:schemeClr val="accent1"/>
              </a:solidFill>
              <a:latin typeface="Arial" pitchFamily="34" charset="0"/>
              <a:ea typeface="微软雅黑" pitchFamily="34" charset="-122"/>
            </a:endParaRPr>
          </a:p>
        </p:txBody>
      </p:sp>
      <p:sp>
        <p:nvSpPr>
          <p:cNvPr id="10" name="TextBox 9"/>
          <p:cNvSpPr txBox="1"/>
          <p:nvPr/>
        </p:nvSpPr>
        <p:spPr>
          <a:xfrm>
            <a:off x="2000232" y="6215082"/>
            <a:ext cx="6786610" cy="461665"/>
          </a:xfrm>
          <a:prstGeom prst="rect">
            <a:avLst/>
          </a:prstGeom>
          <a:noFill/>
        </p:spPr>
        <p:txBody>
          <a:bodyPr wrap="square" rtlCol="0">
            <a:spAutoFit/>
          </a:bodyPr>
          <a:lstStyle/>
          <a:p>
            <a:r>
              <a:rPr lang="zh-CN" altLang="en-US" sz="2400" dirty="0" smtClean="0">
                <a:solidFill>
                  <a:schemeClr val="accent1"/>
                </a:solidFill>
                <a:latin typeface="Arial" pitchFamily="34" charset="0"/>
                <a:ea typeface="微软雅黑" pitchFamily="34" charset="-122"/>
              </a:rPr>
              <a:t>主要处理途径：安全填埋、焚烧。</a:t>
            </a:r>
            <a:endParaRPr lang="zh-CN" altLang="en-US" sz="2400" dirty="0">
              <a:solidFill>
                <a:schemeClr val="accent1"/>
              </a:solidFill>
              <a:latin typeface="Arial" pitchFamily="34" charset="0"/>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0-#ppt_w/2"/>
                                          </p:val>
                                        </p:tav>
                                        <p:tav tm="100000">
                                          <p:val>
                                            <p:strVal val="#ppt_x"/>
                                          </p:val>
                                        </p:tav>
                                      </p:tavLst>
                                    </p:anim>
                                    <p:anim calcmode="lin" valueType="num">
                                      <p:cBhvr additive="base">
                                        <p:cTn id="18" dur="500" fill="hold"/>
                                        <p:tgtEl>
                                          <p:spTgt spid="12"/>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微软雅黑" pitchFamily="34" charset="-122"/>
                <a:ea typeface="微软雅黑" pitchFamily="34" charset="-122"/>
              </a:rPr>
              <a:t>各类垃圾的收运处置有何区别？</a:t>
            </a:r>
            <a:endParaRPr lang="zh-CN" altLang="en-US" dirty="0"/>
          </a:p>
        </p:txBody>
      </p:sp>
      <p:grpSp>
        <p:nvGrpSpPr>
          <p:cNvPr id="17" name="组合 16"/>
          <p:cNvGrpSpPr/>
          <p:nvPr/>
        </p:nvGrpSpPr>
        <p:grpSpPr>
          <a:xfrm>
            <a:off x="2202629" y="1466459"/>
            <a:ext cx="7786742" cy="2033979"/>
            <a:chOff x="785786" y="1466459"/>
            <a:chExt cx="7786742" cy="2033979"/>
          </a:xfrm>
        </p:grpSpPr>
        <p:sp>
          <p:nvSpPr>
            <p:cNvPr id="11" name="平行四边形 10"/>
            <p:cNvSpPr/>
            <p:nvPr/>
          </p:nvSpPr>
          <p:spPr>
            <a:xfrm>
              <a:off x="785786" y="2001526"/>
              <a:ext cx="2014477" cy="1498912"/>
            </a:xfrm>
            <a:prstGeom prst="parallelogram">
              <a:avLst>
                <a:gd name="adj" fmla="val 77053"/>
              </a:avLst>
            </a:prstGeom>
            <a:solidFill>
              <a:srgbClr val="91DB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2" name="Picture 1" descr="C:\Users\lenovo\AppData\Roaming\Tencent\Users\38503304\QQ\WinTemp\RichOle\({]KQB]T97SFIULXEOL5A4K.png"/>
            <p:cNvPicPr>
              <a:picLocks noChangeAspect="1" noChangeArrowheads="1"/>
            </p:cNvPicPr>
            <p:nvPr/>
          </p:nvPicPr>
          <p:blipFill>
            <a:blip r:embed="rId2"/>
            <a:srcRect/>
            <a:stretch>
              <a:fillRect/>
            </a:stretch>
          </p:blipFill>
          <p:spPr bwMode="auto">
            <a:xfrm>
              <a:off x="1643042" y="1466459"/>
              <a:ext cx="6929486" cy="2033979"/>
            </a:xfrm>
            <a:prstGeom prst="rect">
              <a:avLst/>
            </a:prstGeom>
            <a:noFill/>
          </p:spPr>
        </p:pic>
      </p:grpSp>
      <p:grpSp>
        <p:nvGrpSpPr>
          <p:cNvPr id="18" name="组合 17"/>
          <p:cNvGrpSpPr/>
          <p:nvPr/>
        </p:nvGrpSpPr>
        <p:grpSpPr>
          <a:xfrm>
            <a:off x="2166909" y="4000504"/>
            <a:ext cx="7858182" cy="2071702"/>
            <a:chOff x="785784" y="4000504"/>
            <a:chExt cx="7858182" cy="2071702"/>
          </a:xfrm>
        </p:grpSpPr>
        <p:sp>
          <p:nvSpPr>
            <p:cNvPr id="13" name="平行四边形 12"/>
            <p:cNvSpPr/>
            <p:nvPr/>
          </p:nvSpPr>
          <p:spPr>
            <a:xfrm flipH="1" flipV="1">
              <a:off x="785784" y="4482939"/>
              <a:ext cx="2032857" cy="1517829"/>
            </a:xfrm>
            <a:prstGeom prst="parallelogram">
              <a:avLst>
                <a:gd name="adj" fmla="val 77053"/>
              </a:avLst>
            </a:prstGeom>
            <a:solidFill>
              <a:srgbClr val="FEB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4" name="Picture 2" descr="C:\Users\lenovo\Documents\Tencent Files\38503304\Image\C2C\1W5UK1]ZOK%NVK[P0Z}YBKK.jpg"/>
            <p:cNvPicPr>
              <a:picLocks noChangeAspect="1" noChangeArrowheads="1"/>
            </p:cNvPicPr>
            <p:nvPr/>
          </p:nvPicPr>
          <p:blipFill>
            <a:blip r:embed="rId3"/>
            <a:srcRect t="1454"/>
            <a:stretch>
              <a:fillRect/>
            </a:stretch>
          </p:blipFill>
          <p:spPr bwMode="auto">
            <a:xfrm>
              <a:off x="1643042" y="4000504"/>
              <a:ext cx="7000924" cy="2071702"/>
            </a:xfrm>
            <a:prstGeom prst="rect">
              <a:avLst/>
            </a:prstGeom>
            <a:noFill/>
          </p:spPr>
        </p:pic>
      </p:grpSp>
      <p:sp>
        <p:nvSpPr>
          <p:cNvPr id="15" name="TextBox 14"/>
          <p:cNvSpPr txBox="1"/>
          <p:nvPr/>
        </p:nvSpPr>
        <p:spPr>
          <a:xfrm>
            <a:off x="1928794" y="3571876"/>
            <a:ext cx="6786610" cy="461665"/>
          </a:xfrm>
          <a:prstGeom prst="rect">
            <a:avLst/>
          </a:prstGeom>
          <a:noFill/>
        </p:spPr>
        <p:txBody>
          <a:bodyPr wrap="square" rtlCol="0">
            <a:spAutoFit/>
          </a:bodyPr>
          <a:lstStyle/>
          <a:p>
            <a:r>
              <a:rPr lang="zh-CN" altLang="en-US" sz="2400" dirty="0" smtClean="0">
                <a:solidFill>
                  <a:schemeClr val="accent1"/>
                </a:solidFill>
                <a:latin typeface="Arial" pitchFamily="34" charset="0"/>
                <a:ea typeface="微软雅黑" pitchFamily="34" charset="-122"/>
              </a:rPr>
              <a:t>主要处理途径：堆肥、制作饲料、沼气利用。</a:t>
            </a:r>
            <a:endParaRPr lang="zh-CN" altLang="en-US" sz="2400" dirty="0">
              <a:solidFill>
                <a:schemeClr val="accent1"/>
              </a:solidFill>
              <a:latin typeface="Arial" pitchFamily="34" charset="0"/>
              <a:ea typeface="微软雅黑" pitchFamily="34" charset="-122"/>
            </a:endParaRPr>
          </a:p>
        </p:txBody>
      </p:sp>
      <p:sp>
        <p:nvSpPr>
          <p:cNvPr id="16" name="TextBox 15"/>
          <p:cNvSpPr txBox="1"/>
          <p:nvPr/>
        </p:nvSpPr>
        <p:spPr>
          <a:xfrm>
            <a:off x="2000231" y="6215082"/>
            <a:ext cx="8102773" cy="461665"/>
          </a:xfrm>
          <a:prstGeom prst="rect">
            <a:avLst/>
          </a:prstGeom>
          <a:noFill/>
        </p:spPr>
        <p:txBody>
          <a:bodyPr wrap="square" rtlCol="0">
            <a:spAutoFit/>
          </a:bodyPr>
          <a:lstStyle/>
          <a:p>
            <a:r>
              <a:rPr lang="zh-CN" altLang="en-US" sz="2400" dirty="0" smtClean="0">
                <a:solidFill>
                  <a:schemeClr val="accent1"/>
                </a:solidFill>
                <a:latin typeface="Arial" pitchFamily="34" charset="0"/>
                <a:ea typeface="微软雅黑" pitchFamily="34" charset="-122"/>
              </a:rPr>
              <a:t>主要处理途径：可燃部分焚烧发电，不可燃部分卫生填埋。</a:t>
            </a:r>
            <a:endParaRPr lang="zh-CN" altLang="en-US" sz="2400" dirty="0">
              <a:solidFill>
                <a:schemeClr val="accent1"/>
              </a:solidFill>
              <a:latin typeface="Arial" pitchFamily="34" charset="0"/>
              <a:ea typeface="微软雅黑"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0-#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smtClean="0">
                <a:latin typeface="Arial" pitchFamily="34" charset="0"/>
                <a:ea typeface="微软雅黑" pitchFamily="34" charset="-122"/>
              </a:rPr>
              <a:t>垃圾为什么要分类呢？</a:t>
            </a:r>
            <a:endParaRPr lang="zh-CN" altLang="en-US" dirty="0"/>
          </a:p>
        </p:txBody>
      </p:sp>
      <p:pic>
        <p:nvPicPr>
          <p:cNvPr id="7" name="内容占位符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312754" y="1324043"/>
            <a:ext cx="8229600" cy="3408042"/>
          </a:xfrm>
          <a:prstGeom prst="rect">
            <a:avLst/>
          </a:prstGeom>
        </p:spPr>
      </p:pic>
      <p:sp>
        <p:nvSpPr>
          <p:cNvPr id="8" name="TextBox 7"/>
          <p:cNvSpPr txBox="1"/>
          <p:nvPr/>
        </p:nvSpPr>
        <p:spPr>
          <a:xfrm>
            <a:off x="467114" y="5068459"/>
            <a:ext cx="7992888" cy="1485278"/>
          </a:xfrm>
          <a:prstGeom prst="rect">
            <a:avLst/>
          </a:prstGeom>
          <a:noFill/>
        </p:spPr>
        <p:txBody>
          <a:bodyPr wrap="square" rtlCol="0">
            <a:spAutoFit/>
          </a:bodyPr>
          <a:lstStyle/>
          <a:p>
            <a:pPr marL="285750"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我国垃圾产量巨大，多个城市面临垃圾围城的困境。</a:t>
            </a:r>
            <a:r>
              <a:rPr lang="zh-CN" altLang="zh-CN" sz="2400" dirty="0" smtClean="0">
                <a:solidFill>
                  <a:schemeClr val="accent1"/>
                </a:solidFill>
                <a:latin typeface="Arial" pitchFamily="34" charset="0"/>
                <a:ea typeface="微软雅黑" pitchFamily="34" charset="-122"/>
              </a:rPr>
              <a:t>上海日产垃圾约</a:t>
            </a:r>
            <a:r>
              <a:rPr lang="en-US" altLang="zh-CN" sz="2400" dirty="0" smtClean="0">
                <a:solidFill>
                  <a:schemeClr val="accent1"/>
                </a:solidFill>
                <a:latin typeface="Arial" pitchFamily="34" charset="0"/>
                <a:ea typeface="微软雅黑" pitchFamily="34" charset="-122"/>
              </a:rPr>
              <a:t>2.2</a:t>
            </a:r>
            <a:r>
              <a:rPr lang="zh-CN" altLang="zh-CN" sz="2400" dirty="0" smtClean="0">
                <a:solidFill>
                  <a:schemeClr val="accent1"/>
                </a:solidFill>
                <a:latin typeface="Arial" pitchFamily="34" charset="0"/>
                <a:ea typeface="微软雅黑" pitchFamily="34" charset="-122"/>
              </a:rPr>
              <a:t>万吨，</a:t>
            </a:r>
            <a:r>
              <a:rPr lang="en-US" altLang="zh-CN" sz="2400" dirty="0" smtClean="0">
                <a:solidFill>
                  <a:schemeClr val="accent1"/>
                </a:solidFill>
                <a:latin typeface="Arial" pitchFamily="34" charset="0"/>
                <a:ea typeface="微软雅黑" pitchFamily="34" charset="-122"/>
              </a:rPr>
              <a:t>16</a:t>
            </a:r>
            <a:r>
              <a:rPr lang="zh-CN" altLang="zh-CN" sz="2400" dirty="0" smtClean="0">
                <a:solidFill>
                  <a:schemeClr val="accent1"/>
                </a:solidFill>
                <a:latin typeface="Arial" pitchFamily="34" charset="0"/>
                <a:ea typeface="微软雅黑" pitchFamily="34" charset="-122"/>
              </a:rPr>
              <a:t>日的垃圾产量</a:t>
            </a:r>
            <a:r>
              <a:rPr lang="zh-CN" altLang="en-US" sz="2400" dirty="0" smtClean="0">
                <a:solidFill>
                  <a:schemeClr val="accent1"/>
                </a:solidFill>
                <a:latin typeface="Arial" pitchFamily="34" charset="0"/>
                <a:ea typeface="微软雅黑" pitchFamily="34" charset="-122"/>
              </a:rPr>
              <a:t>可以堆起</a:t>
            </a:r>
            <a:r>
              <a:rPr lang="zh-CN" altLang="zh-CN" sz="2400" dirty="0" smtClean="0">
                <a:solidFill>
                  <a:schemeClr val="accent1"/>
                </a:solidFill>
                <a:latin typeface="Arial" pitchFamily="34" charset="0"/>
                <a:ea typeface="微软雅黑" pitchFamily="34" charset="-122"/>
              </a:rPr>
              <a:t>一座金茂大厦</a:t>
            </a:r>
            <a:r>
              <a:rPr lang="zh-CN" altLang="en-US" sz="2400" dirty="0" smtClean="0">
                <a:solidFill>
                  <a:schemeClr val="accent1"/>
                </a:solidFill>
                <a:latin typeface="Arial" pitchFamily="34" charset="0"/>
                <a:ea typeface="微软雅黑" pitchFamily="34" charset="-122"/>
              </a:rPr>
              <a:t>。</a:t>
            </a:r>
            <a:endParaRPr lang="en-US" altLang="zh-CN" sz="2400" dirty="0" smtClean="0">
              <a:solidFill>
                <a:schemeClr val="accent1"/>
              </a:solidFill>
              <a:latin typeface="Arial" pitchFamily="34" charset="0"/>
              <a:ea typeface="微软雅黑" pitchFamily="34" charset="-122"/>
            </a:endParaRPr>
          </a:p>
        </p:txBody>
      </p:sp>
      <p:pic>
        <p:nvPicPr>
          <p:cNvPr id="9" name="图片 8"/>
          <p:cNvPicPr>
            <a:picLocks noChangeAspect="1"/>
          </p:cNvPicPr>
          <p:nvPr/>
        </p:nvPicPr>
        <p:blipFill rotWithShape="1">
          <a:blip r:embed="rId4" cstate="print">
            <a:extLst>
              <a:ext uri="{28A0092B-C50C-407E-A947-70E740481C1C}">
                <a14:useLocalDpi xmlns="" xmlns:a14="http://schemas.microsoft.com/office/drawing/2010/main" val="0"/>
              </a:ext>
            </a:extLst>
          </a:blip>
          <a:srcRect l="17816" r="21800" b="10278"/>
          <a:stretch/>
        </p:blipFill>
        <p:spPr>
          <a:xfrm>
            <a:off x="8794079" y="1058305"/>
            <a:ext cx="2702827" cy="53547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pPr algn="l"/>
            <a:r>
              <a:rPr lang="zh-CN" altLang="en-US" dirty="0" smtClean="0">
                <a:latin typeface="Arial" pitchFamily="34" charset="0"/>
                <a:ea typeface="微软雅黑" pitchFamily="34" charset="-122"/>
              </a:rPr>
              <a:t>垃圾为什么要分类呢？</a:t>
            </a:r>
          </a:p>
        </p:txBody>
      </p:sp>
      <p:sp>
        <p:nvSpPr>
          <p:cNvPr id="7" name="标题 5"/>
          <p:cNvSpPr>
            <a:spLocks noGrp="1"/>
          </p:cNvSpPr>
          <p:nvPr/>
        </p:nvSpPr>
        <p:spPr>
          <a:xfrm>
            <a:off x="4446580" y="1822326"/>
            <a:ext cx="6070600" cy="795655"/>
          </a:xfrm>
          <a:prstGeom prst="rect">
            <a:avLst/>
          </a:prstGeom>
          <a:solidFill>
            <a:schemeClr val="accent2"/>
          </a:solidFill>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fontScale="97500"/>
          </a:bodyPr>
          <a:lstStyle>
            <a:lvl1pPr algn="l" defTabSz="685800" rtl="0" eaLnBrk="1" latinLnBrk="0" hangingPunct="1">
              <a:lnSpc>
                <a:spcPct val="90000"/>
              </a:lnSpc>
              <a:spcBef>
                <a:spcPct val="0"/>
              </a:spcBef>
              <a:buNone/>
              <a:defRPr sz="3600" b="1" i="0" kern="1200" baseline="0">
                <a:solidFill>
                  <a:schemeClr val="bg1"/>
                </a:solidFill>
                <a:effectLst>
                  <a:outerShdw blurRad="50800" dist="38100" dir="5400000" algn="t" rotWithShape="0">
                    <a:prstClr val="black">
                      <a:alpha val="40000"/>
                    </a:prstClr>
                  </a:outerShdw>
                </a:effectLst>
                <a:latin typeface="+mj-ea"/>
                <a:ea typeface="+mj-ea"/>
                <a:cs typeface="+mj-cs"/>
              </a:defRPr>
            </a:lvl1pPr>
          </a:lstStyle>
          <a:p>
            <a:pPr algn="l"/>
            <a:r>
              <a:rPr lang="zh-CN" altLang="en-US" dirty="0" smtClean="0">
                <a:latin typeface="Arial" pitchFamily="34" charset="0"/>
                <a:ea typeface="微软雅黑" pitchFamily="34" charset="-122"/>
              </a:rPr>
              <a:t>垃圾分类可以节约多少能源？</a:t>
            </a:r>
          </a:p>
        </p:txBody>
      </p:sp>
      <p:sp>
        <p:nvSpPr>
          <p:cNvPr id="8" name="文本框 7"/>
          <p:cNvSpPr txBox="1"/>
          <p:nvPr/>
        </p:nvSpPr>
        <p:spPr>
          <a:xfrm>
            <a:off x="812165" y="1408430"/>
            <a:ext cx="2602230" cy="1754505"/>
          </a:xfrm>
          <a:prstGeom prst="rect">
            <a:avLst/>
          </a:prstGeom>
          <a:noFill/>
        </p:spPr>
        <p:txBody>
          <a:bodyPr wrap="none" rtlCol="0">
            <a:spAutoFit/>
          </a:bodyPr>
          <a:lstStyle/>
          <a:p>
            <a:pPr marL="285750" indent="-285750" algn="l">
              <a:lnSpc>
                <a:spcPct val="130000"/>
              </a:lnSpc>
              <a:buFont typeface="Arial" charset="0"/>
              <a:buChar char="•"/>
            </a:pPr>
            <a:r>
              <a:rPr lang="zh-CN" altLang="en-US" sz="2800" dirty="0" smtClean="0">
                <a:solidFill>
                  <a:schemeClr val="accent1"/>
                </a:solidFill>
                <a:latin typeface="Arial" pitchFamily="34" charset="0"/>
                <a:ea typeface="微软雅黑" pitchFamily="34" charset="-122"/>
              </a:rPr>
              <a:t>减少占地</a:t>
            </a:r>
          </a:p>
          <a:p>
            <a:pPr marL="285750" indent="-285750" algn="l">
              <a:lnSpc>
                <a:spcPct val="130000"/>
              </a:lnSpc>
              <a:buFont typeface="Arial" charset="0"/>
              <a:buChar char="•"/>
            </a:pPr>
            <a:r>
              <a:rPr lang="zh-CN" altLang="en-US" sz="2800" dirty="0" smtClean="0">
                <a:solidFill>
                  <a:schemeClr val="accent1"/>
                </a:solidFill>
                <a:latin typeface="Arial" pitchFamily="34" charset="0"/>
                <a:ea typeface="微软雅黑" pitchFamily="34" charset="-122"/>
              </a:rPr>
              <a:t>减少环境污染</a:t>
            </a:r>
          </a:p>
          <a:p>
            <a:pPr marL="285750" indent="-285750" algn="l">
              <a:lnSpc>
                <a:spcPct val="130000"/>
              </a:lnSpc>
              <a:buFont typeface="Arial" charset="0"/>
              <a:buChar char="•"/>
            </a:pPr>
            <a:r>
              <a:rPr lang="zh-CN" altLang="en-US" sz="2800" dirty="0" smtClean="0">
                <a:solidFill>
                  <a:schemeClr val="accent1"/>
                </a:solidFill>
                <a:latin typeface="Arial" pitchFamily="34" charset="0"/>
                <a:ea typeface="微软雅黑" pitchFamily="34" charset="-122"/>
              </a:rPr>
              <a:t>变废为宝</a:t>
            </a:r>
          </a:p>
        </p:txBody>
      </p:sp>
      <p:graphicFrame>
        <p:nvGraphicFramePr>
          <p:cNvPr id="11" name="表格 10"/>
          <p:cNvGraphicFramePr>
            <a:graphicFrameLocks noGrp="1"/>
          </p:cNvGraphicFramePr>
          <p:nvPr>
            <p:extLst>
              <p:ext uri="{D42A27DB-BD31-4B8C-83A1-F6EECF244321}">
                <p14:modId xmlns="" xmlns:p14="http://schemas.microsoft.com/office/powerpoint/2010/main" val="3109670724"/>
              </p:ext>
            </p:extLst>
          </p:nvPr>
        </p:nvGraphicFramePr>
        <p:xfrm>
          <a:off x="723057" y="1171281"/>
          <a:ext cx="10316649" cy="5095702"/>
        </p:xfrm>
        <a:graphic>
          <a:graphicData uri="http://schemas.openxmlformats.org/drawingml/2006/table">
            <a:tbl>
              <a:tblPr firstRow="1" firstCol="1" bandRow="1"/>
              <a:tblGrid>
                <a:gridCol w="2019263"/>
                <a:gridCol w="8297386"/>
              </a:tblGrid>
              <a:tr h="691414">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indent="127000" algn="ctr">
                        <a:lnSpc>
                          <a:spcPts val="2000"/>
                        </a:lnSpc>
                        <a:spcAft>
                          <a:spcPts val="0"/>
                        </a:spcAft>
                      </a:pPr>
                      <a:r>
                        <a:rPr lang="zh-CN" sz="1800" b="1" kern="100" dirty="0">
                          <a:effectLst/>
                          <a:latin typeface="华文细黑" pitchFamily="2" charset="-122"/>
                          <a:ea typeface="华文细黑" pitchFamily="2" charset="-122"/>
                        </a:rPr>
                        <a:t>废弃物种类 </a:t>
                      </a:r>
                      <a:endParaRPr lang="zh-CN" sz="1800" b="1" kern="100" dirty="0">
                        <a:effectLst/>
                        <a:latin typeface="华文细黑" pitchFamily="2" charset="-122"/>
                        <a:ea typeface="华文细黑" pitchFamily="2" charset="-122"/>
                        <a:cs typeface="Times New Roman"/>
                      </a:endParaRPr>
                    </a:p>
                  </a:txBody>
                  <a:tcPr marL="68580" marR="68580" marT="0" marB="0" anchor="ctr">
                    <a:lnL w="12700" cmpd="sng">
                      <a:solidFill>
                        <a:sysClr val="window" lastClr="C7EDCC"/>
                      </a:solidFill>
                    </a:lnL>
                    <a:lnR w="12700" cmpd="sng">
                      <a:solidFill>
                        <a:sysClr val="window" lastClr="C7EDCC"/>
                      </a:solidFill>
                    </a:lnR>
                    <a:lnT w="12700" cmpd="sng">
                      <a:solidFill>
                        <a:sysClr val="window" lastClr="C7EDCC"/>
                      </a:solidFill>
                    </a:lnT>
                    <a:lnB w="38100" cmpd="sng">
                      <a:solidFill>
                        <a:sysClr val="window" lastClr="C7EDCC"/>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indent="127000" algn="ctr">
                        <a:lnSpc>
                          <a:spcPts val="2000"/>
                        </a:lnSpc>
                        <a:spcAft>
                          <a:spcPts val="0"/>
                        </a:spcAft>
                      </a:pPr>
                      <a:r>
                        <a:rPr lang="zh-CN" sz="1800" kern="100" dirty="0">
                          <a:effectLst/>
                          <a:latin typeface="华文细黑" pitchFamily="2" charset="-122"/>
                          <a:ea typeface="华文细黑" pitchFamily="2" charset="-122"/>
                        </a:rPr>
                        <a:t>资源价值</a:t>
                      </a:r>
                      <a:endParaRPr lang="zh-CN" sz="1800" kern="100" dirty="0">
                        <a:effectLst/>
                        <a:latin typeface="华文细黑" pitchFamily="2" charset="-122"/>
                        <a:ea typeface="华文细黑" pitchFamily="2" charset="-122"/>
                        <a:cs typeface="Times New Roman"/>
                      </a:endParaRPr>
                    </a:p>
                  </a:txBody>
                  <a:tcPr marL="68580" marR="68580" marT="0" marB="0" anchor="ctr">
                    <a:lnL w="12700" cmpd="sng">
                      <a:solidFill>
                        <a:sysClr val="window" lastClr="C7EDCC"/>
                      </a:solidFill>
                    </a:lnL>
                    <a:lnR w="12700" cmpd="sng">
                      <a:solidFill>
                        <a:sysClr val="window" lastClr="C7EDCC"/>
                      </a:solidFill>
                    </a:lnR>
                    <a:lnT w="12700" cmpd="sng">
                      <a:solidFill>
                        <a:sysClr val="window" lastClr="C7EDCC"/>
                      </a:solidFill>
                    </a:lnT>
                    <a:lnB w="38100" cmpd="sng">
                      <a:solidFill>
                        <a:sysClr val="window" lastClr="C7EDCC"/>
                      </a:solidFill>
                    </a:lnB>
                    <a:lnTlToBr w="12700" cmpd="sng">
                      <a:noFill/>
                      <a:prstDash val="solid"/>
                    </a:lnTlToBr>
                    <a:lnBlToTr w="12700" cmpd="sng">
                      <a:noFill/>
                      <a:prstDash val="solid"/>
                    </a:lnBlToTr>
                    <a:solidFill>
                      <a:srgbClr val="9BBB59"/>
                    </a:solidFill>
                  </a:tcPr>
                </a:tc>
              </a:tr>
              <a:tr h="483168">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indent="0" algn="ctr">
                        <a:lnSpc>
                          <a:spcPct val="120000"/>
                        </a:lnSpc>
                        <a:spcAft>
                          <a:spcPts val="0"/>
                        </a:spcAft>
                      </a:pPr>
                      <a:r>
                        <a:rPr lang="zh-CN" sz="1800" kern="100" dirty="0" smtClean="0">
                          <a:effectLst/>
                          <a:latin typeface="华文细黑" pitchFamily="2" charset="-122"/>
                          <a:ea typeface="华文细黑" pitchFamily="2" charset="-122"/>
                        </a:rPr>
                        <a:t>干</a:t>
                      </a:r>
                      <a:r>
                        <a:rPr lang="zh-CN" sz="1800" kern="100" dirty="0">
                          <a:effectLst/>
                          <a:latin typeface="华文细黑" pitchFamily="2" charset="-122"/>
                          <a:ea typeface="华文细黑" pitchFamily="2" charset="-122"/>
                        </a:rPr>
                        <a:t>垃圾</a:t>
                      </a:r>
                      <a:endParaRPr lang="zh-CN" sz="1800" kern="100" dirty="0">
                        <a:effectLst/>
                        <a:latin typeface="华文细黑" pitchFamily="2" charset="-122"/>
                        <a:ea typeface="华文细黑" pitchFamily="2" charset="-122"/>
                        <a:cs typeface="Times New Roman"/>
                      </a:endParaRPr>
                    </a:p>
                  </a:txBody>
                  <a:tcPr marL="68580" marR="68580" marT="0" marB="0" anchor="ctr">
                    <a:lnL w="12700" cmpd="sng">
                      <a:solidFill>
                        <a:sysClr val="window" lastClr="C7EDCC"/>
                      </a:solidFill>
                    </a:lnL>
                    <a:lnR w="12700" cmpd="sng">
                      <a:solidFill>
                        <a:sysClr val="window" lastClr="C7EDCC"/>
                      </a:solidFill>
                    </a:lnR>
                    <a:lnT w="38100" cmpd="sng">
                      <a:solidFill>
                        <a:sysClr val="window" lastClr="C7EDCC"/>
                      </a:solidFill>
                    </a:lnT>
                    <a:lnB w="12700" cmpd="sng">
                      <a:solidFill>
                        <a:sysClr val="window" lastClr="C7EDCC"/>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indent="0" algn="l">
                        <a:lnSpc>
                          <a:spcPct val="120000"/>
                        </a:lnSpc>
                        <a:spcAft>
                          <a:spcPts val="0"/>
                        </a:spcAft>
                      </a:pPr>
                      <a:r>
                        <a:rPr lang="zh-CN" sz="1800" kern="100" dirty="0">
                          <a:effectLst/>
                          <a:latin typeface="华文细黑" pitchFamily="2" charset="-122"/>
                          <a:ea typeface="华文细黑" pitchFamily="2" charset="-122"/>
                        </a:rPr>
                        <a:t>焚烧发电，每</a:t>
                      </a:r>
                      <a:r>
                        <a:rPr lang="en-US" sz="1800" b="1" kern="100" dirty="0">
                          <a:solidFill>
                            <a:schemeClr val="accent6">
                              <a:lumMod val="75000"/>
                            </a:schemeClr>
                          </a:solidFill>
                          <a:effectLst/>
                          <a:latin typeface="华文细黑" pitchFamily="2" charset="-122"/>
                          <a:ea typeface="华文细黑" pitchFamily="2" charset="-122"/>
                        </a:rPr>
                        <a:t>1.4</a:t>
                      </a:r>
                      <a:r>
                        <a:rPr lang="zh-CN" sz="1800" b="1" kern="100" dirty="0">
                          <a:solidFill>
                            <a:schemeClr val="accent6">
                              <a:lumMod val="75000"/>
                            </a:schemeClr>
                          </a:solidFill>
                          <a:effectLst/>
                          <a:latin typeface="华文细黑" pitchFamily="2" charset="-122"/>
                          <a:ea typeface="华文细黑" pitchFamily="2" charset="-122"/>
                        </a:rPr>
                        <a:t>亿吨</a:t>
                      </a:r>
                      <a:r>
                        <a:rPr lang="zh-CN" sz="1800" kern="100" dirty="0">
                          <a:effectLst/>
                          <a:latin typeface="华文细黑" pitchFamily="2" charset="-122"/>
                          <a:ea typeface="华文细黑" pitchFamily="2" charset="-122"/>
                        </a:rPr>
                        <a:t>垃圾发电产量相当于节约</a:t>
                      </a:r>
                      <a:r>
                        <a:rPr lang="en-US" sz="1800" b="1" kern="100" dirty="0">
                          <a:solidFill>
                            <a:schemeClr val="accent6">
                              <a:lumMod val="75000"/>
                            </a:schemeClr>
                          </a:solidFill>
                          <a:effectLst/>
                          <a:latin typeface="华文细黑" pitchFamily="2" charset="-122"/>
                          <a:ea typeface="华文细黑" pitchFamily="2" charset="-122"/>
                          <a:cs typeface=""/>
                        </a:rPr>
                        <a:t>2333</a:t>
                      </a:r>
                      <a:r>
                        <a:rPr lang="zh-CN" sz="1800" b="1" kern="100" dirty="0">
                          <a:solidFill>
                            <a:schemeClr val="accent6">
                              <a:lumMod val="75000"/>
                            </a:schemeClr>
                          </a:solidFill>
                          <a:effectLst/>
                          <a:latin typeface="华文细黑" pitchFamily="2" charset="-122"/>
                          <a:ea typeface="华文细黑" pitchFamily="2" charset="-122"/>
                          <a:cs typeface=""/>
                        </a:rPr>
                        <a:t>万吨</a:t>
                      </a:r>
                      <a:r>
                        <a:rPr lang="zh-CN" sz="1800" kern="100" dirty="0">
                          <a:effectLst/>
                          <a:latin typeface="华文细黑" pitchFamily="2" charset="-122"/>
                          <a:ea typeface="华文细黑" pitchFamily="2" charset="-122"/>
                        </a:rPr>
                        <a:t>煤炭</a:t>
                      </a:r>
                      <a:endParaRPr lang="zh-CN" sz="1800" kern="100" dirty="0">
                        <a:effectLst/>
                        <a:latin typeface="华文细黑" pitchFamily="2" charset="-122"/>
                        <a:ea typeface="华文细黑" pitchFamily="2" charset="-122"/>
                        <a:cs typeface="Times New Roman"/>
                      </a:endParaRPr>
                    </a:p>
                  </a:txBody>
                  <a:tcPr marL="68580" marR="68580" marT="36000" marB="0" anchor="ctr">
                    <a:lnL w="12700" cmpd="sng">
                      <a:solidFill>
                        <a:sysClr val="window" lastClr="C7EDCC"/>
                      </a:solidFill>
                    </a:lnL>
                    <a:lnR w="12700" cmpd="sng">
                      <a:solidFill>
                        <a:sysClr val="window" lastClr="C7EDCC"/>
                      </a:solidFill>
                    </a:lnR>
                    <a:lnT w="38100" cmpd="sng">
                      <a:solidFill>
                        <a:sysClr val="window" lastClr="C7EDCC"/>
                      </a:solidFill>
                    </a:lnT>
                    <a:lnB w="12700" cmpd="sng">
                      <a:solidFill>
                        <a:sysClr val="window" lastClr="C7EDCC"/>
                      </a:solidFill>
                    </a:lnB>
                    <a:lnTlToBr w="12700" cmpd="sng">
                      <a:noFill/>
                      <a:prstDash val="solid"/>
                    </a:lnTlToBr>
                    <a:lnBlToTr w="12700" cmpd="sng">
                      <a:noFill/>
                      <a:prstDash val="solid"/>
                    </a:lnBlToTr>
                    <a:solidFill>
                      <a:srgbClr val="9BBB59">
                        <a:tint val="40000"/>
                      </a:srgbClr>
                    </a:solidFill>
                  </a:tcPr>
                </a:tc>
              </a:tr>
              <a:tr h="708004">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indent="0" algn="ctr">
                        <a:lnSpc>
                          <a:spcPct val="120000"/>
                        </a:lnSpc>
                        <a:spcAft>
                          <a:spcPts val="0"/>
                        </a:spcAft>
                      </a:pPr>
                      <a:r>
                        <a:rPr lang="zh-CN" sz="1800" kern="100" dirty="0">
                          <a:effectLst/>
                          <a:latin typeface="华文细黑" pitchFamily="2" charset="-122"/>
                          <a:ea typeface="华文细黑" pitchFamily="2" charset="-122"/>
                        </a:rPr>
                        <a:t>废</a:t>
                      </a:r>
                      <a:r>
                        <a:rPr lang="en-US" sz="1800" kern="100" dirty="0">
                          <a:effectLst/>
                          <a:latin typeface="华文细黑" pitchFamily="2" charset="-122"/>
                          <a:ea typeface="华文细黑" pitchFamily="2" charset="-122"/>
                        </a:rPr>
                        <a:t>  </a:t>
                      </a:r>
                      <a:r>
                        <a:rPr lang="en-US" sz="1800" kern="100" dirty="0" smtClean="0">
                          <a:effectLst/>
                          <a:latin typeface="华文细黑" pitchFamily="2" charset="-122"/>
                          <a:ea typeface="华文细黑" pitchFamily="2" charset="-122"/>
                        </a:rPr>
                        <a:t>   </a:t>
                      </a:r>
                      <a:r>
                        <a:rPr lang="zh-CN" sz="1800" kern="100" dirty="0" smtClean="0">
                          <a:effectLst/>
                          <a:latin typeface="华文细黑" pitchFamily="2" charset="-122"/>
                          <a:ea typeface="华文细黑" pitchFamily="2" charset="-122"/>
                        </a:rPr>
                        <a:t>纸</a:t>
                      </a:r>
                      <a:endParaRPr lang="zh-CN" sz="1800" kern="100" dirty="0">
                        <a:effectLst/>
                        <a:latin typeface="华文细黑" pitchFamily="2" charset="-122"/>
                        <a:ea typeface="华文细黑" pitchFamily="2" charset="-122"/>
                        <a:cs typeface="Times New Roman"/>
                      </a:endParaRPr>
                    </a:p>
                  </a:txBody>
                  <a:tcPr marL="68580" marR="68580" marT="108000" marB="0" anchor="ctr">
                    <a:lnL w="12700" cmpd="sng">
                      <a:solidFill>
                        <a:sysClr val="window" lastClr="C7EDCC"/>
                      </a:solidFill>
                    </a:lnL>
                    <a:lnR w="12700" cmpd="sng">
                      <a:solidFill>
                        <a:sysClr val="window" lastClr="C7EDCC"/>
                      </a:solidFill>
                    </a:lnR>
                    <a:lnT w="12700" cmpd="sng">
                      <a:solidFill>
                        <a:sysClr val="window" lastClr="C7EDCC"/>
                      </a:solidFill>
                    </a:lnT>
                    <a:lnB w="12700" cmpd="sng">
                      <a:solidFill>
                        <a:sysClr val="window" lastClr="C7EDCC"/>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indent="0" algn="l">
                        <a:lnSpc>
                          <a:spcPct val="120000"/>
                        </a:lnSpc>
                        <a:spcAft>
                          <a:spcPts val="0"/>
                        </a:spcAft>
                      </a:pPr>
                      <a:r>
                        <a:rPr lang="zh-CN" sz="1800" kern="100" dirty="0">
                          <a:effectLst/>
                          <a:latin typeface="华文细黑" pitchFamily="2" charset="-122"/>
                          <a:ea typeface="华文细黑" pitchFamily="2" charset="-122"/>
                        </a:rPr>
                        <a:t>每</a:t>
                      </a:r>
                      <a:r>
                        <a:rPr lang="en-US" sz="1800" kern="100" dirty="0">
                          <a:effectLst/>
                          <a:latin typeface="华文细黑" pitchFamily="2" charset="-122"/>
                          <a:ea typeface="华文细黑" pitchFamily="2" charset="-122"/>
                        </a:rPr>
                        <a:t>1</a:t>
                      </a:r>
                      <a:r>
                        <a:rPr lang="zh-CN" sz="1800" kern="100" dirty="0">
                          <a:effectLst/>
                          <a:latin typeface="华文细黑" pitchFamily="2" charset="-122"/>
                          <a:ea typeface="华文细黑" pitchFamily="2" charset="-122"/>
                        </a:rPr>
                        <a:t>吨废纸可造再生纸</a:t>
                      </a:r>
                      <a:r>
                        <a:rPr lang="en-US" sz="1800" b="1" kern="100" dirty="0">
                          <a:solidFill>
                            <a:schemeClr val="accent6">
                              <a:lumMod val="75000"/>
                            </a:schemeClr>
                          </a:solidFill>
                          <a:effectLst/>
                          <a:latin typeface="华文细黑" pitchFamily="2" charset="-122"/>
                          <a:ea typeface="华文细黑" pitchFamily="2" charset="-122"/>
                          <a:cs typeface=""/>
                        </a:rPr>
                        <a:t>0.85</a:t>
                      </a:r>
                      <a:r>
                        <a:rPr lang="zh-CN" sz="1800" b="1" kern="100" dirty="0">
                          <a:solidFill>
                            <a:schemeClr val="accent6">
                              <a:lumMod val="75000"/>
                            </a:schemeClr>
                          </a:solidFill>
                          <a:effectLst/>
                          <a:latin typeface="华文细黑" pitchFamily="2" charset="-122"/>
                          <a:ea typeface="华文细黑" pitchFamily="2" charset="-122"/>
                          <a:cs typeface=""/>
                        </a:rPr>
                        <a:t>吨</a:t>
                      </a:r>
                      <a:r>
                        <a:rPr lang="zh-CN" sz="1800" kern="100" dirty="0">
                          <a:effectLst/>
                          <a:latin typeface="华文细黑" pitchFamily="2" charset="-122"/>
                          <a:ea typeface="华文细黑" pitchFamily="2" charset="-122"/>
                        </a:rPr>
                        <a:t>，节省</a:t>
                      </a:r>
                      <a:r>
                        <a:rPr lang="en-US" sz="1800" b="1" kern="100" dirty="0">
                          <a:solidFill>
                            <a:schemeClr val="accent6">
                              <a:lumMod val="75000"/>
                            </a:schemeClr>
                          </a:solidFill>
                          <a:effectLst/>
                          <a:latin typeface="华文细黑" pitchFamily="2" charset="-122"/>
                          <a:ea typeface="华文细黑" pitchFamily="2" charset="-122"/>
                          <a:cs typeface=""/>
                        </a:rPr>
                        <a:t>3</a:t>
                      </a:r>
                      <a:r>
                        <a:rPr lang="zh-CN" sz="1800" b="1" kern="100" dirty="0">
                          <a:solidFill>
                            <a:schemeClr val="accent6">
                              <a:lumMod val="75000"/>
                            </a:schemeClr>
                          </a:solidFill>
                          <a:effectLst/>
                          <a:latin typeface="华文细黑" pitchFamily="2" charset="-122"/>
                          <a:ea typeface="华文细黑" pitchFamily="2" charset="-122"/>
                          <a:cs typeface=""/>
                        </a:rPr>
                        <a:t>立方</a:t>
                      </a:r>
                      <a:r>
                        <a:rPr lang="zh-CN" sz="1800" kern="100" dirty="0">
                          <a:effectLst/>
                          <a:latin typeface="华文细黑" pitchFamily="2" charset="-122"/>
                          <a:ea typeface="华文细黑" pitchFamily="2" charset="-122"/>
                        </a:rPr>
                        <a:t>木材，节省</a:t>
                      </a:r>
                      <a:r>
                        <a:rPr lang="en-US" sz="1800" b="1" kern="100" dirty="0">
                          <a:solidFill>
                            <a:schemeClr val="accent6">
                              <a:lumMod val="75000"/>
                            </a:schemeClr>
                          </a:solidFill>
                          <a:effectLst/>
                          <a:latin typeface="华文细黑" pitchFamily="2" charset="-122"/>
                          <a:ea typeface="华文细黑" pitchFamily="2" charset="-122"/>
                          <a:cs typeface=""/>
                        </a:rPr>
                        <a:t>0.3</a:t>
                      </a:r>
                      <a:r>
                        <a:rPr lang="zh-CN" sz="1800" b="1" kern="100" dirty="0">
                          <a:solidFill>
                            <a:schemeClr val="accent6">
                              <a:lumMod val="75000"/>
                            </a:schemeClr>
                          </a:solidFill>
                          <a:effectLst/>
                          <a:latin typeface="华文细黑" pitchFamily="2" charset="-122"/>
                          <a:ea typeface="华文细黑" pitchFamily="2" charset="-122"/>
                          <a:cs typeface=""/>
                        </a:rPr>
                        <a:t>吨</a:t>
                      </a:r>
                      <a:r>
                        <a:rPr lang="zh-CN" sz="1800" kern="100" dirty="0">
                          <a:effectLst/>
                          <a:latin typeface="华文细黑" pitchFamily="2" charset="-122"/>
                          <a:ea typeface="华文细黑" pitchFamily="2" charset="-122"/>
                        </a:rPr>
                        <a:t>碱，约等于拯救</a:t>
                      </a:r>
                      <a:r>
                        <a:rPr lang="en-US" sz="1800" b="1" kern="100" dirty="0">
                          <a:solidFill>
                            <a:schemeClr val="accent6">
                              <a:lumMod val="75000"/>
                            </a:schemeClr>
                          </a:solidFill>
                          <a:effectLst/>
                          <a:latin typeface="华文细黑" pitchFamily="2" charset="-122"/>
                          <a:ea typeface="华文细黑" pitchFamily="2" charset="-122"/>
                          <a:cs typeface=""/>
                        </a:rPr>
                        <a:t>17</a:t>
                      </a:r>
                      <a:r>
                        <a:rPr lang="zh-CN" sz="1800" b="1" kern="100" dirty="0">
                          <a:solidFill>
                            <a:schemeClr val="accent6">
                              <a:lumMod val="75000"/>
                            </a:schemeClr>
                          </a:solidFill>
                          <a:effectLst/>
                          <a:latin typeface="华文细黑" pitchFamily="2" charset="-122"/>
                          <a:ea typeface="华文细黑" pitchFamily="2" charset="-122"/>
                          <a:cs typeface=""/>
                        </a:rPr>
                        <a:t>棵</a:t>
                      </a:r>
                      <a:r>
                        <a:rPr lang="zh-CN" sz="1800" kern="100" dirty="0">
                          <a:effectLst/>
                          <a:latin typeface="华文细黑" pitchFamily="2" charset="-122"/>
                          <a:ea typeface="华文细黑" pitchFamily="2" charset="-122"/>
                        </a:rPr>
                        <a:t>大树，比等量生产新纸减少</a:t>
                      </a:r>
                      <a:r>
                        <a:rPr lang="en-US" sz="1800" b="1" kern="100" dirty="0">
                          <a:solidFill>
                            <a:schemeClr val="accent6">
                              <a:lumMod val="75000"/>
                            </a:schemeClr>
                          </a:solidFill>
                          <a:effectLst/>
                          <a:latin typeface="华文细黑" pitchFamily="2" charset="-122"/>
                          <a:ea typeface="华文细黑" pitchFamily="2" charset="-122"/>
                          <a:cs typeface=""/>
                        </a:rPr>
                        <a:t>74%</a:t>
                      </a:r>
                      <a:r>
                        <a:rPr lang="zh-CN" sz="1800" kern="100" dirty="0">
                          <a:effectLst/>
                          <a:latin typeface="华文细黑" pitchFamily="2" charset="-122"/>
                          <a:ea typeface="华文细黑" pitchFamily="2" charset="-122"/>
                        </a:rPr>
                        <a:t>的污染</a:t>
                      </a:r>
                      <a:endParaRPr lang="zh-CN" sz="1800" kern="100" dirty="0">
                        <a:effectLst/>
                        <a:latin typeface="华文细黑" pitchFamily="2" charset="-122"/>
                        <a:ea typeface="华文细黑" pitchFamily="2" charset="-122"/>
                        <a:cs typeface="Times New Roman"/>
                      </a:endParaRPr>
                    </a:p>
                  </a:txBody>
                  <a:tcPr marL="68580" marR="68580" marT="0" marB="0" anchor="ctr">
                    <a:lnL w="12700" cmpd="sng">
                      <a:solidFill>
                        <a:sysClr val="window" lastClr="C7EDCC"/>
                      </a:solidFill>
                    </a:lnL>
                    <a:lnR w="12700" cmpd="sng">
                      <a:solidFill>
                        <a:sysClr val="window" lastClr="C7EDCC"/>
                      </a:solidFill>
                    </a:lnR>
                    <a:lnT w="12700" cmpd="sng">
                      <a:solidFill>
                        <a:sysClr val="window" lastClr="C7EDCC"/>
                      </a:solidFill>
                    </a:lnT>
                    <a:lnB w="12700" cmpd="sng">
                      <a:solidFill>
                        <a:sysClr val="window" lastClr="C7EDCC"/>
                      </a:solidFill>
                    </a:lnB>
                    <a:lnTlToBr w="12700" cmpd="sng">
                      <a:noFill/>
                      <a:prstDash val="solid"/>
                    </a:lnTlToBr>
                    <a:lnBlToTr w="12700" cmpd="sng">
                      <a:noFill/>
                      <a:prstDash val="solid"/>
                    </a:lnBlToTr>
                    <a:solidFill>
                      <a:srgbClr val="9BBB59">
                        <a:tint val="20000"/>
                      </a:srgbClr>
                    </a:solidFill>
                  </a:tcPr>
                </a:tc>
              </a:tr>
              <a:tr h="708004">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indent="0" algn="ctr">
                        <a:lnSpc>
                          <a:spcPct val="120000"/>
                        </a:lnSpc>
                        <a:spcAft>
                          <a:spcPts val="0"/>
                        </a:spcAft>
                      </a:pPr>
                      <a:r>
                        <a:rPr lang="zh-CN" sz="1800" kern="100" dirty="0" smtClean="0">
                          <a:effectLst/>
                          <a:latin typeface="华文细黑" pitchFamily="2" charset="-122"/>
                          <a:ea typeface="华文细黑" pitchFamily="2" charset="-122"/>
                        </a:rPr>
                        <a:t>废</a:t>
                      </a:r>
                      <a:r>
                        <a:rPr lang="zh-CN" altLang="en-US" sz="1800" kern="100" dirty="0" smtClean="0">
                          <a:effectLst/>
                          <a:latin typeface="华文细黑" pitchFamily="2" charset="-122"/>
                          <a:ea typeface="华文细黑" pitchFamily="2" charset="-122"/>
                        </a:rPr>
                        <a:t>塑料</a:t>
                      </a:r>
                      <a:r>
                        <a:rPr lang="en-US" sz="1800" kern="100" dirty="0" smtClean="0">
                          <a:effectLst/>
                          <a:latin typeface="华文细黑" pitchFamily="2" charset="-122"/>
                          <a:ea typeface="华文细黑" pitchFamily="2" charset="-122"/>
                        </a:rPr>
                        <a:t> </a:t>
                      </a:r>
                      <a:endParaRPr lang="zh-CN" sz="1800" kern="100" dirty="0">
                        <a:effectLst/>
                        <a:latin typeface="华文细黑" pitchFamily="2" charset="-122"/>
                        <a:ea typeface="华文细黑" pitchFamily="2" charset="-122"/>
                        <a:cs typeface="Times New Roman"/>
                      </a:endParaRPr>
                    </a:p>
                  </a:txBody>
                  <a:tcPr marL="68580" marR="68580" marT="0" marB="0" anchor="ctr">
                    <a:lnL w="12700" cmpd="sng">
                      <a:solidFill>
                        <a:sysClr val="window" lastClr="C7EDCC"/>
                      </a:solidFill>
                    </a:lnL>
                    <a:lnR w="12700" cmpd="sng">
                      <a:solidFill>
                        <a:sysClr val="window" lastClr="C7EDCC"/>
                      </a:solidFill>
                    </a:lnR>
                    <a:lnT w="12700" cmpd="sng">
                      <a:solidFill>
                        <a:sysClr val="window" lastClr="C7EDCC"/>
                      </a:solidFill>
                    </a:lnT>
                    <a:lnB w="12700" cmpd="sng">
                      <a:solidFill>
                        <a:sysClr val="window" lastClr="C7EDCC"/>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indent="0" algn="l">
                        <a:lnSpc>
                          <a:spcPct val="120000"/>
                        </a:lnSpc>
                        <a:spcAft>
                          <a:spcPts val="0"/>
                        </a:spcAft>
                      </a:pPr>
                      <a:r>
                        <a:rPr lang="zh-CN" sz="1800" kern="100" dirty="0">
                          <a:effectLst/>
                          <a:latin typeface="华文细黑" pitchFamily="2" charset="-122"/>
                          <a:ea typeface="华文细黑" pitchFamily="2" charset="-122"/>
                        </a:rPr>
                        <a:t>每</a:t>
                      </a:r>
                      <a:r>
                        <a:rPr lang="en-US" sz="1800" b="1" kern="100" dirty="0">
                          <a:solidFill>
                            <a:schemeClr val="accent6">
                              <a:lumMod val="75000"/>
                            </a:schemeClr>
                          </a:solidFill>
                          <a:effectLst/>
                          <a:latin typeface="华文细黑" pitchFamily="2" charset="-122"/>
                          <a:ea typeface="华文细黑" pitchFamily="2" charset="-122"/>
                          <a:cs typeface=""/>
                        </a:rPr>
                        <a:t>1</a:t>
                      </a:r>
                      <a:r>
                        <a:rPr lang="zh-CN" sz="1800" b="1" kern="100" dirty="0">
                          <a:solidFill>
                            <a:schemeClr val="accent6">
                              <a:lumMod val="75000"/>
                            </a:schemeClr>
                          </a:solidFill>
                          <a:effectLst/>
                          <a:latin typeface="华文细黑" pitchFamily="2" charset="-122"/>
                          <a:ea typeface="华文细黑" pitchFamily="2" charset="-122"/>
                          <a:cs typeface=""/>
                        </a:rPr>
                        <a:t>吨</a:t>
                      </a:r>
                      <a:r>
                        <a:rPr lang="zh-CN" sz="1800" kern="100" dirty="0">
                          <a:effectLst/>
                          <a:latin typeface="华文细黑" pitchFamily="2" charset="-122"/>
                          <a:ea typeface="华文细黑" pitchFamily="2" charset="-122"/>
                        </a:rPr>
                        <a:t>干净的废塑料，可生产同量的再生塑料颗粒，也可生产</a:t>
                      </a:r>
                      <a:r>
                        <a:rPr lang="en-US" sz="1800" b="1" kern="100" dirty="0">
                          <a:solidFill>
                            <a:schemeClr val="accent6">
                              <a:lumMod val="75000"/>
                            </a:schemeClr>
                          </a:solidFill>
                          <a:effectLst/>
                          <a:latin typeface="华文细黑" pitchFamily="2" charset="-122"/>
                          <a:ea typeface="华文细黑" pitchFamily="2" charset="-122"/>
                          <a:cs typeface=""/>
                        </a:rPr>
                        <a:t>0.37</a:t>
                      </a:r>
                      <a:r>
                        <a:rPr lang="zh-CN" sz="1800" kern="100" dirty="0">
                          <a:effectLst/>
                          <a:latin typeface="华文细黑" pitchFamily="2" charset="-122"/>
                          <a:ea typeface="华文细黑" pitchFamily="2" charset="-122"/>
                        </a:rPr>
                        <a:t>到</a:t>
                      </a:r>
                      <a:r>
                        <a:rPr lang="en-US" sz="1800" b="1" kern="100" dirty="0">
                          <a:solidFill>
                            <a:schemeClr val="accent6">
                              <a:lumMod val="75000"/>
                            </a:schemeClr>
                          </a:solidFill>
                          <a:effectLst/>
                          <a:latin typeface="华文细黑" pitchFamily="2" charset="-122"/>
                          <a:ea typeface="华文细黑" pitchFamily="2" charset="-122"/>
                          <a:cs typeface=""/>
                        </a:rPr>
                        <a:t>0.73</a:t>
                      </a:r>
                      <a:r>
                        <a:rPr lang="zh-CN" sz="1800" b="1" kern="100" dirty="0">
                          <a:solidFill>
                            <a:schemeClr val="accent6">
                              <a:lumMod val="75000"/>
                            </a:schemeClr>
                          </a:solidFill>
                          <a:effectLst/>
                          <a:latin typeface="华文细黑" pitchFamily="2" charset="-122"/>
                          <a:ea typeface="华文细黑" pitchFamily="2" charset="-122"/>
                          <a:cs typeface=""/>
                        </a:rPr>
                        <a:t>吨</a:t>
                      </a:r>
                      <a:r>
                        <a:rPr lang="zh-CN" sz="1800" kern="100" dirty="0">
                          <a:effectLst/>
                          <a:latin typeface="华文细黑" pitchFamily="2" charset="-122"/>
                          <a:ea typeface="华文细黑" pitchFamily="2" charset="-122"/>
                        </a:rPr>
                        <a:t>油</a:t>
                      </a:r>
                      <a:endParaRPr lang="zh-CN" sz="1800" kern="100" dirty="0">
                        <a:effectLst/>
                        <a:latin typeface="华文细黑" pitchFamily="2" charset="-122"/>
                        <a:ea typeface="华文细黑" pitchFamily="2" charset="-122"/>
                        <a:cs typeface="Times New Roman"/>
                      </a:endParaRPr>
                    </a:p>
                  </a:txBody>
                  <a:tcPr marL="68580" marR="68580" marT="0" marB="0" anchor="ctr">
                    <a:lnL w="12700" cmpd="sng">
                      <a:solidFill>
                        <a:sysClr val="window" lastClr="C7EDCC"/>
                      </a:solidFill>
                    </a:lnL>
                    <a:lnR w="12700" cmpd="sng">
                      <a:solidFill>
                        <a:sysClr val="window" lastClr="C7EDCC"/>
                      </a:solidFill>
                    </a:lnR>
                    <a:lnT w="12700" cmpd="sng">
                      <a:solidFill>
                        <a:sysClr val="window" lastClr="C7EDCC"/>
                      </a:solidFill>
                    </a:lnT>
                    <a:lnB w="12700" cmpd="sng">
                      <a:solidFill>
                        <a:sysClr val="window" lastClr="C7EDCC"/>
                      </a:solidFill>
                    </a:lnB>
                    <a:lnTlToBr w="12700" cmpd="sng">
                      <a:noFill/>
                      <a:prstDash val="solid"/>
                    </a:lnTlToBr>
                    <a:lnBlToTr w="12700" cmpd="sng">
                      <a:noFill/>
                      <a:prstDash val="solid"/>
                    </a:lnBlToTr>
                    <a:solidFill>
                      <a:srgbClr val="9BBB59">
                        <a:tint val="40000"/>
                      </a:srgbClr>
                    </a:solidFill>
                  </a:tcPr>
                </a:tc>
              </a:tr>
              <a:tr h="708004">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indent="0" algn="ctr">
                        <a:lnSpc>
                          <a:spcPct val="120000"/>
                        </a:lnSpc>
                        <a:spcAft>
                          <a:spcPts val="0"/>
                        </a:spcAft>
                      </a:pPr>
                      <a:r>
                        <a:rPr lang="zh-CN" sz="1800" kern="100" dirty="0">
                          <a:effectLst/>
                          <a:latin typeface="华文细黑" pitchFamily="2" charset="-122"/>
                          <a:ea typeface="华文细黑" pitchFamily="2" charset="-122"/>
                        </a:rPr>
                        <a:t>碎</a:t>
                      </a:r>
                      <a:r>
                        <a:rPr lang="zh-CN" sz="1800" kern="100" dirty="0" smtClean="0">
                          <a:effectLst/>
                          <a:latin typeface="华文细黑" pitchFamily="2" charset="-122"/>
                          <a:ea typeface="华文细黑" pitchFamily="2" charset="-122"/>
                        </a:rPr>
                        <a:t>玻璃</a:t>
                      </a:r>
                      <a:r>
                        <a:rPr lang="en-US" sz="1800" kern="100" dirty="0">
                          <a:effectLst/>
                          <a:latin typeface="华文细黑" pitchFamily="2" charset="-122"/>
                          <a:ea typeface="华文细黑" pitchFamily="2" charset="-122"/>
                        </a:rPr>
                        <a:t> </a:t>
                      </a:r>
                      <a:endParaRPr lang="zh-CN" sz="1800" kern="100" dirty="0">
                        <a:effectLst/>
                        <a:latin typeface="华文细黑" pitchFamily="2" charset="-122"/>
                        <a:ea typeface="华文细黑" pitchFamily="2" charset="-122"/>
                        <a:cs typeface="Times New Roman"/>
                      </a:endParaRPr>
                    </a:p>
                  </a:txBody>
                  <a:tcPr marL="68580" marR="68580" marT="0" marB="0" anchor="ctr">
                    <a:lnL w="12700" cmpd="sng">
                      <a:solidFill>
                        <a:sysClr val="window" lastClr="C7EDCC"/>
                      </a:solidFill>
                    </a:lnL>
                    <a:lnR w="12700" cmpd="sng">
                      <a:solidFill>
                        <a:sysClr val="window" lastClr="C7EDCC"/>
                      </a:solidFill>
                    </a:lnR>
                    <a:lnT w="12700" cmpd="sng">
                      <a:solidFill>
                        <a:sysClr val="window" lastClr="C7EDCC"/>
                      </a:solidFill>
                    </a:lnT>
                    <a:lnB w="12700" cmpd="sng">
                      <a:solidFill>
                        <a:sysClr val="window" lastClr="C7EDCC"/>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indent="0" algn="l">
                        <a:lnSpc>
                          <a:spcPct val="120000"/>
                        </a:lnSpc>
                        <a:spcAft>
                          <a:spcPts val="0"/>
                        </a:spcAft>
                      </a:pPr>
                      <a:r>
                        <a:rPr lang="zh-CN" sz="1800" kern="100" dirty="0">
                          <a:effectLst/>
                          <a:latin typeface="华文细黑" pitchFamily="2" charset="-122"/>
                          <a:ea typeface="华文细黑" pitchFamily="2" charset="-122"/>
                        </a:rPr>
                        <a:t>再生产玻璃，节能</a:t>
                      </a:r>
                      <a:r>
                        <a:rPr lang="en-US" sz="1800" kern="100" dirty="0">
                          <a:effectLst/>
                          <a:latin typeface="华文细黑" pitchFamily="2" charset="-122"/>
                          <a:ea typeface="华文细黑" pitchFamily="2" charset="-122"/>
                        </a:rPr>
                        <a:t>10</a:t>
                      </a:r>
                      <a:r>
                        <a:rPr lang="zh-CN" sz="1800" kern="100" dirty="0">
                          <a:effectLst/>
                          <a:latin typeface="华文细黑" pitchFamily="2" charset="-122"/>
                          <a:ea typeface="华文细黑" pitchFamily="2" charset="-122"/>
                        </a:rPr>
                        <a:t>％到</a:t>
                      </a:r>
                      <a:r>
                        <a:rPr lang="en-US" sz="1800" b="1" kern="100" dirty="0">
                          <a:solidFill>
                            <a:schemeClr val="accent6">
                              <a:lumMod val="75000"/>
                            </a:schemeClr>
                          </a:solidFill>
                          <a:effectLst/>
                          <a:latin typeface="华文细黑" pitchFamily="2" charset="-122"/>
                          <a:ea typeface="华文细黑" pitchFamily="2" charset="-122"/>
                          <a:cs typeface=""/>
                        </a:rPr>
                        <a:t>30</a:t>
                      </a:r>
                      <a:r>
                        <a:rPr lang="zh-CN" sz="1800" b="1" kern="100" dirty="0">
                          <a:solidFill>
                            <a:schemeClr val="accent6">
                              <a:lumMod val="75000"/>
                            </a:schemeClr>
                          </a:solidFill>
                          <a:effectLst/>
                          <a:latin typeface="华文细黑" pitchFamily="2" charset="-122"/>
                          <a:ea typeface="华文细黑" pitchFamily="2" charset="-122"/>
                          <a:cs typeface=""/>
                        </a:rPr>
                        <a:t>％，</a:t>
                      </a:r>
                      <a:r>
                        <a:rPr lang="zh-CN" sz="1800" kern="100" dirty="0">
                          <a:effectLst/>
                          <a:latin typeface="华文细黑" pitchFamily="2" charset="-122"/>
                          <a:ea typeface="华文细黑" pitchFamily="2" charset="-122"/>
                        </a:rPr>
                        <a:t>减少空气污染</a:t>
                      </a:r>
                      <a:r>
                        <a:rPr lang="en-US" sz="1800" b="1" kern="100" dirty="0">
                          <a:solidFill>
                            <a:schemeClr val="accent6">
                              <a:lumMod val="75000"/>
                            </a:schemeClr>
                          </a:solidFill>
                          <a:effectLst/>
                          <a:latin typeface="华文细黑" pitchFamily="2" charset="-122"/>
                          <a:ea typeface="华文细黑" pitchFamily="2" charset="-122"/>
                          <a:cs typeface=""/>
                        </a:rPr>
                        <a:t>20</a:t>
                      </a:r>
                      <a:r>
                        <a:rPr lang="zh-CN" sz="1800" b="1" kern="100" dirty="0">
                          <a:solidFill>
                            <a:schemeClr val="accent6">
                              <a:lumMod val="75000"/>
                            </a:schemeClr>
                          </a:solidFill>
                          <a:effectLst/>
                          <a:latin typeface="华文细黑" pitchFamily="2" charset="-122"/>
                          <a:ea typeface="华文细黑" pitchFamily="2" charset="-122"/>
                          <a:cs typeface=""/>
                        </a:rPr>
                        <a:t>％，</a:t>
                      </a:r>
                      <a:r>
                        <a:rPr lang="zh-CN" sz="1800" kern="100" dirty="0">
                          <a:effectLst/>
                          <a:latin typeface="华文细黑" pitchFamily="2" charset="-122"/>
                          <a:ea typeface="华文细黑" pitchFamily="2" charset="-122"/>
                        </a:rPr>
                        <a:t>减少采矿废弃的矿渣</a:t>
                      </a:r>
                      <a:r>
                        <a:rPr lang="en-US" sz="1800" b="1" kern="100" dirty="0">
                          <a:solidFill>
                            <a:schemeClr val="accent6">
                              <a:lumMod val="75000"/>
                            </a:schemeClr>
                          </a:solidFill>
                          <a:effectLst/>
                          <a:latin typeface="华文细黑" pitchFamily="2" charset="-122"/>
                          <a:ea typeface="华文细黑" pitchFamily="2" charset="-122"/>
                          <a:cs typeface=""/>
                        </a:rPr>
                        <a:t>80</a:t>
                      </a:r>
                      <a:r>
                        <a:rPr lang="zh-CN" sz="1800" b="1" kern="100" dirty="0" smtClean="0">
                          <a:solidFill>
                            <a:schemeClr val="accent6">
                              <a:lumMod val="75000"/>
                            </a:schemeClr>
                          </a:solidFill>
                          <a:effectLst/>
                          <a:latin typeface="华文细黑" pitchFamily="2" charset="-122"/>
                          <a:ea typeface="华文细黑" pitchFamily="2" charset="-122"/>
                          <a:cs typeface=""/>
                        </a:rPr>
                        <a:t>％</a:t>
                      </a:r>
                      <a:endParaRPr lang="zh-CN" sz="1800" kern="100" dirty="0">
                        <a:solidFill>
                          <a:schemeClr val="dk1"/>
                        </a:solidFill>
                        <a:effectLst/>
                        <a:latin typeface="华文细黑" pitchFamily="2" charset="-122"/>
                        <a:ea typeface="华文细黑" pitchFamily="2" charset="-122"/>
                        <a:cs typeface=""/>
                      </a:endParaRPr>
                    </a:p>
                  </a:txBody>
                  <a:tcPr marL="68580" marR="68580" marT="0" marB="0" anchor="ctr">
                    <a:lnL w="12700" cmpd="sng">
                      <a:solidFill>
                        <a:sysClr val="window" lastClr="C7EDCC"/>
                      </a:solidFill>
                    </a:lnL>
                    <a:lnR w="12700" cmpd="sng">
                      <a:solidFill>
                        <a:sysClr val="window" lastClr="C7EDCC"/>
                      </a:solidFill>
                    </a:lnR>
                    <a:lnT w="12700" cmpd="sng">
                      <a:solidFill>
                        <a:sysClr val="window" lastClr="C7EDCC"/>
                      </a:solidFill>
                    </a:lnT>
                    <a:lnB w="12700" cmpd="sng">
                      <a:solidFill>
                        <a:sysClr val="window" lastClr="C7EDCC"/>
                      </a:solidFill>
                    </a:lnB>
                    <a:lnTlToBr w="12700" cmpd="sng">
                      <a:noFill/>
                      <a:prstDash val="solid"/>
                    </a:lnTlToBr>
                    <a:lnBlToTr w="12700" cmpd="sng">
                      <a:noFill/>
                      <a:prstDash val="solid"/>
                    </a:lnBlToTr>
                    <a:solidFill>
                      <a:srgbClr val="9BBB59">
                        <a:tint val="20000"/>
                      </a:srgbClr>
                    </a:solidFill>
                  </a:tcPr>
                </a:tc>
              </a:tr>
              <a:tr h="708004">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indent="0" algn="ctr">
                        <a:lnSpc>
                          <a:spcPct val="120000"/>
                        </a:lnSpc>
                        <a:spcAft>
                          <a:spcPts val="0"/>
                        </a:spcAft>
                      </a:pPr>
                      <a:r>
                        <a:rPr lang="zh-CN" sz="1800" kern="100" dirty="0">
                          <a:effectLst/>
                          <a:latin typeface="华文细黑" pitchFamily="2" charset="-122"/>
                          <a:ea typeface="华文细黑" pitchFamily="2" charset="-122"/>
                        </a:rPr>
                        <a:t>废</a:t>
                      </a:r>
                      <a:r>
                        <a:rPr lang="zh-CN" sz="1800" kern="100" dirty="0" smtClean="0">
                          <a:effectLst/>
                          <a:latin typeface="华文细黑" pitchFamily="2" charset="-122"/>
                          <a:ea typeface="华文细黑" pitchFamily="2" charset="-122"/>
                        </a:rPr>
                        <a:t>电池</a:t>
                      </a:r>
                      <a:endParaRPr lang="zh-CN" sz="1800" kern="100" dirty="0">
                        <a:effectLst/>
                        <a:latin typeface="华文细黑" pitchFamily="2" charset="-122"/>
                        <a:ea typeface="华文细黑" pitchFamily="2" charset="-122"/>
                      </a:endParaRPr>
                    </a:p>
                  </a:txBody>
                  <a:tcPr marL="68580" marR="68580" marT="0" marB="0" anchor="ctr">
                    <a:lnL w="12700" cmpd="sng">
                      <a:solidFill>
                        <a:sysClr val="window" lastClr="C7EDCC"/>
                      </a:solidFill>
                    </a:lnL>
                    <a:lnR w="12700" cmpd="sng">
                      <a:solidFill>
                        <a:sysClr val="window" lastClr="C7EDCC"/>
                      </a:solidFill>
                    </a:lnR>
                    <a:lnT w="12700" cmpd="sng">
                      <a:solidFill>
                        <a:sysClr val="window" lastClr="C7EDCC"/>
                      </a:solidFill>
                    </a:lnT>
                    <a:lnB w="12700" cmpd="sng">
                      <a:solidFill>
                        <a:sysClr val="window" lastClr="C7EDCC"/>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indent="0" algn="l">
                        <a:lnSpc>
                          <a:spcPct val="120000"/>
                        </a:lnSpc>
                        <a:spcAft>
                          <a:spcPts val="0"/>
                        </a:spcAft>
                      </a:pPr>
                      <a:r>
                        <a:rPr lang="zh-CN" sz="1800" kern="100" dirty="0">
                          <a:effectLst/>
                          <a:latin typeface="华文细黑" pitchFamily="2" charset="-122"/>
                          <a:ea typeface="华文细黑" pitchFamily="2" charset="-122"/>
                        </a:rPr>
                        <a:t>回收镉、镍，锰，锌等贵金属，同时减少重金属对环境的污染和对人体的危害</a:t>
                      </a:r>
                      <a:endParaRPr lang="zh-CN" sz="1800" kern="100" dirty="0">
                        <a:effectLst/>
                        <a:latin typeface="华文细黑" pitchFamily="2" charset="-122"/>
                        <a:ea typeface="华文细黑" pitchFamily="2" charset="-122"/>
                        <a:cs typeface="Times New Roman"/>
                      </a:endParaRPr>
                    </a:p>
                  </a:txBody>
                  <a:tcPr marL="68580" marR="68580" marT="0" marB="0" anchor="ctr">
                    <a:lnL w="12700" cmpd="sng">
                      <a:solidFill>
                        <a:sysClr val="window" lastClr="C7EDCC"/>
                      </a:solidFill>
                    </a:lnL>
                    <a:lnR w="12700" cmpd="sng">
                      <a:solidFill>
                        <a:sysClr val="window" lastClr="C7EDCC"/>
                      </a:solidFill>
                    </a:lnR>
                    <a:lnT w="12700" cmpd="sng">
                      <a:solidFill>
                        <a:sysClr val="window" lastClr="C7EDCC"/>
                      </a:solidFill>
                    </a:lnT>
                    <a:lnB w="12700" cmpd="sng">
                      <a:solidFill>
                        <a:sysClr val="window" lastClr="C7EDCC"/>
                      </a:solidFill>
                    </a:lnB>
                    <a:lnTlToBr w="12700" cmpd="sng">
                      <a:noFill/>
                      <a:prstDash val="solid"/>
                    </a:lnTlToBr>
                    <a:lnBlToTr w="12700" cmpd="sng">
                      <a:noFill/>
                      <a:prstDash val="solid"/>
                    </a:lnBlToTr>
                    <a:solidFill>
                      <a:srgbClr val="9BBB59">
                        <a:tint val="40000"/>
                      </a:srgbClr>
                    </a:solidFill>
                  </a:tcPr>
                </a:tc>
              </a:tr>
              <a:tr h="708004">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indent="0" algn="ctr">
                        <a:lnSpc>
                          <a:spcPct val="120000"/>
                        </a:lnSpc>
                        <a:spcAft>
                          <a:spcPts val="0"/>
                        </a:spcAft>
                      </a:pPr>
                      <a:r>
                        <a:rPr lang="zh-CN" sz="1800" kern="100" dirty="0" smtClean="0">
                          <a:effectLst/>
                          <a:latin typeface="华文细黑" pitchFamily="2" charset="-122"/>
                          <a:ea typeface="华文细黑" pitchFamily="2" charset="-122"/>
                        </a:rPr>
                        <a:t>废钢铁</a:t>
                      </a:r>
                      <a:endParaRPr lang="zh-CN" sz="1800" kern="100" dirty="0">
                        <a:effectLst/>
                        <a:latin typeface="华文细黑" pitchFamily="2" charset="-122"/>
                        <a:ea typeface="华文细黑" pitchFamily="2" charset="-122"/>
                      </a:endParaRPr>
                    </a:p>
                  </a:txBody>
                  <a:tcPr marL="68580" marR="68580" marT="0" marB="0" anchor="ctr">
                    <a:lnL w="12700" cmpd="sng">
                      <a:solidFill>
                        <a:sysClr val="window" lastClr="C7EDCC"/>
                      </a:solidFill>
                    </a:lnL>
                    <a:lnR w="12700" cmpd="sng">
                      <a:solidFill>
                        <a:sysClr val="window" lastClr="C7EDCC"/>
                      </a:solidFill>
                    </a:lnR>
                    <a:lnT w="12700" cmpd="sng">
                      <a:solidFill>
                        <a:sysClr val="window" lastClr="C7EDCC"/>
                      </a:solidFill>
                    </a:lnT>
                    <a:lnB w="12700" cmpd="sng">
                      <a:solidFill>
                        <a:sysClr val="window" lastClr="C7EDCC"/>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indent="0" algn="l">
                        <a:lnSpc>
                          <a:spcPct val="120000"/>
                        </a:lnSpc>
                        <a:spcAft>
                          <a:spcPts val="0"/>
                        </a:spcAft>
                      </a:pPr>
                      <a:r>
                        <a:rPr lang="zh-CN" sz="1800" kern="100" dirty="0">
                          <a:effectLst/>
                          <a:latin typeface="华文细黑" pitchFamily="2" charset="-122"/>
                          <a:ea typeface="华文细黑" pitchFamily="2" charset="-122"/>
                        </a:rPr>
                        <a:t>每</a:t>
                      </a:r>
                      <a:r>
                        <a:rPr lang="en-US" sz="1800" b="1" kern="100" dirty="0">
                          <a:solidFill>
                            <a:schemeClr val="accent6">
                              <a:lumMod val="75000"/>
                            </a:schemeClr>
                          </a:solidFill>
                          <a:effectLst/>
                          <a:latin typeface="华文细黑" pitchFamily="2" charset="-122"/>
                          <a:ea typeface="华文细黑" pitchFamily="2" charset="-122"/>
                          <a:cs typeface=""/>
                        </a:rPr>
                        <a:t>1</a:t>
                      </a:r>
                      <a:r>
                        <a:rPr lang="zh-CN" sz="1800" b="1" kern="100" dirty="0">
                          <a:solidFill>
                            <a:schemeClr val="accent6">
                              <a:lumMod val="75000"/>
                            </a:schemeClr>
                          </a:solidFill>
                          <a:effectLst/>
                          <a:latin typeface="华文细黑" pitchFamily="2" charset="-122"/>
                          <a:ea typeface="华文细黑" pitchFamily="2" charset="-122"/>
                          <a:cs typeface=""/>
                        </a:rPr>
                        <a:t>吨</a:t>
                      </a:r>
                      <a:r>
                        <a:rPr lang="zh-CN" sz="1800" kern="100" dirty="0">
                          <a:effectLst/>
                          <a:latin typeface="华文细黑" pitchFamily="2" charset="-122"/>
                          <a:ea typeface="华文细黑" pitchFamily="2" charset="-122"/>
                        </a:rPr>
                        <a:t>废钢铁，可炼好钢</a:t>
                      </a:r>
                      <a:r>
                        <a:rPr lang="en-US" sz="1800" b="1" kern="100" dirty="0">
                          <a:solidFill>
                            <a:schemeClr val="accent6">
                              <a:lumMod val="75000"/>
                            </a:schemeClr>
                          </a:solidFill>
                          <a:effectLst/>
                          <a:latin typeface="华文细黑" pitchFamily="2" charset="-122"/>
                          <a:ea typeface="华文细黑" pitchFamily="2" charset="-122"/>
                          <a:cs typeface=""/>
                        </a:rPr>
                        <a:t>0.9</a:t>
                      </a:r>
                      <a:r>
                        <a:rPr lang="zh-CN" sz="1800" b="1" kern="100" dirty="0">
                          <a:solidFill>
                            <a:schemeClr val="accent6">
                              <a:lumMod val="75000"/>
                            </a:schemeClr>
                          </a:solidFill>
                          <a:effectLst/>
                          <a:latin typeface="华文细黑" pitchFamily="2" charset="-122"/>
                          <a:ea typeface="华文细黑" pitchFamily="2" charset="-122"/>
                          <a:cs typeface=""/>
                        </a:rPr>
                        <a:t>吨</a:t>
                      </a:r>
                      <a:r>
                        <a:rPr lang="zh-CN" sz="1800" kern="100" dirty="0">
                          <a:effectLst/>
                          <a:latin typeface="华文细黑" pitchFamily="2" charset="-122"/>
                          <a:ea typeface="华文细黑" pitchFamily="2" charset="-122"/>
                        </a:rPr>
                        <a:t>，减少</a:t>
                      </a:r>
                      <a:r>
                        <a:rPr lang="en-US" sz="1800" b="1" kern="100" dirty="0">
                          <a:solidFill>
                            <a:schemeClr val="accent6">
                              <a:lumMod val="75000"/>
                            </a:schemeClr>
                          </a:solidFill>
                          <a:effectLst/>
                          <a:latin typeface="华文细黑" pitchFamily="2" charset="-122"/>
                          <a:ea typeface="华文细黑" pitchFamily="2" charset="-122"/>
                          <a:cs typeface=""/>
                        </a:rPr>
                        <a:t>75</a:t>
                      </a:r>
                      <a:r>
                        <a:rPr lang="zh-CN" sz="1800" b="1" kern="100" dirty="0">
                          <a:solidFill>
                            <a:schemeClr val="accent6">
                              <a:lumMod val="75000"/>
                            </a:schemeClr>
                          </a:solidFill>
                          <a:effectLst/>
                          <a:latin typeface="华文细黑" pitchFamily="2" charset="-122"/>
                          <a:ea typeface="华文细黑" pitchFamily="2" charset="-122"/>
                          <a:cs typeface=""/>
                        </a:rPr>
                        <a:t>％</a:t>
                      </a:r>
                      <a:r>
                        <a:rPr lang="zh-CN" sz="1800" kern="100" dirty="0">
                          <a:effectLst/>
                          <a:latin typeface="华文细黑" pitchFamily="2" charset="-122"/>
                          <a:ea typeface="华文细黑" pitchFamily="2" charset="-122"/>
                        </a:rPr>
                        <a:t>的空气污染、</a:t>
                      </a:r>
                      <a:r>
                        <a:rPr lang="en-US" sz="1800" b="1" kern="100" dirty="0">
                          <a:solidFill>
                            <a:schemeClr val="accent6">
                              <a:lumMod val="75000"/>
                            </a:schemeClr>
                          </a:solidFill>
                          <a:effectLst/>
                          <a:latin typeface="华文细黑" pitchFamily="2" charset="-122"/>
                          <a:ea typeface="华文细黑" pitchFamily="2" charset="-122"/>
                          <a:cs typeface=""/>
                        </a:rPr>
                        <a:t>97</a:t>
                      </a:r>
                      <a:r>
                        <a:rPr lang="zh-CN" sz="1800" b="1" kern="100" dirty="0">
                          <a:solidFill>
                            <a:schemeClr val="accent6">
                              <a:lumMod val="75000"/>
                            </a:schemeClr>
                          </a:solidFill>
                          <a:effectLst/>
                          <a:latin typeface="华文细黑" pitchFamily="2" charset="-122"/>
                          <a:ea typeface="华文细黑" pitchFamily="2" charset="-122"/>
                          <a:cs typeface=""/>
                        </a:rPr>
                        <a:t>％</a:t>
                      </a:r>
                      <a:r>
                        <a:rPr lang="zh-CN" sz="1800" kern="100" dirty="0">
                          <a:effectLst/>
                          <a:latin typeface="华文细黑" pitchFamily="2" charset="-122"/>
                          <a:ea typeface="华文细黑" pitchFamily="2" charset="-122"/>
                        </a:rPr>
                        <a:t>的水污染和固体废物，比用矿石炼钢节约冶炼费</a:t>
                      </a:r>
                      <a:r>
                        <a:rPr lang="en-US" sz="1800" b="1" kern="100" dirty="0">
                          <a:solidFill>
                            <a:schemeClr val="accent6">
                              <a:lumMod val="75000"/>
                            </a:schemeClr>
                          </a:solidFill>
                          <a:effectLst/>
                          <a:latin typeface="华文细黑" pitchFamily="2" charset="-122"/>
                          <a:ea typeface="华文细黑" pitchFamily="2" charset="-122"/>
                          <a:cs typeface=""/>
                        </a:rPr>
                        <a:t>47</a:t>
                      </a:r>
                      <a:r>
                        <a:rPr lang="zh-CN" sz="1800" b="1" kern="100" dirty="0">
                          <a:solidFill>
                            <a:schemeClr val="accent6">
                              <a:lumMod val="75000"/>
                            </a:schemeClr>
                          </a:solidFill>
                          <a:effectLst/>
                          <a:latin typeface="华文细黑" pitchFamily="2" charset="-122"/>
                          <a:ea typeface="华文细黑" pitchFamily="2" charset="-122"/>
                          <a:cs typeface=""/>
                        </a:rPr>
                        <a:t>％</a:t>
                      </a:r>
                    </a:p>
                  </a:txBody>
                  <a:tcPr marL="68580" marR="68580" marT="0" marB="0" anchor="ctr">
                    <a:lnL w="12700" cmpd="sng">
                      <a:solidFill>
                        <a:sysClr val="window" lastClr="C7EDCC"/>
                      </a:solidFill>
                    </a:lnL>
                    <a:lnR w="12700" cmpd="sng">
                      <a:solidFill>
                        <a:sysClr val="window" lastClr="C7EDCC"/>
                      </a:solidFill>
                    </a:lnR>
                    <a:lnT w="12700" cmpd="sng">
                      <a:solidFill>
                        <a:sysClr val="window" lastClr="C7EDCC"/>
                      </a:solidFill>
                    </a:lnT>
                    <a:lnB w="12700" cmpd="sng">
                      <a:solidFill>
                        <a:sysClr val="window" lastClr="C7EDCC"/>
                      </a:solidFill>
                    </a:lnB>
                    <a:lnTlToBr w="12700" cmpd="sng">
                      <a:noFill/>
                      <a:prstDash val="solid"/>
                    </a:lnTlToBr>
                    <a:lnBlToTr w="12700" cmpd="sng">
                      <a:noFill/>
                      <a:prstDash val="solid"/>
                    </a:lnBlToTr>
                    <a:solidFill>
                      <a:srgbClr val="9BBB59">
                        <a:tint val="20000"/>
                      </a:srgbClr>
                    </a:solidFill>
                  </a:tcPr>
                </a:tc>
              </a:tr>
              <a:tr h="381100">
                <a:tc>
                  <a:txBody>
                    <a:bodyPr/>
                    <a:lstStyle>
                      <a:lvl1pPr marL="0" algn="l" defTabSz="914400" rtl="0" eaLnBrk="1" latinLnBrk="0" hangingPunct="1">
                        <a:defRPr sz="1800" b="1" kern="1200">
                          <a:solidFill>
                            <a:schemeClr val="lt1"/>
                          </a:solidFill>
                          <a:latin typeface="Calibri"/>
                          <a:ea typeface=""/>
                          <a:cs typeface=""/>
                        </a:defRPr>
                      </a:lvl1pPr>
                      <a:lvl2pPr marL="457200" algn="l" defTabSz="914400" rtl="0" eaLnBrk="1" latinLnBrk="0" hangingPunct="1">
                        <a:defRPr sz="1800" b="1" kern="1200">
                          <a:solidFill>
                            <a:schemeClr val="lt1"/>
                          </a:solidFill>
                          <a:latin typeface="Calibri"/>
                          <a:ea typeface=""/>
                          <a:cs typeface=""/>
                        </a:defRPr>
                      </a:lvl2pPr>
                      <a:lvl3pPr marL="914400" algn="l" defTabSz="914400" rtl="0" eaLnBrk="1" latinLnBrk="0" hangingPunct="1">
                        <a:defRPr sz="1800" b="1" kern="1200">
                          <a:solidFill>
                            <a:schemeClr val="lt1"/>
                          </a:solidFill>
                          <a:latin typeface="Calibri"/>
                          <a:ea typeface=""/>
                          <a:cs typeface=""/>
                        </a:defRPr>
                      </a:lvl3pPr>
                      <a:lvl4pPr marL="1371600" algn="l" defTabSz="914400" rtl="0" eaLnBrk="1" latinLnBrk="0" hangingPunct="1">
                        <a:defRPr sz="1800" b="1" kern="1200">
                          <a:solidFill>
                            <a:schemeClr val="lt1"/>
                          </a:solidFill>
                          <a:latin typeface="Calibri"/>
                          <a:ea typeface=""/>
                          <a:cs typeface=""/>
                        </a:defRPr>
                      </a:lvl4pPr>
                      <a:lvl5pPr marL="1828800" algn="l" defTabSz="914400" rtl="0" eaLnBrk="1" latinLnBrk="0" hangingPunct="1">
                        <a:defRPr sz="1800" b="1" kern="1200">
                          <a:solidFill>
                            <a:schemeClr val="lt1"/>
                          </a:solidFill>
                          <a:latin typeface="Calibri"/>
                          <a:ea typeface=""/>
                          <a:cs typeface=""/>
                        </a:defRPr>
                      </a:lvl5pPr>
                      <a:lvl6pPr marL="2286000" algn="l" defTabSz="914400" rtl="0" eaLnBrk="1" latinLnBrk="0" hangingPunct="1">
                        <a:defRPr sz="1800" b="1" kern="1200">
                          <a:solidFill>
                            <a:schemeClr val="lt1"/>
                          </a:solidFill>
                          <a:latin typeface="Calibri"/>
                          <a:ea typeface=""/>
                          <a:cs typeface=""/>
                        </a:defRPr>
                      </a:lvl6pPr>
                      <a:lvl7pPr marL="2743200" algn="l" defTabSz="914400" rtl="0" eaLnBrk="1" latinLnBrk="0" hangingPunct="1">
                        <a:defRPr sz="1800" b="1" kern="1200">
                          <a:solidFill>
                            <a:schemeClr val="lt1"/>
                          </a:solidFill>
                          <a:latin typeface="Calibri"/>
                          <a:ea typeface=""/>
                          <a:cs typeface=""/>
                        </a:defRPr>
                      </a:lvl7pPr>
                      <a:lvl8pPr marL="3200400" algn="l" defTabSz="914400" rtl="0" eaLnBrk="1" latinLnBrk="0" hangingPunct="1">
                        <a:defRPr sz="1800" b="1" kern="1200">
                          <a:solidFill>
                            <a:schemeClr val="lt1"/>
                          </a:solidFill>
                          <a:latin typeface="Calibri"/>
                          <a:ea typeface=""/>
                          <a:cs typeface=""/>
                        </a:defRPr>
                      </a:lvl8pPr>
                      <a:lvl9pPr marL="3657600" algn="l" defTabSz="914400" rtl="0" eaLnBrk="1" latinLnBrk="0" hangingPunct="1">
                        <a:defRPr sz="1800" b="1" kern="1200">
                          <a:solidFill>
                            <a:schemeClr val="lt1"/>
                          </a:solidFill>
                          <a:latin typeface="Calibri"/>
                          <a:ea typeface=""/>
                          <a:cs typeface=""/>
                        </a:defRPr>
                      </a:lvl9pPr>
                    </a:lstStyle>
                    <a:p>
                      <a:pPr indent="0" algn="ctr">
                        <a:lnSpc>
                          <a:spcPct val="120000"/>
                        </a:lnSpc>
                        <a:spcAft>
                          <a:spcPts val="0"/>
                        </a:spcAft>
                      </a:pPr>
                      <a:r>
                        <a:rPr lang="zh-CN" sz="1800" kern="100" dirty="0">
                          <a:effectLst/>
                          <a:latin typeface="华文细黑" pitchFamily="2" charset="-122"/>
                          <a:ea typeface="华文细黑" pitchFamily="2" charset="-122"/>
                        </a:rPr>
                        <a:t>食品、草木</a:t>
                      </a:r>
                      <a:endParaRPr lang="zh-CN" sz="1800" kern="100" dirty="0">
                        <a:effectLst/>
                        <a:latin typeface="华文细黑" pitchFamily="2" charset="-122"/>
                        <a:ea typeface="华文细黑" pitchFamily="2" charset="-122"/>
                        <a:cs typeface="Times New Roman"/>
                      </a:endParaRPr>
                    </a:p>
                  </a:txBody>
                  <a:tcPr marL="68580" marR="68580" marT="0" marB="0">
                    <a:lnL w="12700" cmpd="sng">
                      <a:solidFill>
                        <a:sysClr val="window" lastClr="C7EDCC"/>
                      </a:solidFill>
                    </a:lnL>
                    <a:lnR w="12700" cmpd="sng">
                      <a:solidFill>
                        <a:sysClr val="window" lastClr="C7EDCC"/>
                      </a:solidFill>
                    </a:lnR>
                    <a:lnT w="12700" cmpd="sng">
                      <a:solidFill>
                        <a:sysClr val="window" lastClr="C7EDCC"/>
                      </a:solidFill>
                    </a:lnT>
                    <a:lnB w="12700" cmpd="sng">
                      <a:solidFill>
                        <a:sysClr val="window" lastClr="C7EDCC"/>
                      </a:solidFill>
                    </a:lnB>
                    <a:lnTlToBr w="12700" cmpd="sng">
                      <a:noFill/>
                      <a:prstDash val="solid"/>
                    </a:lnTlToBr>
                    <a:lnBlToTr w="12700" cmpd="sng">
                      <a:noFill/>
                      <a:prstDash val="solid"/>
                    </a:lnBlToTr>
                    <a:solidFill>
                      <a:srgbClr val="9BBB59"/>
                    </a:solidFill>
                  </a:tcPr>
                </a:tc>
                <a:tc>
                  <a:txBody>
                    <a:bodyPr/>
                    <a:lstStyle>
                      <a:lvl1pPr marL="0" algn="l" defTabSz="914400" rtl="0" eaLnBrk="1" latinLnBrk="0" hangingPunct="1">
                        <a:defRPr sz="1800" kern="1200">
                          <a:solidFill>
                            <a:schemeClr val="dk1"/>
                          </a:solidFill>
                          <a:latin typeface="Calibri"/>
                          <a:ea typeface=""/>
                          <a:cs typeface=""/>
                        </a:defRPr>
                      </a:lvl1pPr>
                      <a:lvl2pPr marL="457200" algn="l" defTabSz="914400" rtl="0" eaLnBrk="1" latinLnBrk="0" hangingPunct="1">
                        <a:defRPr sz="1800" kern="1200">
                          <a:solidFill>
                            <a:schemeClr val="dk1"/>
                          </a:solidFill>
                          <a:latin typeface="Calibri"/>
                          <a:ea typeface=""/>
                          <a:cs typeface=""/>
                        </a:defRPr>
                      </a:lvl2pPr>
                      <a:lvl3pPr marL="914400" algn="l" defTabSz="914400" rtl="0" eaLnBrk="1" latinLnBrk="0" hangingPunct="1">
                        <a:defRPr sz="1800" kern="1200">
                          <a:solidFill>
                            <a:schemeClr val="dk1"/>
                          </a:solidFill>
                          <a:latin typeface="Calibri"/>
                          <a:ea typeface=""/>
                          <a:cs typeface=""/>
                        </a:defRPr>
                      </a:lvl3pPr>
                      <a:lvl4pPr marL="1371600" algn="l" defTabSz="914400" rtl="0" eaLnBrk="1" latinLnBrk="0" hangingPunct="1">
                        <a:defRPr sz="1800" kern="1200">
                          <a:solidFill>
                            <a:schemeClr val="dk1"/>
                          </a:solidFill>
                          <a:latin typeface="Calibri"/>
                          <a:ea typeface=""/>
                          <a:cs typeface=""/>
                        </a:defRPr>
                      </a:lvl4pPr>
                      <a:lvl5pPr marL="1828800" algn="l" defTabSz="914400" rtl="0" eaLnBrk="1" latinLnBrk="0" hangingPunct="1">
                        <a:defRPr sz="1800" kern="1200">
                          <a:solidFill>
                            <a:schemeClr val="dk1"/>
                          </a:solidFill>
                          <a:latin typeface="Calibri"/>
                          <a:ea typeface=""/>
                          <a:cs typeface=""/>
                        </a:defRPr>
                      </a:lvl5pPr>
                      <a:lvl6pPr marL="2286000" algn="l" defTabSz="914400" rtl="0" eaLnBrk="1" latinLnBrk="0" hangingPunct="1">
                        <a:defRPr sz="1800" kern="1200">
                          <a:solidFill>
                            <a:schemeClr val="dk1"/>
                          </a:solidFill>
                          <a:latin typeface="Calibri"/>
                          <a:ea typeface=""/>
                          <a:cs typeface=""/>
                        </a:defRPr>
                      </a:lvl6pPr>
                      <a:lvl7pPr marL="2743200" algn="l" defTabSz="914400" rtl="0" eaLnBrk="1" latinLnBrk="0" hangingPunct="1">
                        <a:defRPr sz="1800" kern="1200">
                          <a:solidFill>
                            <a:schemeClr val="dk1"/>
                          </a:solidFill>
                          <a:latin typeface="Calibri"/>
                          <a:ea typeface=""/>
                          <a:cs typeface=""/>
                        </a:defRPr>
                      </a:lvl7pPr>
                      <a:lvl8pPr marL="3200400" algn="l" defTabSz="914400" rtl="0" eaLnBrk="1" latinLnBrk="0" hangingPunct="1">
                        <a:defRPr sz="1800" kern="1200">
                          <a:solidFill>
                            <a:schemeClr val="dk1"/>
                          </a:solidFill>
                          <a:latin typeface="Calibri"/>
                          <a:ea typeface=""/>
                          <a:cs typeface=""/>
                        </a:defRPr>
                      </a:lvl8pPr>
                      <a:lvl9pPr marL="3657600" algn="l" defTabSz="914400" rtl="0" eaLnBrk="1" latinLnBrk="0" hangingPunct="1">
                        <a:defRPr sz="1800" kern="1200">
                          <a:solidFill>
                            <a:schemeClr val="dk1"/>
                          </a:solidFill>
                          <a:latin typeface="Calibri"/>
                          <a:ea typeface=""/>
                          <a:cs typeface=""/>
                        </a:defRPr>
                      </a:lvl9pPr>
                    </a:lstStyle>
                    <a:p>
                      <a:pPr indent="0" algn="l">
                        <a:lnSpc>
                          <a:spcPct val="120000"/>
                        </a:lnSpc>
                        <a:spcAft>
                          <a:spcPts val="0"/>
                        </a:spcAft>
                      </a:pPr>
                      <a:r>
                        <a:rPr lang="zh-CN" sz="1800" kern="100" dirty="0">
                          <a:effectLst/>
                          <a:latin typeface="华文细黑" pitchFamily="2" charset="-122"/>
                          <a:ea typeface="华文细黑" pitchFamily="2" charset="-122"/>
                        </a:rPr>
                        <a:t>每</a:t>
                      </a:r>
                      <a:r>
                        <a:rPr lang="en-US" sz="1800" b="1" kern="100" dirty="0">
                          <a:solidFill>
                            <a:schemeClr val="accent6">
                              <a:lumMod val="75000"/>
                            </a:schemeClr>
                          </a:solidFill>
                          <a:effectLst/>
                          <a:latin typeface="华文细黑" pitchFamily="2" charset="-122"/>
                          <a:ea typeface="华文细黑" pitchFamily="2" charset="-122"/>
                          <a:cs typeface=""/>
                        </a:rPr>
                        <a:t>1</a:t>
                      </a:r>
                      <a:r>
                        <a:rPr lang="zh-CN" sz="1800" b="1" kern="100" dirty="0">
                          <a:solidFill>
                            <a:schemeClr val="accent6">
                              <a:lumMod val="75000"/>
                            </a:schemeClr>
                          </a:solidFill>
                          <a:effectLst/>
                          <a:latin typeface="华文细黑" pitchFamily="2" charset="-122"/>
                          <a:ea typeface="华文细黑" pitchFamily="2" charset="-122"/>
                          <a:cs typeface=""/>
                        </a:rPr>
                        <a:t>吨</a:t>
                      </a:r>
                      <a:r>
                        <a:rPr lang="zh-CN" sz="1800" kern="100" dirty="0">
                          <a:effectLst/>
                          <a:latin typeface="华文细黑" pitchFamily="2" charset="-122"/>
                          <a:ea typeface="华文细黑" pitchFamily="2" charset="-122"/>
                        </a:rPr>
                        <a:t>可生产</a:t>
                      </a:r>
                      <a:r>
                        <a:rPr lang="en-US" sz="1800" b="1" kern="100" dirty="0">
                          <a:solidFill>
                            <a:schemeClr val="accent6">
                              <a:lumMod val="75000"/>
                            </a:schemeClr>
                          </a:solidFill>
                          <a:effectLst/>
                          <a:latin typeface="华文细黑" pitchFamily="2" charset="-122"/>
                          <a:ea typeface="华文细黑" pitchFamily="2" charset="-122"/>
                          <a:cs typeface=""/>
                        </a:rPr>
                        <a:t>0.6</a:t>
                      </a:r>
                      <a:r>
                        <a:rPr lang="zh-CN" sz="1800" kern="100" dirty="0">
                          <a:effectLst/>
                          <a:latin typeface="华文细黑" pitchFamily="2" charset="-122"/>
                          <a:ea typeface="华文细黑" pitchFamily="2" charset="-122"/>
                        </a:rPr>
                        <a:t>吨有机肥，草木垃圾同时也可作燃料</a:t>
                      </a:r>
                      <a:endParaRPr lang="zh-CN" sz="1800" kern="100" dirty="0">
                        <a:effectLst/>
                        <a:latin typeface="华文细黑" pitchFamily="2" charset="-122"/>
                        <a:ea typeface="华文细黑" pitchFamily="2" charset="-122"/>
                        <a:cs typeface="Times New Roman"/>
                      </a:endParaRPr>
                    </a:p>
                  </a:txBody>
                  <a:tcPr marL="68580" marR="68580" marT="0" marB="0" anchor="ctr">
                    <a:lnL w="12700" cmpd="sng">
                      <a:solidFill>
                        <a:sysClr val="window" lastClr="C7EDCC"/>
                      </a:solidFill>
                    </a:lnL>
                    <a:lnR w="12700" cmpd="sng">
                      <a:solidFill>
                        <a:sysClr val="window" lastClr="C7EDCC"/>
                      </a:solidFill>
                    </a:lnR>
                    <a:lnT w="12700" cmpd="sng">
                      <a:solidFill>
                        <a:sysClr val="window" lastClr="C7EDCC"/>
                      </a:solidFill>
                    </a:lnT>
                    <a:lnB w="12700" cmpd="sng">
                      <a:solidFill>
                        <a:sysClr val="window" lastClr="C7EDCC"/>
                      </a:solidFill>
                    </a:lnB>
                    <a:lnTlToBr w="12700" cmpd="sng">
                      <a:noFill/>
                      <a:prstDash val="solid"/>
                    </a:lnTlToBr>
                    <a:lnBlToTr w="12700" cmpd="sng">
                      <a:noFill/>
                      <a:prstDash val="solid"/>
                    </a:lnBlToTr>
                    <a:solidFill>
                      <a:srgbClr val="9BBB59">
                        <a:tint val="40000"/>
                      </a:srgb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pPr algn="l"/>
            <a:r>
              <a:rPr lang="zh-CN" altLang="en-US" dirty="0" smtClean="0">
                <a:latin typeface="Arial" pitchFamily="34" charset="0"/>
                <a:ea typeface="微软雅黑" pitchFamily="34" charset="-122"/>
              </a:rPr>
              <a:t>我们国家目前垃圾分类的状况</a:t>
            </a:r>
          </a:p>
        </p:txBody>
      </p:sp>
      <p:sp>
        <p:nvSpPr>
          <p:cNvPr id="16" name="文本框 15"/>
          <p:cNvSpPr txBox="1"/>
          <p:nvPr/>
        </p:nvSpPr>
        <p:spPr>
          <a:xfrm>
            <a:off x="867410" y="1242695"/>
            <a:ext cx="10803255" cy="5151347"/>
          </a:xfrm>
          <a:prstGeom prst="rect">
            <a:avLst/>
          </a:prstGeom>
          <a:solidFill>
            <a:schemeClr val="bg1"/>
          </a:solidFill>
        </p:spPr>
        <p:txBody>
          <a:bodyPr wrap="square" rtlCol="0">
            <a:spAutoFit/>
          </a:bodyPr>
          <a:lstStyle/>
          <a:p>
            <a:pPr algn="l">
              <a:lnSpc>
                <a:spcPct val="130000"/>
              </a:lnSpc>
            </a:pPr>
            <a:r>
              <a:rPr lang="zh-CN" altLang="en-US" sz="3200" b="1" dirty="0">
                <a:solidFill>
                  <a:schemeClr val="accent1"/>
                </a:solidFill>
                <a:latin typeface="微软雅黑" charset="0"/>
                <a:ea typeface="微软雅黑" charset="0"/>
                <a:sym typeface="+mn-ea"/>
              </a:rPr>
              <a:t>但是目前在我们国家，垃圾分类</a:t>
            </a:r>
            <a:r>
              <a:rPr lang="zh-CN" altLang="en-US" sz="3200" b="1" dirty="0" smtClean="0">
                <a:solidFill>
                  <a:schemeClr val="accent1"/>
                </a:solidFill>
                <a:latin typeface="微软雅黑" charset="0"/>
                <a:ea typeface="微软雅黑" charset="0"/>
                <a:sym typeface="+mn-ea"/>
              </a:rPr>
              <a:t>并没有引起足够的重视</a:t>
            </a:r>
            <a:r>
              <a:rPr lang="zh-CN" altLang="en-US" sz="3200" b="1" dirty="0">
                <a:solidFill>
                  <a:schemeClr val="accent1"/>
                </a:solidFill>
                <a:latin typeface="微软雅黑" charset="0"/>
                <a:ea typeface="微软雅黑" charset="0"/>
                <a:sym typeface="+mn-ea"/>
              </a:rPr>
              <a:t>。人们知道垃圾</a:t>
            </a:r>
            <a:r>
              <a:rPr lang="zh-CN" altLang="en-US" sz="3200" b="1" dirty="0" smtClean="0">
                <a:solidFill>
                  <a:schemeClr val="accent1"/>
                </a:solidFill>
                <a:latin typeface="微软雅黑" charset="0"/>
                <a:ea typeface="微软雅黑" charset="0"/>
                <a:sym typeface="+mn-ea"/>
              </a:rPr>
              <a:t>需要分类</a:t>
            </a:r>
            <a:r>
              <a:rPr lang="zh-CN" altLang="en-US" sz="3200" b="1" dirty="0">
                <a:solidFill>
                  <a:schemeClr val="accent1"/>
                </a:solidFill>
                <a:latin typeface="微软雅黑" charset="0"/>
                <a:ea typeface="微软雅黑" charset="0"/>
                <a:sym typeface="+mn-ea"/>
              </a:rPr>
              <a:t>，</a:t>
            </a:r>
            <a:r>
              <a:rPr lang="zh-CN" altLang="en-US" sz="3200" b="1" dirty="0" smtClean="0">
                <a:solidFill>
                  <a:schemeClr val="accent1"/>
                </a:solidFill>
                <a:latin typeface="微软雅黑" charset="0"/>
                <a:ea typeface="微软雅黑" charset="0"/>
                <a:sym typeface="+mn-ea"/>
              </a:rPr>
              <a:t>可是还没有养成良好的分类习惯。当然</a:t>
            </a:r>
            <a:r>
              <a:rPr lang="zh-CN" altLang="en-US" sz="3200" b="1" dirty="0">
                <a:solidFill>
                  <a:schemeClr val="accent1"/>
                </a:solidFill>
                <a:latin typeface="微软雅黑" charset="0"/>
                <a:ea typeface="微软雅黑" charset="0"/>
                <a:sym typeface="+mn-ea"/>
              </a:rPr>
              <a:t>，比起过去，大家对于垃圾</a:t>
            </a:r>
            <a:r>
              <a:rPr lang="zh-CN" altLang="en-US" sz="3200" b="1" dirty="0" smtClean="0">
                <a:solidFill>
                  <a:schemeClr val="accent1"/>
                </a:solidFill>
                <a:latin typeface="微软雅黑" charset="0"/>
                <a:ea typeface="微软雅黑" charset="0"/>
                <a:sym typeface="+mn-ea"/>
              </a:rPr>
              <a:t>分类等环保</a:t>
            </a:r>
            <a:r>
              <a:rPr lang="zh-CN" altLang="en-US" sz="3200" b="1" dirty="0">
                <a:solidFill>
                  <a:schemeClr val="accent1"/>
                </a:solidFill>
                <a:latin typeface="微软雅黑" charset="0"/>
                <a:ea typeface="微软雅黑" charset="0"/>
                <a:sym typeface="+mn-ea"/>
              </a:rPr>
              <a:t>意识提高</a:t>
            </a:r>
            <a:r>
              <a:rPr lang="zh-CN" altLang="en-US" sz="3200" b="1" dirty="0" smtClean="0">
                <a:solidFill>
                  <a:schemeClr val="accent1"/>
                </a:solidFill>
                <a:latin typeface="微软雅黑" charset="0"/>
                <a:ea typeface="微软雅黑" charset="0"/>
                <a:sym typeface="+mn-ea"/>
              </a:rPr>
              <a:t>了很多。相信</a:t>
            </a:r>
            <a:r>
              <a:rPr lang="zh-CN" altLang="en-US" sz="3200" b="1" dirty="0">
                <a:solidFill>
                  <a:schemeClr val="accent1"/>
                </a:solidFill>
                <a:latin typeface="微软雅黑" charset="0"/>
                <a:ea typeface="微软雅黑" charset="0"/>
                <a:sym typeface="+mn-ea"/>
              </a:rPr>
              <a:t>通过大家的努力，在不久的</a:t>
            </a:r>
            <a:r>
              <a:rPr lang="zh-CN" altLang="en-US" sz="3200" b="1" dirty="0" smtClean="0">
                <a:solidFill>
                  <a:schemeClr val="accent1"/>
                </a:solidFill>
                <a:latin typeface="微软雅黑" charset="0"/>
                <a:ea typeface="微软雅黑" charset="0"/>
                <a:sym typeface="+mn-ea"/>
              </a:rPr>
              <a:t>将来，</a:t>
            </a:r>
            <a:r>
              <a:rPr lang="en-US" altLang="zh-CN" sz="3200" b="1" dirty="0" smtClean="0">
                <a:solidFill>
                  <a:schemeClr val="accent1"/>
                </a:solidFill>
                <a:latin typeface="微软雅黑" charset="0"/>
                <a:ea typeface="微软雅黑" charset="0"/>
                <a:sym typeface="+mn-ea"/>
              </a:rPr>
              <a:t>“</a:t>
            </a:r>
            <a:r>
              <a:rPr lang="zh-CN" altLang="en-US" sz="3200" b="1" dirty="0">
                <a:solidFill>
                  <a:schemeClr val="accent1"/>
                </a:solidFill>
                <a:latin typeface="微软雅黑" charset="0"/>
                <a:ea typeface="微软雅黑" charset="0"/>
                <a:sym typeface="+mn-ea"/>
              </a:rPr>
              <a:t>垃圾分类</a:t>
            </a:r>
            <a:r>
              <a:rPr lang="en-US" altLang="zh-CN" sz="3200" b="1" dirty="0">
                <a:solidFill>
                  <a:schemeClr val="accent1"/>
                </a:solidFill>
                <a:latin typeface="微软雅黑" charset="0"/>
                <a:ea typeface="微软雅黑" charset="0"/>
                <a:sym typeface="+mn-ea"/>
              </a:rPr>
              <a:t>”</a:t>
            </a:r>
            <a:r>
              <a:rPr lang="zh-CN" altLang="en-US" sz="3200" b="1" dirty="0">
                <a:solidFill>
                  <a:schemeClr val="accent1"/>
                </a:solidFill>
                <a:latin typeface="微软雅黑" charset="0"/>
                <a:ea typeface="微软雅黑" charset="0"/>
                <a:sym typeface="+mn-ea"/>
              </a:rPr>
              <a:t>将</a:t>
            </a:r>
            <a:r>
              <a:rPr lang="zh-CN" altLang="en-US" sz="3200" b="1" dirty="0" smtClean="0">
                <a:solidFill>
                  <a:schemeClr val="accent1"/>
                </a:solidFill>
                <a:latin typeface="微软雅黑" charset="0"/>
                <a:ea typeface="微软雅黑" charset="0"/>
                <a:sym typeface="+mn-ea"/>
              </a:rPr>
              <a:t>不再是一个需要宣传动员的工作，而是每个中国人都习以为常的举动。</a:t>
            </a:r>
          </a:p>
          <a:p>
            <a:pPr algn="l">
              <a:lnSpc>
                <a:spcPct val="130000"/>
              </a:lnSpc>
            </a:pPr>
            <a:r>
              <a:rPr lang="zh-CN" altLang="en-US" sz="3200" b="1" dirty="0" smtClean="0">
                <a:solidFill>
                  <a:schemeClr val="accent1"/>
                </a:solidFill>
                <a:latin typeface="微软雅黑" charset="0"/>
                <a:ea typeface="微软雅黑" charset="0"/>
                <a:sym typeface="+mn-ea"/>
              </a:rPr>
              <a:t>请同学们爱物惜物，减少浪费，自觉为垃圾分类减量化做贡献。</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strVal val="#ppt_w*0.70"/>
                                          </p:val>
                                        </p:tav>
                                        <p:tav tm="100000">
                                          <p:val>
                                            <p:strVal val="#ppt_w"/>
                                          </p:val>
                                        </p:tav>
                                      </p:tavLst>
                                    </p:anim>
                                    <p:anim calcmode="lin" valueType="num">
                                      <p:cBhvr>
                                        <p:cTn id="8" dur="1000" fill="hold"/>
                                        <p:tgtEl>
                                          <p:spTgt spid="16"/>
                                        </p:tgtEl>
                                        <p:attrNameLst>
                                          <p:attrName>ppt_h</p:attrName>
                                        </p:attrNameLst>
                                      </p:cBhvr>
                                      <p:tavLst>
                                        <p:tav tm="0">
                                          <p:val>
                                            <p:strVal val="#ppt_h"/>
                                          </p:val>
                                        </p:tav>
                                        <p:tav tm="100000">
                                          <p:val>
                                            <p:strVal val="#ppt_h"/>
                                          </p:val>
                                        </p:tav>
                                      </p:tavLst>
                                    </p:anim>
                                    <p:animEffect transition="in" filter="fade">
                                      <p:cBhvr>
                                        <p:cTn id="9"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pPr algn="l"/>
            <a:r>
              <a:rPr lang="zh-CN" altLang="en-US" dirty="0" smtClean="0">
                <a:latin typeface="Arial" pitchFamily="34" charset="0"/>
                <a:ea typeface="微软雅黑" pitchFamily="34" charset="-122"/>
              </a:rPr>
              <a:t>国际环保组织</a:t>
            </a:r>
          </a:p>
        </p:txBody>
      </p:sp>
      <p:pic>
        <p:nvPicPr>
          <p:cNvPr id="2" name="内容占位符 1"/>
          <p:cNvPicPr>
            <a:picLocks noGrp="1" noChangeAspect="1"/>
          </p:cNvPicPr>
          <p:nvPr>
            <p:ph sz="half" idx="1"/>
          </p:nvPr>
        </p:nvPicPr>
        <p:blipFill>
          <a:blip r:embed="rId3"/>
          <a:srcRect/>
          <a:stretch>
            <a:fillRect/>
          </a:stretch>
        </p:blipFill>
        <p:spPr>
          <a:xfrm>
            <a:off x="779780" y="1731010"/>
            <a:ext cx="2527935" cy="3350260"/>
          </a:xfrm>
          <a:prstGeom prst="rect">
            <a:avLst/>
          </a:prstGeom>
        </p:spPr>
      </p:pic>
      <p:pic>
        <p:nvPicPr>
          <p:cNvPr id="3" name="内容占位符 2"/>
          <p:cNvPicPr>
            <a:picLocks noGrp="1" noChangeAspect="1"/>
          </p:cNvPicPr>
          <p:nvPr>
            <p:ph sz="half" idx="2"/>
          </p:nvPr>
        </p:nvPicPr>
        <p:blipFill>
          <a:blip r:embed="rId4"/>
          <a:srcRect/>
          <a:stretch>
            <a:fillRect/>
          </a:stretch>
        </p:blipFill>
        <p:spPr>
          <a:xfrm>
            <a:off x="3330110" y="1791071"/>
            <a:ext cx="3241675" cy="3266440"/>
          </a:xfrm>
          <a:prstGeom prst="rect">
            <a:avLst/>
          </a:prstGeom>
        </p:spPr>
      </p:pic>
      <p:pic>
        <p:nvPicPr>
          <p:cNvPr id="4" name="图片 3"/>
          <p:cNvPicPr>
            <a:picLocks noChangeAspect="1"/>
          </p:cNvPicPr>
          <p:nvPr/>
        </p:nvPicPr>
        <p:blipFill>
          <a:blip r:embed="rId5"/>
          <a:srcRect/>
          <a:stretch>
            <a:fillRect/>
          </a:stretch>
        </p:blipFill>
        <p:spPr>
          <a:xfrm>
            <a:off x="6684258" y="1668858"/>
            <a:ext cx="2440940" cy="2449830"/>
          </a:xfrm>
          <a:prstGeom prst="rect">
            <a:avLst/>
          </a:prstGeom>
        </p:spPr>
      </p:pic>
      <p:pic>
        <p:nvPicPr>
          <p:cNvPr id="5" name="图片 4"/>
          <p:cNvPicPr>
            <a:picLocks noChangeAspect="1"/>
          </p:cNvPicPr>
          <p:nvPr/>
        </p:nvPicPr>
        <p:blipFill>
          <a:blip r:embed="rId6"/>
          <a:srcRect/>
          <a:stretch>
            <a:fillRect/>
          </a:stretch>
        </p:blipFill>
        <p:spPr>
          <a:xfrm>
            <a:off x="7130415" y="4777105"/>
            <a:ext cx="3446145" cy="1545590"/>
          </a:xfrm>
          <a:prstGeom prst="rect">
            <a:avLst/>
          </a:prstGeom>
        </p:spPr>
      </p:pic>
      <p:pic>
        <p:nvPicPr>
          <p:cNvPr id="10" name="图片 9"/>
          <p:cNvPicPr>
            <a:picLocks noChangeAspect="1"/>
          </p:cNvPicPr>
          <p:nvPr/>
        </p:nvPicPr>
        <p:blipFill>
          <a:blip r:embed="rId7"/>
          <a:srcRect/>
          <a:stretch>
            <a:fillRect/>
          </a:stretch>
        </p:blipFill>
        <p:spPr>
          <a:xfrm>
            <a:off x="8995410" y="2368550"/>
            <a:ext cx="2800985" cy="1867535"/>
          </a:xfrm>
          <a:prstGeom prst="rect">
            <a:avLst/>
          </a:prstGeom>
        </p:spPr>
      </p:pic>
      <p:sp>
        <p:nvSpPr>
          <p:cNvPr id="12" name="文本框 11"/>
          <p:cNvSpPr txBox="1"/>
          <p:nvPr/>
        </p:nvSpPr>
        <p:spPr>
          <a:xfrm>
            <a:off x="796925" y="1196340"/>
            <a:ext cx="4094480" cy="645795"/>
          </a:xfrm>
          <a:prstGeom prst="rect">
            <a:avLst/>
          </a:prstGeom>
          <a:noFill/>
        </p:spPr>
        <p:txBody>
          <a:bodyPr wrap="none" rtlCol="0">
            <a:spAutoFit/>
          </a:bodyPr>
          <a:lstStyle/>
          <a:p>
            <a:pPr algn="l">
              <a:lnSpc>
                <a:spcPct val="130000"/>
              </a:lnSpc>
            </a:pPr>
            <a:r>
              <a:rPr lang="zh-CN" altLang="en-US" sz="2800" dirty="0" smtClean="0">
                <a:solidFill>
                  <a:schemeClr val="accent1"/>
                </a:solidFill>
                <a:latin typeface="Arial" pitchFamily="34" charset="0"/>
                <a:ea typeface="微软雅黑" pitchFamily="34" charset="-122"/>
              </a:rPr>
              <a:t>环保需要靠每个人的努力</a:t>
            </a:r>
          </a:p>
        </p:txBody>
      </p:sp>
      <p:sp>
        <p:nvSpPr>
          <p:cNvPr id="11" name="文本框 10"/>
          <p:cNvSpPr txBox="1"/>
          <p:nvPr/>
        </p:nvSpPr>
        <p:spPr>
          <a:xfrm>
            <a:off x="731520" y="1213485"/>
            <a:ext cx="5516880" cy="645795"/>
          </a:xfrm>
          <a:prstGeom prst="rect">
            <a:avLst/>
          </a:prstGeom>
          <a:noFill/>
        </p:spPr>
        <p:txBody>
          <a:bodyPr wrap="none" rtlCol="0">
            <a:spAutoFit/>
          </a:bodyPr>
          <a:lstStyle/>
          <a:p>
            <a:pPr>
              <a:lnSpc>
                <a:spcPct val="130000"/>
              </a:lnSpc>
            </a:pPr>
            <a:r>
              <a:rPr lang="zh-CN" altLang="en-US" sz="2800" dirty="0" smtClean="0">
                <a:solidFill>
                  <a:schemeClr val="accent1"/>
                </a:solidFill>
                <a:latin typeface="Arial" pitchFamily="34" charset="0"/>
                <a:ea typeface="微软雅黑" pitchFamily="34" charset="-122"/>
              </a:rPr>
              <a:t>关于环保，我们不是一个人在行动</a:t>
            </a:r>
          </a:p>
        </p:txBody>
      </p:sp>
      <p:pic>
        <p:nvPicPr>
          <p:cNvPr id="7" name="图片 6"/>
          <p:cNvPicPr>
            <a:picLocks noChangeAspect="1"/>
          </p:cNvPicPr>
          <p:nvPr/>
        </p:nvPicPr>
        <p:blipFill>
          <a:blip r:embed="rId8"/>
          <a:srcRect/>
          <a:stretch>
            <a:fillRect/>
          </a:stretch>
        </p:blipFill>
        <p:spPr>
          <a:xfrm>
            <a:off x="7856220" y="0"/>
            <a:ext cx="4335780" cy="1410970"/>
          </a:xfrm>
          <a:prstGeom prst="rect">
            <a:avLst/>
          </a:prstGeom>
        </p:spPr>
      </p:pic>
      <p:pic>
        <p:nvPicPr>
          <p:cNvPr id="13" name="图片 12" descr="自然之友LOGO.png"/>
          <p:cNvPicPr>
            <a:picLocks noChangeAspect="1"/>
          </p:cNvPicPr>
          <p:nvPr/>
        </p:nvPicPr>
        <p:blipFill>
          <a:blip r:embed="rId9"/>
          <a:stretch>
            <a:fillRect/>
          </a:stretch>
        </p:blipFill>
        <p:spPr>
          <a:xfrm>
            <a:off x="1604156" y="5067542"/>
            <a:ext cx="3809524" cy="13841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11">
                                            <p:txEl>
                                              <p:pRg st="0" end="0"/>
                                            </p:txEl>
                                          </p:spTgt>
                                        </p:tgtEl>
                                      </p:cBhvr>
                                    </p:animEffect>
                                    <p:set>
                                      <p:cBhvr>
                                        <p:cTn id="7" dur="1" fill="hold">
                                          <p:stCondLst>
                                            <p:cond delay="499"/>
                                          </p:stCondLst>
                                        </p:cTn>
                                        <p:tgtEl>
                                          <p:spTgt spid="11">
                                            <p:txEl>
                                              <p:pRg st="0" end="0"/>
                                            </p:txEl>
                                          </p:spTgt>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heckerboard(across)">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endParaRPr lang="zh-CN" altLang="en-US"/>
          </a:p>
        </p:txBody>
      </p:sp>
      <p:sp>
        <p:nvSpPr>
          <p:cNvPr id="5" name="矩形 4"/>
          <p:cNvSpPr/>
          <p:nvPr/>
        </p:nvSpPr>
        <p:spPr>
          <a:xfrm>
            <a:off x="295910" y="1482090"/>
            <a:ext cx="11533505" cy="2560320"/>
          </a:xfrm>
          <a:prstGeom prst="rect">
            <a:avLst/>
          </a:prstGeom>
          <a:noFill/>
          <a:ln>
            <a:noFill/>
          </a:ln>
        </p:spPr>
        <p:txBody>
          <a:bodyPr wrap="square" rtlCol="0" anchor="t">
            <a:spAutoFit/>
          </a:bodyPr>
          <a:lstStyle/>
          <a:p>
            <a:pPr algn="ctr"/>
            <a:r>
              <a:rPr lang="zh-CN" altLang="en-US" sz="54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除了垃圾分类</a:t>
            </a:r>
          </a:p>
          <a:p>
            <a:pPr algn="ctr"/>
            <a:r>
              <a:rPr lang="zh-CN" altLang="en-US" sz="54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还有哪些利于环保的小事可以从我们身边做起？</a:t>
            </a:r>
          </a:p>
        </p:txBody>
      </p:sp>
      <p:sp>
        <p:nvSpPr>
          <p:cNvPr id="3" name="文本框 2"/>
          <p:cNvSpPr txBox="1"/>
          <p:nvPr/>
        </p:nvSpPr>
        <p:spPr>
          <a:xfrm>
            <a:off x="1174750" y="4044315"/>
            <a:ext cx="5345430" cy="2466340"/>
          </a:xfrm>
          <a:prstGeom prst="rect">
            <a:avLst/>
          </a:prstGeom>
          <a:noFill/>
        </p:spPr>
        <p:txBody>
          <a:bodyPr wrap="none" rtlCol="0">
            <a:spAutoFit/>
          </a:bodyPr>
          <a:lstStyle/>
          <a:p>
            <a:pPr marL="285750"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变废为宝</a:t>
            </a:r>
          </a:p>
          <a:p>
            <a:pPr marL="285750"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出门带水杯，少喝饮料，环保又健康</a:t>
            </a:r>
          </a:p>
          <a:p>
            <a:pPr marL="285750"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拒绝一次性餐具</a:t>
            </a:r>
          </a:p>
          <a:p>
            <a:pPr marL="285750"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购物消费使用环保袋代替塑料袋</a:t>
            </a:r>
          </a:p>
          <a:p>
            <a:pPr marL="285750" indent="-285750">
              <a:lnSpc>
                <a:spcPct val="130000"/>
              </a:lnSpc>
              <a:buFont typeface="Arial" charset="0"/>
              <a:buChar char="•"/>
            </a:pPr>
            <a:r>
              <a:rPr lang="en-US" altLang="zh-CN" sz="2400" dirty="0" smtClean="0">
                <a:solidFill>
                  <a:schemeClr val="accent1"/>
                </a:solidFill>
                <a:latin typeface="Arial" pitchFamily="34" charset="0"/>
                <a:ea typeface="微软雅黑" pitchFamily="34" charset="-122"/>
              </a:rPr>
              <a:t>……</a:t>
            </a:r>
          </a:p>
        </p:txBody>
      </p:sp>
      <p:pic>
        <p:nvPicPr>
          <p:cNvPr id="4" name="内容占位符 3"/>
          <p:cNvPicPr>
            <a:picLocks noGrp="1" noChangeAspect="1"/>
          </p:cNvPicPr>
          <p:nvPr>
            <p:ph idx="1"/>
          </p:nvPr>
        </p:nvPicPr>
        <p:blipFill>
          <a:blip r:embed="rId3"/>
          <a:srcRect/>
          <a:stretch>
            <a:fillRect/>
          </a:stretch>
        </p:blipFill>
        <p:spPr>
          <a:xfrm>
            <a:off x="9384665" y="3616960"/>
            <a:ext cx="1852295" cy="261239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a:latin typeface="微软雅黑" charset="0"/>
                <a:ea typeface="微软雅黑" charset="0"/>
              </a:rPr>
              <a:t>变废为宝</a:t>
            </a:r>
          </a:p>
        </p:txBody>
      </p:sp>
      <p:pic>
        <p:nvPicPr>
          <p:cNvPr id="3" name="图片 2"/>
          <p:cNvPicPr>
            <a:picLocks noChangeAspect="1"/>
          </p:cNvPicPr>
          <p:nvPr/>
        </p:nvPicPr>
        <p:blipFill>
          <a:blip r:embed="rId2"/>
          <a:srcRect/>
          <a:stretch>
            <a:fillRect/>
          </a:stretch>
        </p:blipFill>
        <p:spPr>
          <a:xfrm>
            <a:off x="4512310" y="632460"/>
            <a:ext cx="3668395" cy="2754630"/>
          </a:xfrm>
          <a:prstGeom prst="rect">
            <a:avLst/>
          </a:prstGeom>
        </p:spPr>
      </p:pic>
      <p:pic>
        <p:nvPicPr>
          <p:cNvPr id="4" name="图片 3"/>
          <p:cNvPicPr>
            <a:picLocks noChangeAspect="1"/>
          </p:cNvPicPr>
          <p:nvPr/>
        </p:nvPicPr>
        <p:blipFill>
          <a:blip r:embed="rId3"/>
          <a:srcRect/>
          <a:stretch>
            <a:fillRect/>
          </a:stretch>
        </p:blipFill>
        <p:spPr>
          <a:xfrm>
            <a:off x="7397115" y="3020695"/>
            <a:ext cx="4317365" cy="2987040"/>
          </a:xfrm>
          <a:prstGeom prst="rect">
            <a:avLst/>
          </a:prstGeom>
        </p:spPr>
      </p:pic>
      <p:pic>
        <p:nvPicPr>
          <p:cNvPr id="2" name="图片 1"/>
          <p:cNvPicPr>
            <a:picLocks noChangeAspect="1"/>
          </p:cNvPicPr>
          <p:nvPr/>
        </p:nvPicPr>
        <p:blipFill>
          <a:blip r:embed="rId4" cstate="print"/>
          <a:srcRect/>
          <a:stretch>
            <a:fillRect/>
          </a:stretch>
        </p:blipFill>
        <p:spPr>
          <a:xfrm>
            <a:off x="575310" y="1304925"/>
            <a:ext cx="4112895" cy="3084830"/>
          </a:xfrm>
          <a:prstGeom prst="rect">
            <a:avLst/>
          </a:prstGeom>
        </p:spPr>
      </p:pic>
      <p:sp>
        <p:nvSpPr>
          <p:cNvPr id="8" name="文本框 7"/>
          <p:cNvSpPr txBox="1"/>
          <p:nvPr/>
        </p:nvSpPr>
        <p:spPr>
          <a:xfrm>
            <a:off x="8498840" y="1045845"/>
            <a:ext cx="3059430" cy="1516380"/>
          </a:xfrm>
          <a:prstGeom prst="rect">
            <a:avLst/>
          </a:prstGeom>
          <a:noFill/>
        </p:spPr>
        <p:txBody>
          <a:bodyPr wrap="none" rtlCol="0">
            <a:spAutoFit/>
          </a:bodyPr>
          <a:lstStyle/>
          <a:p>
            <a:pPr marL="285750"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纸质垃圾</a:t>
            </a:r>
          </a:p>
          <a:p>
            <a:pPr marL="742950" lvl="1"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手工制品</a:t>
            </a:r>
          </a:p>
          <a:p>
            <a:pPr marL="742950" lvl="1"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土豆皮清除茶垢</a:t>
            </a:r>
          </a:p>
        </p:txBody>
      </p:sp>
      <p:sp>
        <p:nvSpPr>
          <p:cNvPr id="10" name="文本框 9"/>
          <p:cNvSpPr txBox="1"/>
          <p:nvPr/>
        </p:nvSpPr>
        <p:spPr>
          <a:xfrm>
            <a:off x="3401060" y="4673600"/>
            <a:ext cx="1840230" cy="1516380"/>
          </a:xfrm>
          <a:prstGeom prst="rect">
            <a:avLst/>
          </a:prstGeom>
          <a:noFill/>
        </p:spPr>
        <p:txBody>
          <a:bodyPr wrap="none" rtlCol="0">
            <a:spAutoFit/>
          </a:bodyPr>
          <a:lstStyle/>
          <a:p>
            <a:pPr marL="285750"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罐头</a:t>
            </a:r>
          </a:p>
          <a:p>
            <a:pPr marL="742950" lvl="1"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笔筒</a:t>
            </a:r>
          </a:p>
          <a:p>
            <a:pPr marL="742950" lvl="1"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烟灰缸</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内容占位符 3" descr="NGO_Logo">
            <a:hlinkClick r:id="rId2" action="ppaction://hlinkfile"/>
          </p:cNvPr>
          <p:cNvPicPr>
            <a:picLocks noGrp="1" noChangeAspect="1"/>
          </p:cNvPicPr>
          <p:nvPr>
            <p:ph sz="half" idx="2"/>
          </p:nvPr>
        </p:nvPicPr>
        <p:blipFill>
          <a:blip r:embed="rId3" cstate="print"/>
          <a:srcRect/>
          <a:stretch>
            <a:fillRect/>
          </a:stretch>
        </p:blipFill>
        <p:spPr>
          <a:xfrm>
            <a:off x="8700770" y="2206625"/>
            <a:ext cx="2978150" cy="1904365"/>
          </a:xfrm>
          <a:prstGeom prst="rect">
            <a:avLst/>
          </a:prstGeom>
        </p:spPr>
      </p:pic>
      <p:sp>
        <p:nvSpPr>
          <p:cNvPr id="2" name="标题 1"/>
          <p:cNvSpPr>
            <a:spLocks noGrp="1"/>
          </p:cNvSpPr>
          <p:nvPr>
            <p:ph type="title"/>
          </p:nvPr>
        </p:nvSpPr>
        <p:spPr/>
        <p:txBody>
          <a:bodyPr/>
          <a:lstStyle/>
          <a:p>
            <a:r>
              <a:rPr lang="zh-CN" altLang="en-US" dirty="0" smtClean="0">
                <a:latin typeface="Arial" pitchFamily="34" charset="0"/>
                <a:ea typeface="微软雅黑" pitchFamily="34" charset="-122"/>
                <a:sym typeface="+mn-ea"/>
              </a:rPr>
              <a:t>上海浦东绿意环保促进中心</a:t>
            </a:r>
            <a:endParaRPr lang="zh-CN" altLang="en-US" dirty="0"/>
          </a:p>
        </p:txBody>
      </p:sp>
      <p:sp>
        <p:nvSpPr>
          <p:cNvPr id="3" name="内容占位符 2"/>
          <p:cNvSpPr>
            <a:spLocks noGrp="1"/>
          </p:cNvSpPr>
          <p:nvPr>
            <p:ph sz="half" idx="1"/>
          </p:nvPr>
        </p:nvSpPr>
        <p:spPr>
          <a:xfrm>
            <a:off x="170815" y="1153160"/>
            <a:ext cx="11421110" cy="5157470"/>
          </a:xfrm>
        </p:spPr>
        <p:txBody>
          <a:bodyPr>
            <a:normAutofit fontScale="97500" lnSpcReduction="10000"/>
          </a:bodyPr>
          <a:lstStyle/>
          <a:p>
            <a:r>
              <a:rPr lang="zh-CN" altLang="en-US" dirty="0">
                <a:latin typeface="微软雅黑" charset="0"/>
                <a:ea typeface="微软雅黑" charset="0"/>
              </a:rPr>
              <a:t>从事环境保护事业的非营利性民间非政府组织（NGO）</a:t>
            </a:r>
          </a:p>
          <a:p>
            <a:r>
              <a:rPr lang="zh-CN" altLang="en-US" dirty="0">
                <a:latin typeface="微软雅黑" charset="0"/>
                <a:ea typeface="微软雅黑" charset="0"/>
              </a:rPr>
              <a:t>“推广生活垃圾分类、鼓励资源循环利用、倡导低碳生活方式、弘扬绿色公益文化”</a:t>
            </a:r>
          </a:p>
          <a:p>
            <a:pPr algn="just"/>
            <a:r>
              <a:rPr lang="zh-CN" altLang="en-US" dirty="0">
                <a:latin typeface="微软雅黑" charset="0"/>
                <a:ea typeface="微软雅黑" charset="0"/>
              </a:rPr>
              <a:t>致力于推动</a:t>
            </a:r>
            <a:r>
              <a:rPr lang="zh-CN" altLang="en-US" b="1" dirty="0">
                <a:latin typeface="微软雅黑" charset="0"/>
                <a:ea typeface="微软雅黑" charset="0"/>
              </a:rPr>
              <a:t>垃圾分类减量化</a:t>
            </a:r>
            <a:r>
              <a:rPr lang="zh-CN" altLang="en-US" dirty="0">
                <a:latin typeface="微软雅黑" charset="0"/>
                <a:ea typeface="微软雅黑" charset="0"/>
              </a:rPr>
              <a:t>和</a:t>
            </a:r>
            <a:r>
              <a:rPr lang="zh-CN" altLang="en-US" b="1" dirty="0">
                <a:latin typeface="微软雅黑" charset="0"/>
                <a:ea typeface="微软雅黑" charset="0"/>
              </a:rPr>
              <a:t>资源循环再利用</a:t>
            </a:r>
            <a:r>
              <a:rPr lang="zh-CN" altLang="en-US" dirty="0">
                <a:latin typeface="微软雅黑" charset="0"/>
                <a:ea typeface="微软雅黑" charset="0"/>
              </a:rPr>
              <a:t>事业发展</a:t>
            </a:r>
          </a:p>
          <a:p>
            <a:pPr lvl="2" algn="just">
              <a:lnSpc>
                <a:spcPct val="110000"/>
              </a:lnSpc>
              <a:spcBef>
                <a:spcPts val="1200"/>
              </a:spcBef>
              <a:spcAft>
                <a:spcPts val="0"/>
              </a:spcAft>
              <a:buClr>
                <a:schemeClr val="accent1"/>
              </a:buClr>
              <a:buSzPct val="70000"/>
              <a:buFont typeface="Wingdings 2" pitchFamily="18" charset="2"/>
              <a:buChar char=""/>
            </a:pPr>
            <a:r>
              <a:rPr lang="zh-CN" altLang="en-US" sz="2330" dirty="0" smtClean="0">
                <a:solidFill>
                  <a:schemeClr val="accent1"/>
                </a:solidFill>
                <a:latin typeface="微软雅黑" charset="0"/>
                <a:ea typeface="微软雅黑" charset="0"/>
              </a:rPr>
              <a:t>主要业务有：</a:t>
            </a:r>
          </a:p>
          <a:p>
            <a:pPr marL="1276350" lvl="4" indent="-361950" algn="just">
              <a:lnSpc>
                <a:spcPct val="110000"/>
              </a:lnSpc>
              <a:spcBef>
                <a:spcPts val="1200"/>
              </a:spcBef>
              <a:spcAft>
                <a:spcPts val="0"/>
              </a:spcAft>
              <a:buClr>
                <a:schemeClr val="accent1"/>
              </a:buClr>
              <a:buSzPct val="70000"/>
              <a:buFont typeface="Wingdings 2" pitchFamily="18" charset="2"/>
              <a:buChar char=""/>
            </a:pPr>
            <a:r>
              <a:rPr lang="zh-CN" altLang="en-US" sz="1800" dirty="0" smtClean="0">
                <a:solidFill>
                  <a:schemeClr val="accent1"/>
                </a:solidFill>
                <a:latin typeface="微软雅黑" charset="0"/>
                <a:ea typeface="微软雅黑" charset="0"/>
              </a:rPr>
              <a:t>提供城市生活垃圾分类收集、清运、处理等环境保护知识的咨询和指导；</a:t>
            </a:r>
          </a:p>
          <a:p>
            <a:pPr marL="1276350" lvl="4" indent="-361950" algn="just">
              <a:lnSpc>
                <a:spcPct val="110000"/>
              </a:lnSpc>
              <a:spcBef>
                <a:spcPts val="1200"/>
              </a:spcBef>
              <a:spcAft>
                <a:spcPts val="0"/>
              </a:spcAft>
              <a:buClr>
                <a:schemeClr val="accent1"/>
              </a:buClr>
              <a:buSzPct val="70000"/>
              <a:buFont typeface="Wingdings 2" pitchFamily="18" charset="2"/>
              <a:buChar char=""/>
            </a:pPr>
            <a:r>
              <a:rPr lang="zh-CN" altLang="en-US" sz="1800" dirty="0" smtClean="0">
                <a:solidFill>
                  <a:schemeClr val="accent1"/>
                </a:solidFill>
                <a:latin typeface="微软雅黑" charset="0"/>
                <a:ea typeface="微软雅黑" charset="0"/>
              </a:rPr>
              <a:t>推进浦东新区“绿色账户”开户和积分兑换的相关工作，提供绿色账户网站浦东区域网页维护和资源募集等配套服务；</a:t>
            </a:r>
          </a:p>
          <a:p>
            <a:pPr marL="1276350" lvl="4" indent="-361950" algn="just">
              <a:lnSpc>
                <a:spcPct val="110000"/>
              </a:lnSpc>
              <a:spcBef>
                <a:spcPts val="1200"/>
              </a:spcBef>
              <a:spcAft>
                <a:spcPts val="0"/>
              </a:spcAft>
              <a:buClr>
                <a:schemeClr val="accent1"/>
              </a:buClr>
              <a:buSzPct val="70000"/>
              <a:buFont typeface="Wingdings 2" pitchFamily="18" charset="2"/>
              <a:buChar char=""/>
            </a:pPr>
            <a:r>
              <a:rPr lang="zh-CN" altLang="en-US" sz="1800" dirty="0" smtClean="0">
                <a:solidFill>
                  <a:schemeClr val="accent1"/>
                </a:solidFill>
                <a:latin typeface="微软雅黑" charset="0"/>
                <a:ea typeface="微软雅黑" charset="0"/>
              </a:rPr>
              <a:t>开展环保主题活动，提供社区环保宣讲和志愿者培训服务，推动浦东新区垃圾分类覆盖率和资源再利用率的有效提升；</a:t>
            </a:r>
          </a:p>
          <a:p>
            <a:pPr marL="1276350" lvl="4" indent="-361950" algn="just">
              <a:lnSpc>
                <a:spcPct val="110000"/>
              </a:lnSpc>
              <a:spcBef>
                <a:spcPts val="1200"/>
              </a:spcBef>
              <a:spcAft>
                <a:spcPts val="0"/>
              </a:spcAft>
              <a:buClr>
                <a:schemeClr val="accent1"/>
              </a:buClr>
              <a:buSzPct val="70000"/>
              <a:buFont typeface="Wingdings 2" pitchFamily="18" charset="2"/>
              <a:buChar char=""/>
            </a:pPr>
            <a:r>
              <a:rPr lang="zh-CN" altLang="en-US" sz="1800" dirty="0" smtClean="0">
                <a:solidFill>
                  <a:schemeClr val="accent1"/>
                </a:solidFill>
                <a:latin typeface="微软雅黑" charset="0"/>
                <a:ea typeface="微软雅黑" charset="0"/>
              </a:rPr>
              <a:t>链接垃圾收运处理行业资源，促进资源再利用产业发展。</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linds(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linds(horizont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linds(horizont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dissolve">
                                      <p:cBhvr>
                                        <p:cTn id="30" dur="500"/>
                                        <p:tgtEl>
                                          <p:spTgt spid="3">
                                            <p:txEl>
                                              <p:pRg st="3" end="3"/>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dissolve">
                                      <p:cBhvr>
                                        <p:cTn id="33" dur="500"/>
                                        <p:tgtEl>
                                          <p:spTgt spid="3">
                                            <p:txEl>
                                              <p:pRg st="4" end="4"/>
                                            </p:txEl>
                                          </p:spTgt>
                                        </p:tgtEl>
                                      </p:cBhvr>
                                    </p:animEffect>
                                  </p:childTnLst>
                                </p:cTn>
                              </p:par>
                              <p:par>
                                <p:cTn id="34" presetID="9"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dissolve">
                                      <p:cBhvr>
                                        <p:cTn id="36" dur="500"/>
                                        <p:tgtEl>
                                          <p:spTgt spid="3">
                                            <p:txEl>
                                              <p:pRg st="5" end="5"/>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dissolve">
                                      <p:cBhvr>
                                        <p:cTn id="39" dur="500"/>
                                        <p:tgtEl>
                                          <p:spTgt spid="3">
                                            <p:txEl>
                                              <p:pRg st="6" end="6"/>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lstStyle/>
          <a:p>
            <a:r>
              <a:rPr lang="zh-CN" altLang="en-US">
                <a:latin typeface="微软雅黑" charset="0"/>
                <a:ea typeface="微软雅黑" charset="0"/>
              </a:rPr>
              <a:t>变废为宝</a:t>
            </a:r>
          </a:p>
        </p:txBody>
      </p:sp>
      <p:sp>
        <p:nvSpPr>
          <p:cNvPr id="5" name="文本框 4"/>
          <p:cNvSpPr txBox="1"/>
          <p:nvPr/>
        </p:nvSpPr>
        <p:spPr>
          <a:xfrm>
            <a:off x="851535" y="1656715"/>
            <a:ext cx="3397084" cy="3933384"/>
          </a:xfrm>
          <a:prstGeom prst="rect">
            <a:avLst/>
          </a:prstGeom>
          <a:noFill/>
        </p:spPr>
        <p:txBody>
          <a:bodyPr wrap="none" rtlCol="0">
            <a:spAutoFit/>
          </a:bodyPr>
          <a:lstStyle/>
          <a:p>
            <a:pPr marL="285750"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厨余垃圾</a:t>
            </a:r>
          </a:p>
          <a:p>
            <a:pPr marL="742950" lvl="1"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梨皮清除铁锅油污</a:t>
            </a:r>
          </a:p>
          <a:p>
            <a:pPr marL="742950" lvl="1"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香蕉皮擦皮鞋</a:t>
            </a:r>
          </a:p>
          <a:p>
            <a:pPr marL="742950" lvl="1"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柚子皮清除异味</a:t>
            </a:r>
          </a:p>
          <a:p>
            <a:pPr marL="742950" lvl="1"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土豆皮清除茶垢</a:t>
            </a:r>
            <a:endParaRPr lang="en-US" altLang="zh-CN" sz="2400" dirty="0" smtClean="0">
              <a:solidFill>
                <a:schemeClr val="accent1"/>
              </a:solidFill>
              <a:latin typeface="Arial" pitchFamily="34" charset="0"/>
              <a:ea typeface="微软雅黑" pitchFamily="34" charset="-122"/>
            </a:endParaRPr>
          </a:p>
          <a:p>
            <a:pPr marL="742950" lvl="1"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晒干的茶叶防蚊</a:t>
            </a:r>
            <a:endParaRPr lang="en-US" altLang="zh-CN" sz="2400" dirty="0" smtClean="0">
              <a:solidFill>
                <a:schemeClr val="accent1"/>
              </a:solidFill>
              <a:latin typeface="Arial" pitchFamily="34" charset="0"/>
              <a:ea typeface="微软雅黑" pitchFamily="34" charset="-122"/>
            </a:endParaRPr>
          </a:p>
          <a:p>
            <a:pPr marL="742950" lvl="1"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咖啡渣祛除异味  </a:t>
            </a:r>
            <a:endParaRPr lang="en-US" altLang="zh-CN" sz="2400" dirty="0" smtClean="0">
              <a:solidFill>
                <a:schemeClr val="accent1"/>
              </a:solidFill>
              <a:latin typeface="Arial" pitchFamily="34" charset="0"/>
              <a:ea typeface="微软雅黑" pitchFamily="34" charset="-122"/>
            </a:endParaRPr>
          </a:p>
          <a:p>
            <a:pPr marL="742950" lvl="1" indent="-285750">
              <a:lnSpc>
                <a:spcPct val="130000"/>
              </a:lnSpc>
              <a:buFont typeface="Arial" charset="0"/>
              <a:buChar char="•"/>
            </a:pPr>
            <a:r>
              <a:rPr lang="en-US" altLang="zh-CN" sz="2400" dirty="0" smtClean="0">
                <a:solidFill>
                  <a:schemeClr val="accent1"/>
                </a:solidFill>
                <a:latin typeface="Arial" pitchFamily="34" charset="0"/>
                <a:ea typeface="微软雅黑" pitchFamily="34" charset="-122"/>
              </a:rPr>
              <a:t>…</a:t>
            </a:r>
            <a:endParaRPr lang="zh-CN" altLang="en-US" sz="2400" dirty="0" smtClean="0">
              <a:solidFill>
                <a:schemeClr val="accent1"/>
              </a:solidFill>
              <a:latin typeface="Arial" pitchFamily="34" charset="0"/>
              <a:ea typeface="微软雅黑" pitchFamily="34" charset="-122"/>
            </a:endParaRPr>
          </a:p>
        </p:txBody>
      </p:sp>
      <p:sp>
        <p:nvSpPr>
          <p:cNvPr id="8" name="文本框 7"/>
          <p:cNvSpPr txBox="1"/>
          <p:nvPr/>
        </p:nvSpPr>
        <p:spPr>
          <a:xfrm>
            <a:off x="4479290" y="1137285"/>
            <a:ext cx="7705956" cy="2492990"/>
          </a:xfrm>
          <a:prstGeom prst="rect">
            <a:avLst/>
          </a:prstGeom>
          <a:noFill/>
        </p:spPr>
        <p:txBody>
          <a:bodyPr wrap="none" rtlCol="0">
            <a:spAutoFit/>
          </a:bodyPr>
          <a:lstStyle/>
          <a:p>
            <a:pPr marL="285750"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有毒垃圾</a:t>
            </a:r>
          </a:p>
          <a:p>
            <a:pPr marL="742950" lvl="1"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过期化妆水（含酒精）可以用来清洁镜子、油烟机</a:t>
            </a:r>
          </a:p>
          <a:p>
            <a:pPr marL="742950" lvl="1"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过期保湿水保养皮鞋、皮包</a:t>
            </a:r>
          </a:p>
          <a:p>
            <a:pPr marL="742950" lvl="1" indent="-285750">
              <a:lnSpc>
                <a:spcPct val="130000"/>
              </a:lnSpc>
              <a:buFont typeface="Arial" charset="0"/>
              <a:buChar char="•"/>
            </a:pPr>
            <a:r>
              <a:rPr lang="zh-CN" altLang="en-US" sz="2400" dirty="0" smtClean="0">
                <a:solidFill>
                  <a:schemeClr val="accent1"/>
                </a:solidFill>
                <a:latin typeface="Arial" pitchFamily="34" charset="0"/>
                <a:ea typeface="微软雅黑" pitchFamily="34" charset="-122"/>
              </a:rPr>
              <a:t>过期香水可以用来当清新剂</a:t>
            </a:r>
          </a:p>
          <a:p>
            <a:pPr marL="285750" lvl="0" indent="-285750">
              <a:lnSpc>
                <a:spcPct val="130000"/>
              </a:lnSpc>
              <a:buFont typeface="Arial" charset="0"/>
              <a:buChar char="•"/>
            </a:pPr>
            <a:endParaRPr lang="zh-CN" altLang="en-US" sz="2400" dirty="0" smtClean="0">
              <a:solidFill>
                <a:schemeClr val="accent1"/>
              </a:solidFill>
              <a:latin typeface="Arial" pitchFamily="34" charset="0"/>
              <a:ea typeface="微软雅黑" pitchFamily="34" charset="-122"/>
            </a:endParaRPr>
          </a:p>
        </p:txBody>
      </p:sp>
      <p:pic>
        <p:nvPicPr>
          <p:cNvPr id="9" name="图片 8"/>
          <p:cNvPicPr>
            <a:picLocks noChangeAspect="1"/>
          </p:cNvPicPr>
          <p:nvPr/>
        </p:nvPicPr>
        <p:blipFill>
          <a:blip r:embed="rId2"/>
          <a:srcRect/>
          <a:stretch>
            <a:fillRect/>
          </a:stretch>
        </p:blipFill>
        <p:spPr>
          <a:xfrm>
            <a:off x="7399655" y="3518535"/>
            <a:ext cx="4091940" cy="283083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PDLY微信二维码.jpg"/>
          <p:cNvPicPr>
            <a:picLocks noChangeAspect="1"/>
          </p:cNvPicPr>
          <p:nvPr/>
        </p:nvPicPr>
        <p:blipFill>
          <a:blip r:embed="rId2"/>
          <a:stretch>
            <a:fillRect/>
          </a:stretch>
        </p:blipFill>
        <p:spPr>
          <a:xfrm>
            <a:off x="3351389" y="1047043"/>
            <a:ext cx="5489223" cy="5489223"/>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069530" y="2108202"/>
            <a:ext cx="7994651" cy="1235075"/>
          </a:xfrm>
        </p:spPr>
        <p:txBody>
          <a:bodyPr>
            <a:normAutofit/>
          </a:bodyPr>
          <a:lstStyle/>
          <a:p>
            <a:r>
              <a:rPr lang="en-US" altLang="zh-CN" sz="7200" dirty="0" smtClean="0"/>
              <a:t>THANKS!</a:t>
            </a:r>
            <a:endParaRPr lang="zh-CN" altLang="en-US" sz="7200" dirty="0"/>
          </a:p>
        </p:txBody>
      </p:sp>
      <p:sp>
        <p:nvSpPr>
          <p:cNvPr id="3" name="文本占位符 2"/>
          <p:cNvSpPr>
            <a:spLocks noGrp="1"/>
          </p:cNvSpPr>
          <p:nvPr>
            <p:ph type="body" idx="1"/>
          </p:nvPr>
        </p:nvSpPr>
        <p:spPr>
          <a:xfrm>
            <a:off x="5010183" y="4137103"/>
            <a:ext cx="4090217" cy="847492"/>
          </a:xfrm>
        </p:spPr>
        <p:txBody>
          <a:bodyPr>
            <a:noAutofit/>
          </a:bodyPr>
          <a:lstStyle/>
          <a:p>
            <a:r>
              <a:rPr lang="en-US" altLang="zh-CN" sz="5400" dirty="0" smtClean="0"/>
              <a:t>Q&amp;A</a:t>
            </a:r>
            <a:endParaRPr lang="zh-CN" altLang="en-US" sz="5400" dirty="0"/>
          </a:p>
        </p:txBody>
      </p:sp>
      <p:pic>
        <p:nvPicPr>
          <p:cNvPr id="4" name="图片 3" descr="NGO_Logo.png">
            <a:hlinkClick r:id="rId2"/>
          </p:cNvPr>
          <p:cNvPicPr>
            <a:picLocks noChangeAspect="1"/>
          </p:cNvPicPr>
          <p:nvPr/>
        </p:nvPicPr>
        <p:blipFill>
          <a:blip r:embed="rId3" cstate="print"/>
          <a:stretch>
            <a:fillRect/>
          </a:stretch>
        </p:blipFill>
        <p:spPr>
          <a:xfrm>
            <a:off x="248356" y="2445466"/>
            <a:ext cx="4064000" cy="2598596"/>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098675" y="1794934"/>
            <a:ext cx="7994651" cy="2810934"/>
          </a:xfrm>
        </p:spPr>
        <p:txBody>
          <a:bodyPr>
            <a:noAutofit/>
          </a:bodyPr>
          <a:lstStyle/>
          <a:p>
            <a:pPr marL="742950" lvl="1" indent="-285750" algn="ctr" rtl="0">
              <a:lnSpc>
                <a:spcPct val="130000"/>
              </a:lnSpc>
            </a:pPr>
            <a:r>
              <a:rPr lang="zh-CN" altLang="en-US" sz="7200" b="1" kern="1200" dirty="0">
                <a:solidFill>
                  <a:schemeClr val="accent1"/>
                </a:solidFill>
                <a:latin typeface="+mn-ea"/>
                <a:ea typeface="+mn-ea"/>
                <a:cs typeface="+mn-cs"/>
              </a:rPr>
              <a:t>环保</a:t>
            </a:r>
            <a:r>
              <a:rPr lang="zh-CN" altLang="en-US" sz="7200" b="1" kern="1200" dirty="0" smtClean="0">
                <a:solidFill>
                  <a:schemeClr val="accent1"/>
                </a:solidFill>
                <a:latin typeface="+mn-ea"/>
                <a:ea typeface="+mn-ea"/>
                <a:cs typeface="+mn-cs"/>
              </a:rPr>
              <a:t>知识</a:t>
            </a:r>
            <a:r>
              <a:rPr lang="en-US" altLang="zh-CN" sz="7200" b="1" kern="1200" dirty="0" smtClean="0">
                <a:solidFill>
                  <a:schemeClr val="accent1"/>
                </a:solidFill>
                <a:latin typeface="+mn-ea"/>
                <a:ea typeface="+mn-ea"/>
                <a:cs typeface="+mn-cs"/>
              </a:rPr>
              <a:t/>
            </a:r>
            <a:br>
              <a:rPr lang="en-US" altLang="zh-CN" sz="7200" b="1" kern="1200" dirty="0" smtClean="0">
                <a:solidFill>
                  <a:schemeClr val="accent1"/>
                </a:solidFill>
                <a:latin typeface="+mn-ea"/>
                <a:ea typeface="+mn-ea"/>
                <a:cs typeface="+mn-cs"/>
              </a:rPr>
            </a:br>
            <a:r>
              <a:rPr lang="zh-CN" altLang="en-US" sz="7200" b="1" kern="1200" dirty="0" smtClean="0">
                <a:solidFill>
                  <a:schemeClr val="accent1"/>
                </a:solidFill>
                <a:latin typeface="+mn-ea"/>
                <a:ea typeface="+mn-ea"/>
                <a:cs typeface="+mn-cs"/>
              </a:rPr>
              <a:t>有奖</a:t>
            </a:r>
            <a:r>
              <a:rPr lang="zh-CN" altLang="en-US" sz="7200" b="1" kern="1200" dirty="0">
                <a:solidFill>
                  <a:schemeClr val="accent1"/>
                </a:solidFill>
                <a:latin typeface="+mn-ea"/>
                <a:ea typeface="+mn-ea"/>
                <a:cs typeface="+mn-cs"/>
              </a:rPr>
              <a:t>问答</a:t>
            </a:r>
          </a:p>
        </p:txBody>
      </p:sp>
      <p:pic>
        <p:nvPicPr>
          <p:cNvPr id="4" name="图片 3" descr="NGO_Logo.png"/>
          <p:cNvPicPr>
            <a:picLocks noChangeAspect="1"/>
          </p:cNvPicPr>
          <p:nvPr/>
        </p:nvPicPr>
        <p:blipFill>
          <a:blip r:embed="rId2" cstate="print"/>
          <a:stretch>
            <a:fillRect/>
          </a:stretch>
        </p:blipFill>
        <p:spPr>
          <a:xfrm>
            <a:off x="1202029" y="2472267"/>
            <a:ext cx="2681350" cy="1714504"/>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减少“白色污染”应自觉地不用少用（</a:t>
            </a:r>
            <a:r>
              <a:rPr lang="en-US" sz="3600" b="1" dirty="0" smtClean="0">
                <a:solidFill>
                  <a:schemeClr val="tx1">
                    <a:lumMod val="50000"/>
                  </a:schemeClr>
                </a:solidFill>
              </a:rPr>
              <a:t>   </a:t>
            </a:r>
            <a:r>
              <a:rPr sz="3600" b="1" dirty="0" smtClean="0">
                <a:solidFill>
                  <a:schemeClr val="tx1">
                    <a:lumMod val="50000"/>
                  </a:schemeClr>
                </a:solidFill>
              </a:rPr>
              <a:t>）</a:t>
            </a:r>
          </a:p>
          <a:p>
            <a:pPr algn="l">
              <a:buNone/>
            </a:pPr>
            <a:r>
              <a:rPr lang="en-US" sz="3600" b="1" dirty="0" smtClean="0">
                <a:solidFill>
                  <a:schemeClr val="tx1">
                    <a:lumMod val="50000"/>
                  </a:schemeClr>
                </a:solidFill>
              </a:rPr>
              <a:t>    A.</a:t>
            </a:r>
            <a:r>
              <a:rPr sz="3600" b="1" dirty="0" smtClean="0">
                <a:solidFill>
                  <a:schemeClr val="tx1">
                    <a:lumMod val="50000"/>
                  </a:schemeClr>
                </a:solidFill>
              </a:rPr>
              <a:t>一次性用品</a:t>
            </a:r>
            <a:endParaRPr lang="en-US" sz="3600" b="1" dirty="0" smtClean="0">
              <a:solidFill>
                <a:schemeClr val="tx1">
                  <a:lumMod val="50000"/>
                </a:schemeClr>
              </a:solidFill>
            </a:endParaRPr>
          </a:p>
          <a:p>
            <a:pPr algn="l">
              <a:buNone/>
            </a:pPr>
            <a:r>
              <a:rPr lang="en-US" sz="3600" b="1" dirty="0" smtClean="0">
                <a:solidFill>
                  <a:schemeClr val="tx1">
                    <a:lumMod val="50000"/>
                  </a:schemeClr>
                </a:solidFill>
              </a:rPr>
              <a:t>    B.</a:t>
            </a:r>
            <a:r>
              <a:rPr sz="3600" b="1" dirty="0" smtClean="0">
                <a:solidFill>
                  <a:schemeClr val="tx1">
                    <a:lumMod val="50000"/>
                  </a:schemeClr>
                </a:solidFill>
              </a:rPr>
              <a:t>纸制品</a:t>
            </a:r>
            <a:endParaRPr lang="en-US" sz="3600" b="1" dirty="0" smtClean="0">
              <a:solidFill>
                <a:schemeClr val="tx1">
                  <a:lumMod val="50000"/>
                </a:schemeClr>
              </a:solidFill>
            </a:endParaRPr>
          </a:p>
          <a:p>
            <a:pPr algn="l">
              <a:buNone/>
            </a:pPr>
            <a:r>
              <a:rPr lang="en-US" sz="3600" b="1" dirty="0" smtClean="0">
                <a:solidFill>
                  <a:schemeClr val="tx1">
                    <a:lumMod val="50000"/>
                  </a:schemeClr>
                </a:solidFill>
              </a:rPr>
              <a:t>    C.</a:t>
            </a:r>
            <a:r>
              <a:rPr sz="3600" b="1" dirty="0" smtClean="0">
                <a:solidFill>
                  <a:schemeClr val="tx1">
                    <a:lumMod val="50000"/>
                  </a:schemeClr>
                </a:solidFill>
              </a:rPr>
              <a:t>难降解的塑料包装袋</a:t>
            </a:r>
          </a:p>
          <a:p>
            <a:endParaRPr lang="zh-CN" altLang="en-US" sz="3600" b="1" dirty="0">
              <a:solidFill>
                <a:schemeClr val="tx1">
                  <a:lumMod val="50000"/>
                </a:schemeClr>
              </a:solidFill>
            </a:endParaRP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1009785" y="3157485"/>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城市大气中铅污染的主要来源是（ </a:t>
            </a:r>
            <a:r>
              <a:rPr lang="en-US" altLang="zh-CN" sz="3600" b="1" dirty="0" smtClean="0">
                <a:solidFill>
                  <a:schemeClr val="tx1">
                    <a:lumMod val="50000"/>
                  </a:schemeClr>
                </a:solidFill>
              </a:rPr>
              <a:t>  </a:t>
            </a:r>
            <a:r>
              <a:rPr sz="3600" b="1" dirty="0" smtClean="0">
                <a:solidFill>
                  <a:schemeClr val="tx1">
                    <a:lumMod val="50000"/>
                  </a:schemeClr>
                </a:solidFill>
              </a:rPr>
              <a:t>）</a:t>
            </a:r>
          </a:p>
          <a:p>
            <a:pPr algn="l">
              <a:buNone/>
            </a:pPr>
            <a:r>
              <a:rPr lang="en-US" altLang="zh-CN" sz="3600" b="1" dirty="0" smtClean="0">
                <a:solidFill>
                  <a:schemeClr val="tx1">
                    <a:lumMod val="50000"/>
                  </a:schemeClr>
                </a:solidFill>
              </a:rPr>
              <a:t>    A.</a:t>
            </a:r>
            <a:r>
              <a:rPr sz="3600" b="1" dirty="0" smtClean="0">
                <a:solidFill>
                  <a:schemeClr val="tx1">
                    <a:lumMod val="50000"/>
                  </a:schemeClr>
                </a:solidFill>
              </a:rPr>
              <a:t>铅的冶炼</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a:t>
            </a:r>
            <a:r>
              <a:rPr sz="3600" b="1" dirty="0" smtClean="0">
                <a:solidFill>
                  <a:schemeClr val="tx1">
                    <a:lumMod val="50000"/>
                  </a:schemeClr>
                </a:solidFill>
              </a:rPr>
              <a:t>铝制品生产</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a:t>
            </a:r>
            <a:r>
              <a:rPr sz="3600" b="1" dirty="0" smtClean="0">
                <a:solidFill>
                  <a:schemeClr val="tx1">
                    <a:lumMod val="50000"/>
                  </a:schemeClr>
                </a:solidFill>
              </a:rPr>
              <a:t>汽车尾气</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D.</a:t>
            </a:r>
            <a:r>
              <a:rPr sz="3600" b="1" dirty="0" smtClean="0">
                <a:solidFill>
                  <a:schemeClr val="tx1">
                    <a:lumMod val="50000"/>
                  </a:schemeClr>
                </a:solidFill>
              </a:rPr>
              <a:t>蓄电池生产</a:t>
            </a: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1009785" y="3089752"/>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下列气体不会造成大气污染的是（ </a:t>
            </a:r>
            <a:r>
              <a:rPr lang="en-US" altLang="zh-CN" sz="3600" b="1" dirty="0" smtClean="0">
                <a:solidFill>
                  <a:schemeClr val="tx1">
                    <a:lumMod val="50000"/>
                  </a:schemeClr>
                </a:solidFill>
              </a:rPr>
              <a:t>   </a:t>
            </a:r>
            <a:r>
              <a:rPr sz="3600" b="1" dirty="0" smtClean="0">
                <a:solidFill>
                  <a:schemeClr val="tx1">
                    <a:lumMod val="50000"/>
                  </a:schemeClr>
                </a:solidFill>
              </a:rPr>
              <a:t>）</a:t>
            </a:r>
          </a:p>
          <a:p>
            <a:pPr algn="l">
              <a:buNone/>
            </a:pPr>
            <a:r>
              <a:rPr lang="en-US" altLang="zh-CN" sz="3600" b="1" dirty="0" smtClean="0">
                <a:solidFill>
                  <a:schemeClr val="tx1">
                    <a:lumMod val="50000"/>
                  </a:schemeClr>
                </a:solidFill>
              </a:rPr>
              <a:t>    A.</a:t>
            </a:r>
            <a:r>
              <a:rPr sz="3600" b="1" dirty="0" smtClean="0">
                <a:solidFill>
                  <a:schemeClr val="tx1">
                    <a:lumMod val="50000"/>
                  </a:schemeClr>
                </a:solidFill>
              </a:rPr>
              <a:t>二氧化碳</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a:t>
            </a:r>
            <a:r>
              <a:rPr sz="3600" b="1" dirty="0" smtClean="0">
                <a:solidFill>
                  <a:schemeClr val="tx1">
                    <a:lumMod val="50000"/>
                  </a:schemeClr>
                </a:solidFill>
              </a:rPr>
              <a:t>氮气</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a:t>
            </a:r>
            <a:r>
              <a:rPr sz="3600" b="1" dirty="0" smtClean="0">
                <a:solidFill>
                  <a:schemeClr val="tx1">
                    <a:lumMod val="50000"/>
                  </a:schemeClr>
                </a:solidFill>
              </a:rPr>
              <a:t>一氧化碳</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D.</a:t>
            </a:r>
            <a:r>
              <a:rPr sz="3600" b="1" dirty="0" smtClean="0">
                <a:solidFill>
                  <a:schemeClr val="tx1">
                    <a:lumMod val="50000"/>
                  </a:schemeClr>
                </a:solidFill>
              </a:rPr>
              <a:t>一氧化氮</a:t>
            </a:r>
          </a:p>
          <a:p>
            <a:endParaRPr lang="zh-CN" altLang="en-US" sz="3600" b="1" dirty="0">
              <a:solidFill>
                <a:schemeClr val="tx1">
                  <a:lumMod val="50000"/>
                </a:schemeClr>
              </a:solidFill>
            </a:endParaRP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1021075" y="2344686"/>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每年的世界环境日是（ </a:t>
            </a:r>
            <a:r>
              <a:rPr lang="en-US" altLang="zh-CN" sz="3600" b="1" dirty="0" smtClean="0">
                <a:solidFill>
                  <a:schemeClr val="tx1">
                    <a:lumMod val="50000"/>
                  </a:schemeClr>
                </a:solidFill>
              </a:rPr>
              <a:t>   </a:t>
            </a:r>
            <a:r>
              <a:rPr sz="3600" b="1" dirty="0" smtClean="0">
                <a:solidFill>
                  <a:schemeClr val="tx1">
                    <a:lumMod val="50000"/>
                  </a:schemeClr>
                </a:solidFill>
              </a:rPr>
              <a:t>）</a:t>
            </a:r>
          </a:p>
          <a:p>
            <a:pPr algn="l">
              <a:buNone/>
            </a:pPr>
            <a:r>
              <a:rPr lang="en-US" altLang="zh-CN" sz="3600" b="1" dirty="0" smtClean="0">
                <a:solidFill>
                  <a:schemeClr val="tx1">
                    <a:lumMod val="50000"/>
                  </a:schemeClr>
                </a:solidFill>
              </a:rPr>
              <a:t>    A.6</a:t>
            </a:r>
            <a:r>
              <a:rPr sz="3600" b="1" dirty="0" smtClean="0">
                <a:solidFill>
                  <a:schemeClr val="tx1">
                    <a:lumMod val="50000"/>
                  </a:schemeClr>
                </a:solidFill>
              </a:rPr>
              <a:t>月</a:t>
            </a:r>
            <a:r>
              <a:rPr lang="en-US" altLang="zh-CN" sz="3600" b="1" dirty="0" smtClean="0">
                <a:solidFill>
                  <a:schemeClr val="tx1">
                    <a:lumMod val="50000"/>
                  </a:schemeClr>
                </a:solidFill>
              </a:rPr>
              <a:t>4</a:t>
            </a:r>
            <a:r>
              <a:rPr sz="3600" b="1" dirty="0" smtClean="0">
                <a:solidFill>
                  <a:schemeClr val="tx1">
                    <a:lumMod val="50000"/>
                  </a:schemeClr>
                </a:solidFill>
              </a:rPr>
              <a:t>日</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B.6</a:t>
            </a:r>
            <a:r>
              <a:rPr sz="3600" b="1" dirty="0" smtClean="0">
                <a:solidFill>
                  <a:schemeClr val="tx1">
                    <a:lumMod val="50000"/>
                  </a:schemeClr>
                </a:solidFill>
              </a:rPr>
              <a:t>月</a:t>
            </a:r>
            <a:r>
              <a:rPr lang="en-US" altLang="zh-CN" sz="3600" b="1" dirty="0" smtClean="0">
                <a:solidFill>
                  <a:schemeClr val="tx1">
                    <a:lumMod val="50000"/>
                  </a:schemeClr>
                </a:solidFill>
              </a:rPr>
              <a:t>5</a:t>
            </a:r>
            <a:r>
              <a:rPr sz="3600" b="1" dirty="0" smtClean="0">
                <a:solidFill>
                  <a:schemeClr val="tx1">
                    <a:lumMod val="50000"/>
                  </a:schemeClr>
                </a:solidFill>
              </a:rPr>
              <a:t>日</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C.6</a:t>
            </a:r>
            <a:r>
              <a:rPr sz="3600" b="1" dirty="0" smtClean="0">
                <a:solidFill>
                  <a:schemeClr val="tx1">
                    <a:lumMod val="50000"/>
                  </a:schemeClr>
                </a:solidFill>
              </a:rPr>
              <a:t>月</a:t>
            </a:r>
            <a:r>
              <a:rPr lang="en-US" altLang="zh-CN" sz="3600" b="1" dirty="0" smtClean="0">
                <a:solidFill>
                  <a:schemeClr val="tx1">
                    <a:lumMod val="50000"/>
                  </a:schemeClr>
                </a:solidFill>
              </a:rPr>
              <a:t>6</a:t>
            </a:r>
            <a:r>
              <a:rPr sz="3600" b="1" dirty="0" smtClean="0">
                <a:solidFill>
                  <a:schemeClr val="tx1">
                    <a:lumMod val="50000"/>
                  </a:schemeClr>
                </a:solidFill>
              </a:rPr>
              <a:t>日</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D.6</a:t>
            </a:r>
            <a:r>
              <a:rPr sz="3600" b="1" dirty="0" smtClean="0">
                <a:solidFill>
                  <a:schemeClr val="tx1">
                    <a:lumMod val="50000"/>
                  </a:schemeClr>
                </a:solidFill>
              </a:rPr>
              <a:t>月</a:t>
            </a:r>
            <a:r>
              <a:rPr lang="en-US" altLang="zh-CN" sz="3600" b="1" dirty="0" smtClean="0">
                <a:solidFill>
                  <a:schemeClr val="tx1">
                    <a:lumMod val="50000"/>
                  </a:schemeClr>
                </a:solidFill>
              </a:rPr>
              <a:t>7</a:t>
            </a:r>
            <a:r>
              <a:rPr sz="3600" b="1" dirty="0" smtClean="0">
                <a:solidFill>
                  <a:schemeClr val="tx1">
                    <a:lumMod val="50000"/>
                  </a:schemeClr>
                </a:solidFill>
              </a:rPr>
              <a:t>日</a:t>
            </a:r>
          </a:p>
          <a:p>
            <a:endParaRPr lang="zh-CN" altLang="en-US" sz="3600" b="1" dirty="0">
              <a:solidFill>
                <a:schemeClr val="tx1">
                  <a:lumMod val="50000"/>
                </a:schemeClr>
              </a:solidFill>
            </a:endParaRP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987208" y="2355975"/>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清洁能源有哪些：（ </a:t>
            </a:r>
            <a:r>
              <a:rPr lang="en-US" altLang="zh-CN" sz="3600" b="1" dirty="0" smtClean="0">
                <a:solidFill>
                  <a:schemeClr val="tx1">
                    <a:lumMod val="50000"/>
                  </a:schemeClr>
                </a:solidFill>
              </a:rPr>
              <a:t>   </a:t>
            </a:r>
            <a:r>
              <a:rPr sz="3600" b="1" dirty="0" smtClean="0">
                <a:solidFill>
                  <a:schemeClr val="tx1">
                    <a:lumMod val="50000"/>
                  </a:schemeClr>
                </a:solidFill>
              </a:rPr>
              <a:t>）</a:t>
            </a:r>
          </a:p>
          <a:p>
            <a:pPr algn="l">
              <a:buNone/>
            </a:pPr>
            <a:r>
              <a:rPr lang="en-US" altLang="zh-CN" sz="3600" b="1" dirty="0" smtClean="0">
                <a:solidFill>
                  <a:schemeClr val="tx1">
                    <a:lumMod val="50000"/>
                  </a:schemeClr>
                </a:solidFill>
              </a:rPr>
              <a:t>    A.</a:t>
            </a:r>
            <a:r>
              <a:rPr sz="3600" b="1" dirty="0" smtClean="0">
                <a:solidFill>
                  <a:schemeClr val="tx1">
                    <a:lumMod val="50000"/>
                  </a:schemeClr>
                </a:solidFill>
              </a:rPr>
              <a:t>核能、太阳能、地热能</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a:t>
            </a:r>
            <a:r>
              <a:rPr sz="3600" b="1" dirty="0" smtClean="0">
                <a:solidFill>
                  <a:schemeClr val="tx1">
                    <a:lumMod val="50000"/>
                  </a:schemeClr>
                </a:solidFill>
              </a:rPr>
              <a:t>生物能、太阳能和地热能</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a:t>
            </a:r>
            <a:r>
              <a:rPr sz="3600" b="1" dirty="0" smtClean="0">
                <a:solidFill>
                  <a:schemeClr val="tx1">
                    <a:lumMod val="50000"/>
                  </a:schemeClr>
                </a:solidFill>
              </a:rPr>
              <a:t>太阳能、潮汐能、生物能</a:t>
            </a:r>
          </a:p>
          <a:p>
            <a:endParaRPr lang="zh-CN" altLang="en-US" sz="3600" b="1" dirty="0">
              <a:solidFill>
                <a:schemeClr val="tx1">
                  <a:lumMod val="50000"/>
                </a:schemeClr>
              </a:solidFill>
            </a:endParaRP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987208" y="2355975"/>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全国统一的环保举报热线电话为（ </a:t>
            </a:r>
            <a:r>
              <a:rPr lang="en-US" altLang="zh-CN" sz="3600" b="1" dirty="0" smtClean="0">
                <a:solidFill>
                  <a:schemeClr val="tx1">
                    <a:lumMod val="50000"/>
                  </a:schemeClr>
                </a:solidFill>
              </a:rPr>
              <a:t>  </a:t>
            </a:r>
            <a:r>
              <a:rPr sz="3600" b="1" dirty="0" smtClean="0">
                <a:solidFill>
                  <a:schemeClr val="tx1">
                    <a:lumMod val="50000"/>
                  </a:schemeClr>
                </a:solidFill>
              </a:rPr>
              <a:t>）</a:t>
            </a:r>
          </a:p>
          <a:p>
            <a:pPr algn="l">
              <a:buNone/>
            </a:pPr>
            <a:r>
              <a:rPr lang="en-US" altLang="zh-CN" sz="3600" b="1" dirty="0" smtClean="0">
                <a:solidFill>
                  <a:schemeClr val="tx1">
                    <a:lumMod val="50000"/>
                  </a:schemeClr>
                </a:solidFill>
              </a:rPr>
              <a:t>    A.12369</a:t>
            </a:r>
          </a:p>
          <a:p>
            <a:pPr algn="l">
              <a:buNone/>
            </a:pPr>
            <a:r>
              <a:rPr lang="en-US" altLang="zh-CN" sz="3600" b="1" dirty="0" smtClean="0">
                <a:solidFill>
                  <a:schemeClr val="tx1">
                    <a:lumMod val="50000"/>
                  </a:schemeClr>
                </a:solidFill>
              </a:rPr>
              <a:t>    B.12365</a:t>
            </a:r>
          </a:p>
          <a:p>
            <a:pPr algn="l">
              <a:buNone/>
            </a:pPr>
            <a:r>
              <a:rPr lang="en-US" altLang="zh-CN" sz="3600" b="1" dirty="0" smtClean="0">
                <a:solidFill>
                  <a:schemeClr val="tx1">
                    <a:lumMod val="50000"/>
                  </a:schemeClr>
                </a:solidFill>
              </a:rPr>
              <a:t>    C.12345 </a:t>
            </a:r>
          </a:p>
          <a:p>
            <a:endParaRPr lang="zh-CN" altLang="en-US" sz="3600" b="1" dirty="0">
              <a:solidFill>
                <a:schemeClr val="tx1">
                  <a:lumMod val="50000"/>
                </a:schemeClr>
              </a:solidFill>
            </a:endParaRP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930764" y="1599618"/>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内容占位符 5"/>
          <p:cNvPicPr>
            <a:picLocks noGrp="1" noChangeAspect="1"/>
          </p:cNvPicPr>
          <p:nvPr>
            <p:ph sz="half" idx="1"/>
          </p:nvPr>
        </p:nvPicPr>
        <p:blipFill>
          <a:blip r:embed="rId3"/>
          <a:srcRect/>
          <a:stretch>
            <a:fillRect/>
          </a:stretch>
        </p:blipFill>
        <p:spPr>
          <a:xfrm>
            <a:off x="1736725" y="3443605"/>
            <a:ext cx="3987800" cy="2499360"/>
          </a:xfrm>
          <a:prstGeom prst="rect">
            <a:avLst/>
          </a:prstGeom>
        </p:spPr>
      </p:pic>
      <p:sp>
        <p:nvSpPr>
          <p:cNvPr id="5" name="矩形 4"/>
          <p:cNvSpPr/>
          <p:nvPr/>
        </p:nvSpPr>
        <p:spPr>
          <a:xfrm>
            <a:off x="830580" y="1493520"/>
            <a:ext cx="10424160" cy="1737360"/>
          </a:xfrm>
          <a:prstGeom prst="rect">
            <a:avLst/>
          </a:prstGeom>
          <a:noFill/>
          <a:ln>
            <a:noFill/>
          </a:ln>
        </p:spPr>
        <p:txBody>
          <a:bodyPr wrap="square" rtlCol="0" anchor="t">
            <a:spAutoFit/>
          </a:bodyPr>
          <a:lstStyle/>
          <a:p>
            <a:pPr algn="ctr"/>
            <a:r>
              <a:rPr lang="zh-CN" altLang="en-US" sz="54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小朋友们</a:t>
            </a:r>
          </a:p>
          <a:p>
            <a:pPr algn="ctr"/>
            <a:r>
              <a:rPr lang="zh-CN" altLang="en-US" sz="540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你们知道垃圾要分哪几类吗？</a:t>
            </a:r>
          </a:p>
        </p:txBody>
      </p:sp>
      <p:pic>
        <p:nvPicPr>
          <p:cNvPr id="8" name="内容占位符 7"/>
          <p:cNvPicPr>
            <a:picLocks noGrp="1" noChangeAspect="1"/>
          </p:cNvPicPr>
          <p:nvPr>
            <p:ph sz="half" idx="2"/>
          </p:nvPr>
        </p:nvPicPr>
        <p:blipFill>
          <a:blip r:embed="rId4"/>
          <a:srcRect/>
          <a:stretch>
            <a:fillRect/>
          </a:stretch>
        </p:blipFill>
        <p:spPr>
          <a:xfrm>
            <a:off x="7638415" y="3345180"/>
            <a:ext cx="2555875" cy="27705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目前我国室内空气污染的主要来源是（ </a:t>
            </a:r>
            <a:r>
              <a:rPr lang="en-US" altLang="zh-CN" sz="3600" b="1" dirty="0" smtClean="0">
                <a:solidFill>
                  <a:schemeClr val="tx1">
                    <a:lumMod val="50000"/>
                  </a:schemeClr>
                </a:solidFill>
              </a:rPr>
              <a:t>   </a:t>
            </a:r>
            <a:r>
              <a:rPr sz="3600" b="1" dirty="0" smtClean="0">
                <a:solidFill>
                  <a:schemeClr val="tx1">
                    <a:lumMod val="50000"/>
                  </a:schemeClr>
                </a:solidFill>
              </a:rPr>
              <a:t>）</a:t>
            </a:r>
          </a:p>
          <a:p>
            <a:pPr algn="l">
              <a:buNone/>
            </a:pPr>
            <a:r>
              <a:rPr lang="en-US" altLang="zh-CN" sz="3600" b="1" dirty="0" smtClean="0">
                <a:solidFill>
                  <a:schemeClr val="tx1">
                    <a:lumMod val="50000"/>
                  </a:schemeClr>
                </a:solidFill>
              </a:rPr>
              <a:t>    A.</a:t>
            </a:r>
            <a:r>
              <a:rPr sz="3600" b="1" dirty="0" smtClean="0">
                <a:solidFill>
                  <a:schemeClr val="tx1">
                    <a:lumMod val="50000"/>
                  </a:schemeClr>
                </a:solidFill>
              </a:rPr>
              <a:t>装修材料污染</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a:t>
            </a:r>
            <a:r>
              <a:rPr sz="3600" b="1" dirty="0" smtClean="0">
                <a:solidFill>
                  <a:schemeClr val="tx1">
                    <a:lumMod val="50000"/>
                  </a:schemeClr>
                </a:solidFill>
              </a:rPr>
              <a:t>家电辐射</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a:t>
            </a:r>
            <a:r>
              <a:rPr sz="3600" b="1" dirty="0" smtClean="0">
                <a:solidFill>
                  <a:schemeClr val="tx1">
                    <a:lumMod val="50000"/>
                  </a:schemeClr>
                </a:solidFill>
              </a:rPr>
              <a:t>厨房油烟</a:t>
            </a:r>
          </a:p>
          <a:p>
            <a:endParaRPr lang="zh-CN" altLang="en-US" sz="3600" b="1" dirty="0">
              <a:solidFill>
                <a:schemeClr val="tx1">
                  <a:lumMod val="50000"/>
                </a:schemeClr>
              </a:solidFill>
            </a:endParaRP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930764" y="1599618"/>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每年的</a:t>
            </a:r>
            <a:r>
              <a:rPr lang="en-US" altLang="zh-CN" sz="3600" b="1" dirty="0" smtClean="0">
                <a:solidFill>
                  <a:schemeClr val="tx1">
                    <a:lumMod val="50000"/>
                  </a:schemeClr>
                </a:solidFill>
              </a:rPr>
              <a:t>3</a:t>
            </a:r>
            <a:r>
              <a:rPr sz="3600" b="1" dirty="0" smtClean="0">
                <a:solidFill>
                  <a:schemeClr val="tx1">
                    <a:lumMod val="50000"/>
                  </a:schemeClr>
                </a:solidFill>
              </a:rPr>
              <a:t>月</a:t>
            </a:r>
            <a:r>
              <a:rPr lang="en-US" altLang="zh-CN" sz="3600" b="1" dirty="0" smtClean="0">
                <a:solidFill>
                  <a:schemeClr val="tx1">
                    <a:lumMod val="50000"/>
                  </a:schemeClr>
                </a:solidFill>
              </a:rPr>
              <a:t>12</a:t>
            </a:r>
            <a:r>
              <a:rPr sz="3600" b="1" dirty="0" smtClean="0">
                <a:solidFill>
                  <a:schemeClr val="tx1">
                    <a:lumMod val="50000"/>
                  </a:schemeClr>
                </a:solidFill>
              </a:rPr>
              <a:t>日是（ </a:t>
            </a:r>
            <a:r>
              <a:rPr lang="en-US" altLang="zh-CN" sz="3600" b="1" dirty="0" smtClean="0">
                <a:solidFill>
                  <a:schemeClr val="tx1">
                    <a:lumMod val="50000"/>
                  </a:schemeClr>
                </a:solidFill>
              </a:rPr>
              <a:t>   </a:t>
            </a:r>
            <a:r>
              <a:rPr sz="3600" b="1" dirty="0" smtClean="0">
                <a:solidFill>
                  <a:schemeClr val="tx1">
                    <a:lumMod val="50000"/>
                  </a:schemeClr>
                </a:solidFill>
              </a:rPr>
              <a:t>） </a:t>
            </a:r>
          </a:p>
          <a:p>
            <a:pPr algn="l">
              <a:buNone/>
            </a:pPr>
            <a:r>
              <a:rPr lang="en-US" altLang="zh-CN" sz="3600" b="1" dirty="0" smtClean="0">
                <a:solidFill>
                  <a:schemeClr val="tx1">
                    <a:lumMod val="50000"/>
                  </a:schemeClr>
                </a:solidFill>
              </a:rPr>
              <a:t>    A.</a:t>
            </a:r>
            <a:r>
              <a:rPr sz="3600" b="1" dirty="0" smtClean="0">
                <a:solidFill>
                  <a:schemeClr val="tx1">
                    <a:lumMod val="50000"/>
                  </a:schemeClr>
                </a:solidFill>
              </a:rPr>
              <a:t>世界动物日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a:t>
            </a:r>
            <a:r>
              <a:rPr sz="3600" b="1" dirty="0" smtClean="0">
                <a:solidFill>
                  <a:schemeClr val="tx1">
                    <a:lumMod val="50000"/>
                  </a:schemeClr>
                </a:solidFill>
              </a:rPr>
              <a:t>全国爱眼日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a:t>
            </a:r>
            <a:r>
              <a:rPr sz="3600" b="1" dirty="0" smtClean="0">
                <a:solidFill>
                  <a:schemeClr val="tx1">
                    <a:lumMod val="50000"/>
                  </a:schemeClr>
                </a:solidFill>
              </a:rPr>
              <a:t>世界粮食日</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D.</a:t>
            </a:r>
            <a:r>
              <a:rPr sz="3600" b="1" dirty="0" smtClean="0">
                <a:solidFill>
                  <a:schemeClr val="tx1">
                    <a:lumMod val="50000"/>
                  </a:schemeClr>
                </a:solidFill>
              </a:rPr>
              <a:t>中国植树节</a:t>
            </a:r>
          </a:p>
          <a:p>
            <a:endParaRPr lang="zh-CN" altLang="en-US" sz="3600" b="1" dirty="0">
              <a:solidFill>
                <a:schemeClr val="tx1">
                  <a:lumMod val="50000"/>
                </a:schemeClr>
              </a:solidFill>
            </a:endParaRP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1043653" y="3902552"/>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下列做法中，不会造成大气污染的是（ </a:t>
            </a:r>
            <a:r>
              <a:rPr lang="en-US" altLang="zh-CN" sz="3600" b="1" dirty="0" smtClean="0">
                <a:solidFill>
                  <a:schemeClr val="tx1">
                    <a:lumMod val="50000"/>
                  </a:schemeClr>
                </a:solidFill>
              </a:rPr>
              <a:t>  </a:t>
            </a:r>
            <a:r>
              <a:rPr sz="3600" b="1" dirty="0" smtClean="0">
                <a:solidFill>
                  <a:schemeClr val="tx1">
                    <a:lumMod val="50000"/>
                  </a:schemeClr>
                </a:solidFill>
              </a:rPr>
              <a:t>）</a:t>
            </a:r>
          </a:p>
          <a:p>
            <a:pPr algn="l">
              <a:buNone/>
            </a:pPr>
            <a:r>
              <a:rPr lang="en-US" altLang="zh-CN" sz="3600" b="1" dirty="0" smtClean="0">
                <a:solidFill>
                  <a:schemeClr val="tx1">
                    <a:lumMod val="50000"/>
                  </a:schemeClr>
                </a:solidFill>
              </a:rPr>
              <a:t>    A.</a:t>
            </a:r>
            <a:r>
              <a:rPr sz="3600" b="1" dirty="0" smtClean="0">
                <a:solidFill>
                  <a:schemeClr val="tx1">
                    <a:lumMod val="50000"/>
                  </a:schemeClr>
                </a:solidFill>
              </a:rPr>
              <a:t>燃烧含硫的石油</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a:t>
            </a:r>
            <a:r>
              <a:rPr sz="3600" b="1" dirty="0" smtClean="0">
                <a:solidFill>
                  <a:schemeClr val="tx1">
                    <a:lumMod val="50000"/>
                  </a:schemeClr>
                </a:solidFill>
              </a:rPr>
              <a:t>焚烧树叶</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a:t>
            </a:r>
            <a:r>
              <a:rPr sz="3600" b="1" dirty="0" smtClean="0">
                <a:solidFill>
                  <a:schemeClr val="tx1">
                    <a:lumMod val="50000"/>
                  </a:schemeClr>
                </a:solidFill>
              </a:rPr>
              <a:t>燃烧氢气</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D.</a:t>
            </a:r>
            <a:r>
              <a:rPr sz="3600" b="1" dirty="0" smtClean="0">
                <a:solidFill>
                  <a:schemeClr val="tx1">
                    <a:lumMod val="50000"/>
                  </a:schemeClr>
                </a:solidFill>
              </a:rPr>
              <a:t>燃烧烟花爆竹</a:t>
            </a: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1077520" y="3089752"/>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下列哪些属于可回收物（ </a:t>
            </a:r>
            <a:r>
              <a:rPr lang="en-US" altLang="zh-CN" sz="3600" b="1" dirty="0" smtClean="0">
                <a:solidFill>
                  <a:schemeClr val="tx1">
                    <a:lumMod val="50000"/>
                  </a:schemeClr>
                </a:solidFill>
              </a:rPr>
              <a:t>   </a:t>
            </a:r>
            <a:r>
              <a:rPr sz="3600" b="1" dirty="0" smtClean="0">
                <a:solidFill>
                  <a:schemeClr val="tx1">
                    <a:lumMod val="50000"/>
                  </a:schemeClr>
                </a:solidFill>
              </a:rPr>
              <a:t>）</a:t>
            </a:r>
          </a:p>
          <a:p>
            <a:pPr algn="l">
              <a:buNone/>
            </a:pPr>
            <a:r>
              <a:rPr lang="en-US" altLang="zh-CN" sz="3600" b="1" dirty="0" smtClean="0">
                <a:solidFill>
                  <a:schemeClr val="tx1">
                    <a:lumMod val="50000"/>
                  </a:schemeClr>
                </a:solidFill>
              </a:rPr>
              <a:t>    A.</a:t>
            </a:r>
            <a:r>
              <a:rPr sz="3600" b="1" dirty="0" smtClean="0">
                <a:solidFill>
                  <a:schemeClr val="tx1">
                    <a:lumMod val="50000"/>
                  </a:schemeClr>
                </a:solidFill>
              </a:rPr>
              <a:t>镜子、报纸、陶瓷</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a:t>
            </a:r>
            <a:r>
              <a:rPr sz="3600" b="1" dirty="0" smtClean="0">
                <a:solidFill>
                  <a:schemeClr val="tx1">
                    <a:lumMod val="50000"/>
                  </a:schemeClr>
                </a:solidFill>
              </a:rPr>
              <a:t>灯泡、易拉罐、牙膏皮</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a:t>
            </a:r>
            <a:r>
              <a:rPr sz="3600" b="1" dirty="0" smtClean="0">
                <a:solidFill>
                  <a:schemeClr val="tx1">
                    <a:lumMod val="50000"/>
                  </a:schemeClr>
                </a:solidFill>
              </a:rPr>
              <a:t>灯管、油漆桶、塑料玩具</a:t>
            </a:r>
          </a:p>
        </p:txBody>
      </p:sp>
      <p:pic>
        <p:nvPicPr>
          <p:cNvPr id="4" name="图片 3" descr="NGO_Logo.png"/>
          <p:cNvPicPr>
            <a:picLocks noChangeAspect="1"/>
          </p:cNvPicPr>
          <p:nvPr/>
        </p:nvPicPr>
        <p:blipFill>
          <a:blip r:embed="rId2" cstate="print"/>
          <a:stretch>
            <a:fillRect/>
          </a:stretch>
        </p:blipFill>
        <p:spPr>
          <a:xfrm>
            <a:off x="389228" y="4888089"/>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1066231" y="2389841"/>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为表达祝福，下面哪一种方式更符合环保？</a:t>
            </a:r>
            <a:r>
              <a:rPr lang="en-US" altLang="zh-CN" sz="3600" b="1" dirty="0" smtClean="0">
                <a:solidFill>
                  <a:schemeClr val="tx1">
                    <a:lumMod val="50000"/>
                  </a:schemeClr>
                </a:solidFill>
              </a:rPr>
              <a:t>(    )</a:t>
            </a:r>
          </a:p>
          <a:p>
            <a:pPr algn="l">
              <a:buNone/>
            </a:pPr>
            <a:r>
              <a:rPr lang="en-US" altLang="zh-CN" sz="3600" b="1" dirty="0" smtClean="0">
                <a:solidFill>
                  <a:schemeClr val="tx1">
                    <a:lumMod val="50000"/>
                  </a:schemeClr>
                </a:solidFill>
              </a:rPr>
              <a:t>    A.</a:t>
            </a:r>
            <a:r>
              <a:rPr sz="3600" b="1" dirty="0" smtClean="0">
                <a:solidFill>
                  <a:schemeClr val="tx1">
                    <a:lumMod val="50000"/>
                  </a:schemeClr>
                </a:solidFill>
              </a:rPr>
              <a:t>寄纸质贺卡</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a:t>
            </a:r>
            <a:r>
              <a:rPr sz="3600" b="1" dirty="0" smtClean="0">
                <a:solidFill>
                  <a:schemeClr val="tx1">
                    <a:lumMod val="50000"/>
                  </a:schemeClr>
                </a:solidFill>
              </a:rPr>
              <a:t>买精美包装的高档礼品</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a:t>
            </a:r>
            <a:r>
              <a:rPr sz="3600" b="1" dirty="0" smtClean="0">
                <a:solidFill>
                  <a:schemeClr val="tx1">
                    <a:lumMod val="50000"/>
                  </a:schemeClr>
                </a:solidFill>
              </a:rPr>
              <a:t>发电子贺卡</a:t>
            </a: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1100098" y="3146197"/>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塑料在自然界中可以维持多少时间？（</a:t>
            </a:r>
            <a:r>
              <a:rPr lang="en-US" altLang="zh-CN" sz="3600" b="1" dirty="0" smtClean="0">
                <a:solidFill>
                  <a:schemeClr val="tx1">
                    <a:lumMod val="50000"/>
                  </a:schemeClr>
                </a:solidFill>
              </a:rPr>
              <a:t>   </a:t>
            </a:r>
            <a:r>
              <a:rPr sz="3600" b="1" dirty="0" smtClean="0">
                <a:solidFill>
                  <a:schemeClr val="tx1">
                    <a:lumMod val="50000"/>
                  </a:schemeClr>
                </a:solidFill>
              </a:rPr>
              <a:t>）</a:t>
            </a:r>
          </a:p>
          <a:p>
            <a:pPr algn="l">
              <a:buNone/>
            </a:pPr>
            <a:r>
              <a:rPr lang="en-US" altLang="zh-CN" sz="3600" b="1" dirty="0" smtClean="0">
                <a:solidFill>
                  <a:schemeClr val="tx1">
                    <a:lumMod val="50000"/>
                  </a:schemeClr>
                </a:solidFill>
              </a:rPr>
              <a:t>    A.100-200</a:t>
            </a:r>
            <a:r>
              <a:rPr sz="3600" b="1" dirty="0" smtClean="0">
                <a:solidFill>
                  <a:schemeClr val="tx1">
                    <a:lumMod val="50000"/>
                  </a:schemeClr>
                </a:solidFill>
              </a:rPr>
              <a:t>年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B.20-50</a:t>
            </a:r>
            <a:r>
              <a:rPr sz="3600" b="1" dirty="0" smtClean="0">
                <a:solidFill>
                  <a:schemeClr val="tx1">
                    <a:lumMod val="50000"/>
                  </a:schemeClr>
                </a:solidFill>
              </a:rPr>
              <a:t>年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C.1000</a:t>
            </a:r>
            <a:r>
              <a:rPr sz="3600" b="1" dirty="0" smtClean="0">
                <a:solidFill>
                  <a:schemeClr val="tx1">
                    <a:lumMod val="50000"/>
                  </a:schemeClr>
                </a:solidFill>
              </a:rPr>
              <a:t>年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D.</a:t>
            </a:r>
            <a:r>
              <a:rPr sz="3600" b="1" dirty="0" smtClean="0">
                <a:solidFill>
                  <a:schemeClr val="tx1">
                    <a:lumMod val="50000"/>
                  </a:schemeClr>
                </a:solidFill>
              </a:rPr>
              <a:t>永久</a:t>
            </a: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1021076" y="1622197"/>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造成气候变暖的主要原因是人类生产活动中排放大量（</a:t>
            </a:r>
            <a:r>
              <a:rPr lang="en-US" altLang="zh-CN" sz="3600" b="1" dirty="0" smtClean="0">
                <a:solidFill>
                  <a:schemeClr val="tx1">
                    <a:lumMod val="50000"/>
                  </a:schemeClr>
                </a:solidFill>
              </a:rPr>
              <a:t>   </a:t>
            </a:r>
            <a:r>
              <a:rPr sz="3600" b="1" dirty="0" smtClean="0">
                <a:solidFill>
                  <a:schemeClr val="tx1">
                    <a:lumMod val="50000"/>
                  </a:schemeClr>
                </a:solidFill>
              </a:rPr>
              <a:t>）等温室气体。</a:t>
            </a:r>
          </a:p>
          <a:p>
            <a:pPr algn="l">
              <a:buNone/>
            </a:pPr>
            <a:r>
              <a:rPr lang="en-US" altLang="zh-CN" sz="3600" b="1" dirty="0" smtClean="0">
                <a:solidFill>
                  <a:schemeClr val="tx1">
                    <a:lumMod val="50000"/>
                  </a:schemeClr>
                </a:solidFill>
              </a:rPr>
              <a:t>    A.</a:t>
            </a:r>
            <a:r>
              <a:rPr sz="3600" b="1" dirty="0" smtClean="0">
                <a:solidFill>
                  <a:schemeClr val="tx1">
                    <a:lumMod val="50000"/>
                  </a:schemeClr>
                </a:solidFill>
              </a:rPr>
              <a:t>二氧化硫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a:t>
            </a:r>
            <a:r>
              <a:rPr sz="3600" b="1" dirty="0" smtClean="0">
                <a:solidFill>
                  <a:schemeClr val="tx1">
                    <a:lumMod val="50000"/>
                  </a:schemeClr>
                </a:solidFill>
              </a:rPr>
              <a:t>一氧化碳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a:t>
            </a:r>
            <a:r>
              <a:rPr sz="3600" b="1" dirty="0" smtClean="0">
                <a:solidFill>
                  <a:schemeClr val="tx1">
                    <a:lumMod val="50000"/>
                  </a:schemeClr>
                </a:solidFill>
              </a:rPr>
              <a:t>二氧化碳</a:t>
            </a: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1100098" y="3755797"/>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消减固体量最大的垃圾处理方法是（ </a:t>
            </a:r>
            <a:r>
              <a:rPr lang="en-US" altLang="zh-CN" sz="3600" b="1" dirty="0" smtClean="0">
                <a:solidFill>
                  <a:schemeClr val="tx1">
                    <a:lumMod val="50000"/>
                  </a:schemeClr>
                </a:solidFill>
              </a:rPr>
              <a:t>   </a:t>
            </a:r>
            <a:r>
              <a:rPr sz="3600" b="1" dirty="0" smtClean="0">
                <a:solidFill>
                  <a:schemeClr val="tx1">
                    <a:lumMod val="50000"/>
                  </a:schemeClr>
                </a:solidFill>
              </a:rPr>
              <a:t>）</a:t>
            </a:r>
          </a:p>
          <a:p>
            <a:pPr algn="l">
              <a:buNone/>
            </a:pPr>
            <a:r>
              <a:rPr lang="en-US" altLang="zh-CN" sz="3600" b="1" dirty="0" smtClean="0">
                <a:solidFill>
                  <a:schemeClr val="tx1">
                    <a:lumMod val="50000"/>
                  </a:schemeClr>
                </a:solidFill>
              </a:rPr>
              <a:t>    A.</a:t>
            </a:r>
            <a:r>
              <a:rPr sz="3600" b="1" dirty="0" smtClean="0">
                <a:solidFill>
                  <a:schemeClr val="tx1">
                    <a:lumMod val="50000"/>
                  </a:schemeClr>
                </a:solidFill>
              </a:rPr>
              <a:t>填埋</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a:t>
            </a:r>
            <a:r>
              <a:rPr sz="3600" b="1" dirty="0" smtClean="0">
                <a:solidFill>
                  <a:schemeClr val="tx1">
                    <a:lumMod val="50000"/>
                  </a:schemeClr>
                </a:solidFill>
              </a:rPr>
              <a:t>焚烧</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a:t>
            </a:r>
            <a:r>
              <a:rPr sz="3600" b="1" dirty="0" smtClean="0">
                <a:solidFill>
                  <a:schemeClr val="tx1">
                    <a:lumMod val="50000"/>
                  </a:schemeClr>
                </a:solidFill>
              </a:rPr>
              <a:t>堆肥</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D.</a:t>
            </a:r>
            <a:r>
              <a:rPr sz="3600" b="1" dirty="0" smtClean="0">
                <a:solidFill>
                  <a:schemeClr val="tx1">
                    <a:lumMod val="50000"/>
                  </a:schemeClr>
                </a:solidFill>
              </a:rPr>
              <a:t>生产沼气</a:t>
            </a: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1021076" y="2389841"/>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大气污染主要来源于哪些方面？（</a:t>
            </a:r>
            <a:r>
              <a:rPr lang="en-US" altLang="zh-CN" sz="3600" b="1" dirty="0" smtClean="0">
                <a:solidFill>
                  <a:schemeClr val="tx1">
                    <a:lumMod val="50000"/>
                  </a:schemeClr>
                </a:solidFill>
              </a:rPr>
              <a:t>    </a:t>
            </a:r>
            <a:r>
              <a:rPr sz="3600" b="1" dirty="0" smtClean="0">
                <a:solidFill>
                  <a:schemeClr val="tx1">
                    <a:lumMod val="50000"/>
                  </a:schemeClr>
                </a:solidFill>
              </a:rPr>
              <a:t>）</a:t>
            </a:r>
          </a:p>
          <a:p>
            <a:pPr algn="l">
              <a:buNone/>
            </a:pPr>
            <a:r>
              <a:rPr lang="en-US" altLang="zh-CN" sz="3600" b="1" dirty="0" smtClean="0">
                <a:solidFill>
                  <a:schemeClr val="tx1">
                    <a:lumMod val="50000"/>
                  </a:schemeClr>
                </a:solidFill>
              </a:rPr>
              <a:t>    A.</a:t>
            </a:r>
            <a:r>
              <a:rPr sz="3600" b="1" dirty="0" smtClean="0">
                <a:solidFill>
                  <a:schemeClr val="tx1">
                    <a:lumMod val="50000"/>
                  </a:schemeClr>
                </a:solidFill>
              </a:rPr>
              <a:t>工业生产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a:t>
            </a:r>
            <a:r>
              <a:rPr sz="3600" b="1" dirty="0" smtClean="0">
                <a:solidFill>
                  <a:schemeClr val="tx1">
                    <a:lumMod val="50000"/>
                  </a:schemeClr>
                </a:solidFill>
              </a:rPr>
              <a:t>畜牧养殖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a:t>
            </a:r>
            <a:r>
              <a:rPr sz="3600" b="1" dirty="0" smtClean="0">
                <a:solidFill>
                  <a:schemeClr val="tx1">
                    <a:lumMod val="50000"/>
                  </a:schemeClr>
                </a:solidFill>
              </a:rPr>
              <a:t>种植花木</a:t>
            </a: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1066232" y="1610908"/>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“世界无车日”是（</a:t>
            </a:r>
            <a:r>
              <a:rPr lang="en-US" altLang="zh-CN" sz="3600" b="1" dirty="0" smtClean="0">
                <a:solidFill>
                  <a:schemeClr val="tx1">
                    <a:lumMod val="50000"/>
                  </a:schemeClr>
                </a:solidFill>
              </a:rPr>
              <a:t>    </a:t>
            </a:r>
            <a:r>
              <a:rPr sz="3600" b="1" dirty="0" smtClean="0">
                <a:solidFill>
                  <a:schemeClr val="tx1">
                    <a:lumMod val="50000"/>
                  </a:schemeClr>
                </a:solidFill>
              </a:rPr>
              <a:t>），它最早起源于（    ）。</a:t>
            </a:r>
          </a:p>
          <a:p>
            <a:pPr algn="l">
              <a:buNone/>
            </a:pPr>
            <a:r>
              <a:rPr lang="en-US" altLang="zh-CN" sz="3600" b="1" dirty="0" smtClean="0">
                <a:solidFill>
                  <a:schemeClr val="tx1">
                    <a:lumMod val="50000"/>
                  </a:schemeClr>
                </a:solidFill>
              </a:rPr>
              <a:t>    A.9</a:t>
            </a:r>
            <a:r>
              <a:rPr sz="3600" b="1" dirty="0" smtClean="0">
                <a:solidFill>
                  <a:schemeClr val="tx1">
                    <a:lumMod val="50000"/>
                  </a:schemeClr>
                </a:solidFill>
              </a:rPr>
              <a:t>月</a:t>
            </a:r>
            <a:r>
              <a:rPr lang="en-US" altLang="zh-CN" sz="3600" b="1" dirty="0" smtClean="0">
                <a:solidFill>
                  <a:schemeClr val="tx1">
                    <a:lumMod val="50000"/>
                  </a:schemeClr>
                </a:solidFill>
              </a:rPr>
              <a:t>22</a:t>
            </a:r>
            <a:r>
              <a:rPr sz="3600" b="1" dirty="0" smtClean="0">
                <a:solidFill>
                  <a:schemeClr val="tx1">
                    <a:lumMod val="50000"/>
                  </a:schemeClr>
                </a:solidFill>
              </a:rPr>
              <a:t>日；法国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B.9</a:t>
            </a:r>
            <a:r>
              <a:rPr sz="3600" b="1" dirty="0" smtClean="0">
                <a:solidFill>
                  <a:schemeClr val="tx1">
                    <a:lumMod val="50000"/>
                  </a:schemeClr>
                </a:solidFill>
              </a:rPr>
              <a:t>月</a:t>
            </a:r>
            <a:r>
              <a:rPr lang="en-US" altLang="zh-CN" sz="3600" b="1" dirty="0" smtClean="0">
                <a:solidFill>
                  <a:schemeClr val="tx1">
                    <a:lumMod val="50000"/>
                  </a:schemeClr>
                </a:solidFill>
              </a:rPr>
              <a:t>12</a:t>
            </a:r>
            <a:r>
              <a:rPr sz="3600" b="1" dirty="0" smtClean="0">
                <a:solidFill>
                  <a:schemeClr val="tx1">
                    <a:lumMod val="50000"/>
                  </a:schemeClr>
                </a:solidFill>
              </a:rPr>
              <a:t>日；美国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C.10</a:t>
            </a:r>
            <a:r>
              <a:rPr sz="3600" b="1" dirty="0" smtClean="0">
                <a:solidFill>
                  <a:schemeClr val="tx1">
                    <a:lumMod val="50000"/>
                  </a:schemeClr>
                </a:solidFill>
              </a:rPr>
              <a:t>月</a:t>
            </a:r>
            <a:r>
              <a:rPr lang="en-US" altLang="zh-CN" sz="3600" b="1" dirty="0" smtClean="0">
                <a:solidFill>
                  <a:schemeClr val="tx1">
                    <a:lumMod val="50000"/>
                  </a:schemeClr>
                </a:solidFill>
              </a:rPr>
              <a:t>22</a:t>
            </a:r>
            <a:r>
              <a:rPr sz="3600" b="1" dirty="0" smtClean="0">
                <a:solidFill>
                  <a:schemeClr val="tx1">
                    <a:lumMod val="50000"/>
                  </a:schemeClr>
                </a:solidFill>
              </a:rPr>
              <a:t>日；日本</a:t>
            </a:r>
          </a:p>
          <a:p>
            <a:pPr algn="l">
              <a:buNone/>
            </a:pPr>
            <a:r>
              <a:rPr sz="3600" b="1" dirty="0" smtClean="0">
                <a:solidFill>
                  <a:schemeClr val="tx1">
                    <a:lumMod val="50000"/>
                  </a:schemeClr>
                </a:solidFill>
              </a:rPr>
              <a:t> </a:t>
            </a: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1054943" y="2152775"/>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r>
              <a:rPr lang="zh-CN" altLang="en-US" dirty="0" smtClean="0">
                <a:latin typeface="Arial" pitchFamily="34" charset="0"/>
                <a:ea typeface="微软雅黑" pitchFamily="34" charset="-122"/>
                <a:sym typeface="+mn-ea"/>
              </a:rPr>
              <a:t>垃圾分类 </a:t>
            </a:r>
            <a:endParaRPr lang="zh-CN" altLang="en-US" dirty="0" smtClean="0">
              <a:latin typeface="Arial" pitchFamily="34" charset="0"/>
              <a:ea typeface="微软雅黑" pitchFamily="34" charset="-122"/>
            </a:endParaRPr>
          </a:p>
        </p:txBody>
      </p:sp>
      <p:sp>
        <p:nvSpPr>
          <p:cNvPr id="9" name="文本框 8"/>
          <p:cNvSpPr txBox="1"/>
          <p:nvPr/>
        </p:nvSpPr>
        <p:spPr>
          <a:xfrm>
            <a:off x="749935" y="1467485"/>
            <a:ext cx="309880" cy="368300"/>
          </a:xfrm>
          <a:prstGeom prst="rect">
            <a:avLst/>
          </a:prstGeom>
          <a:noFill/>
        </p:spPr>
        <p:txBody>
          <a:bodyPr wrap="none" rtlCol="0">
            <a:spAutoFit/>
          </a:bodyPr>
          <a:lstStyle/>
          <a:p>
            <a:pPr algn="l">
              <a:lnSpc>
                <a:spcPct val="130000"/>
              </a:lnSpc>
            </a:pPr>
            <a:endParaRPr lang="zh-CN" altLang="en-US" sz="1400" dirty="0" smtClean="0">
              <a:latin typeface="Arial" pitchFamily="34" charset="0"/>
              <a:ea typeface="微软雅黑" pitchFamily="34" charset="-122"/>
            </a:endParaRPr>
          </a:p>
        </p:txBody>
      </p:sp>
      <p:pic>
        <p:nvPicPr>
          <p:cNvPr id="2" name="内容占位符 1"/>
          <p:cNvPicPr>
            <a:picLocks noGrp="1" noChangeAspect="1"/>
          </p:cNvPicPr>
          <p:nvPr>
            <p:ph sz="half" idx="2"/>
          </p:nvPr>
        </p:nvPicPr>
        <p:blipFill>
          <a:blip r:embed="rId3"/>
          <a:srcRect l="2150" t="3952" r="399" b="2857"/>
          <a:stretch>
            <a:fillRect/>
          </a:stretch>
        </p:blipFill>
        <p:spPr>
          <a:xfrm>
            <a:off x="3399790" y="1019810"/>
            <a:ext cx="8169275" cy="5448935"/>
          </a:xfrm>
          <a:prstGeom prst="rect">
            <a:avLst/>
          </a:prstGeom>
        </p:spPr>
      </p:pic>
      <p:sp>
        <p:nvSpPr>
          <p:cNvPr id="4" name="文本框 3"/>
          <p:cNvSpPr txBox="1"/>
          <p:nvPr/>
        </p:nvSpPr>
        <p:spPr>
          <a:xfrm>
            <a:off x="812165" y="1678940"/>
            <a:ext cx="2704587" cy="3859518"/>
          </a:xfrm>
          <a:prstGeom prst="rect">
            <a:avLst/>
          </a:prstGeom>
          <a:noFill/>
        </p:spPr>
        <p:txBody>
          <a:bodyPr wrap="none" rtlCol="0">
            <a:spAutoFit/>
          </a:bodyPr>
          <a:lstStyle/>
          <a:p>
            <a:pPr marL="361950" indent="-361950" algn="just" defTabSz="685800">
              <a:lnSpc>
                <a:spcPct val="110000"/>
              </a:lnSpc>
              <a:spcBef>
                <a:spcPts val="1200"/>
              </a:spcBef>
              <a:spcAft>
                <a:spcPts val="0"/>
              </a:spcAft>
              <a:buClr>
                <a:schemeClr val="accent1"/>
              </a:buClr>
              <a:buSzPct val="70000"/>
              <a:buFont typeface="Wingdings 2" pitchFamily="18" charset="2"/>
              <a:buChar char=""/>
            </a:pPr>
            <a:r>
              <a:rPr lang="zh-CN" altLang="en-US" sz="2400" dirty="0" smtClean="0">
                <a:solidFill>
                  <a:schemeClr val="accent1"/>
                </a:solidFill>
                <a:latin typeface="微软雅黑" charset="0"/>
                <a:ea typeface="微软雅黑" charset="0"/>
              </a:rPr>
              <a:t>可回收垃圾</a:t>
            </a:r>
          </a:p>
          <a:p>
            <a:pPr marL="361950" indent="-361950" algn="just" defTabSz="685800">
              <a:lnSpc>
                <a:spcPct val="110000"/>
              </a:lnSpc>
              <a:spcBef>
                <a:spcPts val="1200"/>
              </a:spcBef>
              <a:spcAft>
                <a:spcPts val="0"/>
              </a:spcAft>
              <a:buClr>
                <a:schemeClr val="accent1"/>
              </a:buClr>
              <a:buSzPct val="70000"/>
              <a:buFont typeface="Wingdings 2" pitchFamily="18" charset="2"/>
              <a:buChar char=""/>
            </a:pPr>
            <a:endParaRPr lang="zh-CN" altLang="en-US" sz="2400" dirty="0" smtClean="0">
              <a:solidFill>
                <a:schemeClr val="accent1"/>
              </a:solidFill>
              <a:latin typeface="微软雅黑" charset="0"/>
              <a:ea typeface="微软雅黑" charset="0"/>
            </a:endParaRPr>
          </a:p>
          <a:p>
            <a:pPr marL="361950" indent="-361950" algn="just" defTabSz="685800">
              <a:lnSpc>
                <a:spcPct val="110000"/>
              </a:lnSpc>
              <a:spcBef>
                <a:spcPts val="1200"/>
              </a:spcBef>
              <a:spcAft>
                <a:spcPts val="0"/>
              </a:spcAft>
              <a:buClr>
                <a:schemeClr val="accent1"/>
              </a:buClr>
              <a:buSzPct val="70000"/>
              <a:buFont typeface="Wingdings 2" pitchFamily="18" charset="2"/>
              <a:buChar char=""/>
            </a:pPr>
            <a:r>
              <a:rPr lang="zh-CN" altLang="en-US" sz="2400" dirty="0" smtClean="0">
                <a:solidFill>
                  <a:schemeClr val="accent1"/>
                </a:solidFill>
                <a:latin typeface="微软雅黑" charset="0"/>
                <a:ea typeface="微软雅黑" charset="0"/>
              </a:rPr>
              <a:t>湿垃圾（厨余）</a:t>
            </a:r>
          </a:p>
          <a:p>
            <a:pPr marL="361950" indent="-361950" algn="just" defTabSz="685800">
              <a:lnSpc>
                <a:spcPct val="110000"/>
              </a:lnSpc>
              <a:spcBef>
                <a:spcPts val="1200"/>
              </a:spcBef>
              <a:spcAft>
                <a:spcPts val="0"/>
              </a:spcAft>
              <a:buClr>
                <a:schemeClr val="accent1"/>
              </a:buClr>
              <a:buSzPct val="70000"/>
              <a:buFont typeface="Wingdings 2" pitchFamily="18" charset="2"/>
              <a:buChar char=""/>
            </a:pPr>
            <a:endParaRPr lang="zh-CN" altLang="en-US" sz="2400" dirty="0" smtClean="0">
              <a:solidFill>
                <a:schemeClr val="accent1"/>
              </a:solidFill>
              <a:latin typeface="微软雅黑" charset="0"/>
              <a:ea typeface="微软雅黑" charset="0"/>
            </a:endParaRPr>
          </a:p>
          <a:p>
            <a:pPr marL="361950" indent="-361950" algn="just" defTabSz="685800">
              <a:lnSpc>
                <a:spcPct val="110000"/>
              </a:lnSpc>
              <a:spcBef>
                <a:spcPts val="1200"/>
              </a:spcBef>
              <a:spcAft>
                <a:spcPts val="0"/>
              </a:spcAft>
              <a:buClr>
                <a:schemeClr val="accent1"/>
              </a:buClr>
              <a:buSzPct val="70000"/>
              <a:buFont typeface="Wingdings 2" pitchFamily="18" charset="2"/>
              <a:buChar char=""/>
            </a:pPr>
            <a:r>
              <a:rPr lang="zh-CN" altLang="en-US" sz="2400" dirty="0" smtClean="0">
                <a:solidFill>
                  <a:schemeClr val="accent1"/>
                </a:solidFill>
                <a:latin typeface="微软雅黑" charset="0"/>
                <a:ea typeface="微软雅黑" charset="0"/>
              </a:rPr>
              <a:t>有害垃圾</a:t>
            </a:r>
          </a:p>
          <a:p>
            <a:pPr marL="361950" indent="-361950" algn="just" defTabSz="685800">
              <a:lnSpc>
                <a:spcPct val="110000"/>
              </a:lnSpc>
              <a:spcBef>
                <a:spcPts val="1200"/>
              </a:spcBef>
              <a:spcAft>
                <a:spcPts val="0"/>
              </a:spcAft>
              <a:buClr>
                <a:schemeClr val="accent1"/>
              </a:buClr>
              <a:buSzPct val="70000"/>
              <a:buFont typeface="Wingdings 2" pitchFamily="18" charset="2"/>
              <a:buChar char=""/>
            </a:pPr>
            <a:endParaRPr lang="zh-CN" altLang="en-US" sz="2400" dirty="0" smtClean="0">
              <a:solidFill>
                <a:schemeClr val="accent1"/>
              </a:solidFill>
              <a:latin typeface="微软雅黑" charset="0"/>
              <a:ea typeface="微软雅黑" charset="0"/>
            </a:endParaRPr>
          </a:p>
          <a:p>
            <a:pPr marL="361950" indent="-361950" algn="just" defTabSz="685800">
              <a:lnSpc>
                <a:spcPct val="110000"/>
              </a:lnSpc>
              <a:spcBef>
                <a:spcPts val="1200"/>
              </a:spcBef>
              <a:spcAft>
                <a:spcPts val="0"/>
              </a:spcAft>
              <a:buClr>
                <a:schemeClr val="accent1"/>
              </a:buClr>
              <a:buSzPct val="70000"/>
              <a:buFont typeface="Wingdings 2" pitchFamily="18" charset="2"/>
              <a:buChar char=""/>
            </a:pPr>
            <a:r>
              <a:rPr lang="zh-CN" altLang="en-US" sz="2400" dirty="0" smtClean="0">
                <a:solidFill>
                  <a:schemeClr val="accent1"/>
                </a:solidFill>
                <a:latin typeface="微软雅黑" charset="0"/>
                <a:ea typeface="微软雅黑" charset="0"/>
              </a:rPr>
              <a:t>干垃圾（其他）</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有益于环境的可持续性行为是（</a:t>
            </a:r>
            <a:r>
              <a:rPr lang="en-US" altLang="zh-CN" sz="3600" b="1" dirty="0" smtClean="0">
                <a:solidFill>
                  <a:schemeClr val="tx1">
                    <a:lumMod val="50000"/>
                  </a:schemeClr>
                </a:solidFill>
              </a:rPr>
              <a:t>    </a:t>
            </a:r>
            <a:r>
              <a:rPr sz="3600" b="1" dirty="0" smtClean="0">
                <a:solidFill>
                  <a:schemeClr val="tx1">
                    <a:lumMod val="50000"/>
                  </a:schemeClr>
                </a:solidFill>
              </a:rPr>
              <a:t>）</a:t>
            </a:r>
          </a:p>
          <a:p>
            <a:pPr algn="l">
              <a:buNone/>
            </a:pPr>
            <a:r>
              <a:rPr lang="en-US" altLang="zh-CN" sz="3600" b="1" dirty="0" smtClean="0">
                <a:solidFill>
                  <a:schemeClr val="tx1">
                    <a:lumMod val="50000"/>
                  </a:schemeClr>
                </a:solidFill>
              </a:rPr>
              <a:t>    A.</a:t>
            </a:r>
            <a:r>
              <a:rPr sz="3600" b="1" dirty="0" smtClean="0">
                <a:solidFill>
                  <a:schemeClr val="tx1">
                    <a:lumMod val="50000"/>
                  </a:schemeClr>
                </a:solidFill>
              </a:rPr>
              <a:t>使用一次性产品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a:t>
            </a:r>
            <a:r>
              <a:rPr sz="3600" b="1" dirty="0" smtClean="0">
                <a:solidFill>
                  <a:schemeClr val="tx1">
                    <a:lumMod val="50000"/>
                  </a:schemeClr>
                </a:solidFill>
              </a:rPr>
              <a:t>购买和使用私人汽车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a:t>
            </a:r>
            <a:r>
              <a:rPr sz="3600" b="1" dirty="0" smtClean="0">
                <a:solidFill>
                  <a:schemeClr val="tx1">
                    <a:lumMod val="50000"/>
                  </a:schemeClr>
                </a:solidFill>
              </a:rPr>
              <a:t>分类回收垃圾</a:t>
            </a:r>
          </a:p>
          <a:p>
            <a:pPr algn="l">
              <a:buNone/>
            </a:pPr>
            <a:r>
              <a:rPr sz="3600" b="1" dirty="0" smtClean="0">
                <a:solidFill>
                  <a:schemeClr val="tx1">
                    <a:lumMod val="50000"/>
                  </a:schemeClr>
                </a:solidFill>
              </a:rPr>
              <a:t> </a:t>
            </a: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1043654" y="3112331"/>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为保护环境，我们在出门时，应该</a:t>
            </a:r>
            <a:r>
              <a:rPr lang="en-US" altLang="zh-CN" sz="3600" b="1" dirty="0" smtClean="0">
                <a:solidFill>
                  <a:schemeClr val="tx1">
                    <a:lumMod val="50000"/>
                  </a:schemeClr>
                </a:solidFill>
              </a:rPr>
              <a:t>(     )</a:t>
            </a:r>
            <a:r>
              <a:rPr sz="3600" b="1" dirty="0" smtClean="0">
                <a:solidFill>
                  <a:schemeClr val="tx1">
                    <a:lumMod val="50000"/>
                  </a:schemeClr>
                </a:solidFill>
              </a:rPr>
              <a:t>。</a:t>
            </a:r>
          </a:p>
          <a:p>
            <a:pPr algn="l">
              <a:buNone/>
            </a:pPr>
            <a:r>
              <a:rPr lang="en-US" altLang="zh-CN" sz="3600" b="1" dirty="0" smtClean="0">
                <a:solidFill>
                  <a:schemeClr val="tx1">
                    <a:lumMod val="50000"/>
                  </a:schemeClr>
                </a:solidFill>
              </a:rPr>
              <a:t>    A.</a:t>
            </a:r>
            <a:r>
              <a:rPr sz="3600" b="1" dirty="0" smtClean="0">
                <a:solidFill>
                  <a:schemeClr val="tx1">
                    <a:lumMod val="50000"/>
                  </a:schemeClr>
                </a:solidFill>
              </a:rPr>
              <a:t>尽量选择乘坐舒适的交通工具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a:t>
            </a:r>
            <a:r>
              <a:rPr sz="3600" b="1" dirty="0" smtClean="0">
                <a:solidFill>
                  <a:schemeClr val="tx1">
                    <a:lumMod val="50000"/>
                  </a:schemeClr>
                </a:solidFill>
              </a:rPr>
              <a:t>使用私人车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a:t>
            </a:r>
            <a:r>
              <a:rPr sz="3600" b="1" dirty="0" smtClean="0">
                <a:solidFill>
                  <a:schemeClr val="tx1">
                    <a:lumMod val="50000"/>
                  </a:schemeClr>
                </a:solidFill>
              </a:rPr>
              <a:t>尽量选择乘坐公共交通工具</a:t>
            </a:r>
          </a:p>
          <a:p>
            <a:pPr algn="l">
              <a:buNone/>
            </a:pPr>
            <a:r>
              <a:rPr sz="3600" b="1" dirty="0" smtClean="0">
                <a:solidFill>
                  <a:schemeClr val="tx1">
                    <a:lumMod val="50000"/>
                  </a:schemeClr>
                </a:solidFill>
              </a:rPr>
              <a:t> </a:t>
            </a: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1043654" y="3112331"/>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以下哪种购物方式是最有利于环保的</a:t>
            </a:r>
            <a:r>
              <a:rPr lang="en-US" altLang="zh-CN" sz="3600" b="1" dirty="0" smtClean="0">
                <a:solidFill>
                  <a:schemeClr val="tx1">
                    <a:lumMod val="50000"/>
                  </a:schemeClr>
                </a:solidFill>
              </a:rPr>
              <a:t>?</a:t>
            </a:r>
            <a:r>
              <a:rPr sz="3600" b="1" dirty="0" smtClean="0">
                <a:solidFill>
                  <a:schemeClr val="tx1">
                    <a:lumMod val="50000"/>
                  </a:schemeClr>
                </a:solidFill>
              </a:rPr>
              <a:t>（</a:t>
            </a:r>
            <a:r>
              <a:rPr lang="en-US" altLang="zh-CN" sz="3600" b="1" dirty="0" smtClean="0">
                <a:solidFill>
                  <a:schemeClr val="tx1">
                    <a:lumMod val="50000"/>
                  </a:schemeClr>
                </a:solidFill>
              </a:rPr>
              <a:t>    </a:t>
            </a:r>
            <a:r>
              <a:rPr sz="3600" b="1" dirty="0" smtClean="0">
                <a:solidFill>
                  <a:schemeClr val="tx1">
                    <a:lumMod val="50000"/>
                  </a:schemeClr>
                </a:solidFill>
              </a:rPr>
              <a:t>）</a:t>
            </a:r>
          </a:p>
          <a:p>
            <a:pPr algn="l">
              <a:buNone/>
            </a:pPr>
            <a:r>
              <a:rPr lang="en-US" altLang="zh-CN" sz="3600" b="1" dirty="0" smtClean="0">
                <a:solidFill>
                  <a:schemeClr val="tx1">
                    <a:lumMod val="50000"/>
                  </a:schemeClr>
                </a:solidFill>
              </a:rPr>
              <a:t>    A.</a:t>
            </a:r>
            <a:r>
              <a:rPr sz="3600" b="1" dirty="0" smtClean="0">
                <a:solidFill>
                  <a:schemeClr val="tx1">
                    <a:lumMod val="50000"/>
                  </a:schemeClr>
                </a:solidFill>
              </a:rPr>
              <a:t>用商家提供的塑料袋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a:t>
            </a:r>
            <a:r>
              <a:rPr sz="3600" b="1" dirty="0" smtClean="0">
                <a:solidFill>
                  <a:schemeClr val="tx1">
                    <a:lumMod val="50000"/>
                  </a:schemeClr>
                </a:solidFill>
              </a:rPr>
              <a:t>带布袋子或竹筐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a:t>
            </a:r>
            <a:r>
              <a:rPr sz="3600" b="1" dirty="0" smtClean="0">
                <a:solidFill>
                  <a:schemeClr val="tx1">
                    <a:lumMod val="50000"/>
                  </a:schemeClr>
                </a:solidFill>
              </a:rPr>
              <a:t>带塑料袋</a:t>
            </a: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1088810" y="2367264"/>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normAutofit/>
          </a:bodyPr>
          <a:lstStyle/>
          <a:p>
            <a:pPr algn="l">
              <a:buNone/>
            </a:pPr>
            <a:r>
              <a:rPr sz="3600" b="1" dirty="0" smtClean="0">
                <a:solidFill>
                  <a:schemeClr val="tx1">
                    <a:lumMod val="50000"/>
                  </a:schemeClr>
                </a:solidFill>
              </a:rPr>
              <a:t>    世界野生动物基金会的会徽中的动物形象是（</a:t>
            </a:r>
            <a:r>
              <a:rPr lang="en-US" altLang="zh-CN" sz="3600" b="1" dirty="0" smtClean="0">
                <a:solidFill>
                  <a:schemeClr val="tx1">
                    <a:lumMod val="50000"/>
                  </a:schemeClr>
                </a:solidFill>
              </a:rPr>
              <a:t>    </a:t>
            </a:r>
            <a:r>
              <a:rPr sz="3600" b="1" dirty="0" smtClean="0">
                <a:solidFill>
                  <a:schemeClr val="tx1">
                    <a:lumMod val="50000"/>
                  </a:schemeClr>
                </a:solidFill>
              </a:rPr>
              <a:t>）。</a:t>
            </a:r>
          </a:p>
          <a:p>
            <a:pPr algn="l">
              <a:buNone/>
            </a:pPr>
            <a:r>
              <a:rPr lang="en-US" altLang="zh-CN" sz="3600" b="1" dirty="0" smtClean="0">
                <a:solidFill>
                  <a:schemeClr val="tx1">
                    <a:lumMod val="50000"/>
                  </a:schemeClr>
                </a:solidFill>
              </a:rPr>
              <a:t>    A</a:t>
            </a:r>
            <a:r>
              <a:rPr lang="en-US" sz="3600" b="1" dirty="0" smtClean="0">
                <a:solidFill>
                  <a:schemeClr val="tx1">
                    <a:lumMod val="50000"/>
                  </a:schemeClr>
                </a:solidFill>
              </a:rPr>
              <a:t>.</a:t>
            </a:r>
            <a:r>
              <a:rPr sz="3600" b="1" dirty="0" smtClean="0">
                <a:solidFill>
                  <a:schemeClr val="tx1">
                    <a:lumMod val="50000"/>
                  </a:schemeClr>
                </a:solidFill>
              </a:rPr>
              <a:t>丹顶鹤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B.</a:t>
            </a:r>
            <a:r>
              <a:rPr sz="3600" b="1" dirty="0" smtClean="0">
                <a:solidFill>
                  <a:schemeClr val="tx1">
                    <a:lumMod val="50000"/>
                  </a:schemeClr>
                </a:solidFill>
              </a:rPr>
              <a:t>白鳍豚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C.</a:t>
            </a:r>
            <a:r>
              <a:rPr sz="3600" b="1" dirty="0" smtClean="0">
                <a:solidFill>
                  <a:schemeClr val="tx1">
                    <a:lumMod val="50000"/>
                  </a:schemeClr>
                </a:solidFill>
              </a:rPr>
              <a:t>大熊猫    </a:t>
            </a:r>
            <a:endParaRPr lang="en-US" sz="3600" b="1" dirty="0" smtClean="0">
              <a:solidFill>
                <a:schemeClr val="tx1">
                  <a:lumMod val="50000"/>
                </a:schemeClr>
              </a:solidFill>
            </a:endParaRPr>
          </a:p>
          <a:p>
            <a:pPr algn="l">
              <a:buNone/>
            </a:pPr>
            <a:r>
              <a:rPr lang="en-US" altLang="zh-CN" sz="3600" b="1" dirty="0" smtClean="0">
                <a:solidFill>
                  <a:schemeClr val="tx1">
                    <a:lumMod val="50000"/>
                  </a:schemeClr>
                </a:solidFill>
              </a:rPr>
              <a:t>    D.</a:t>
            </a:r>
            <a:r>
              <a:rPr sz="3600" b="1" dirty="0" smtClean="0">
                <a:solidFill>
                  <a:schemeClr val="tx1">
                    <a:lumMod val="50000"/>
                  </a:schemeClr>
                </a:solidFill>
              </a:rPr>
              <a:t>扬子鳄</a:t>
            </a:r>
          </a:p>
        </p:txBody>
      </p:sp>
      <p:pic>
        <p:nvPicPr>
          <p:cNvPr id="4" name="图片 3" descr="NGO_Logo.png"/>
          <p:cNvPicPr>
            <a:picLocks noChangeAspect="1"/>
          </p:cNvPicPr>
          <p:nvPr/>
        </p:nvPicPr>
        <p:blipFill>
          <a:blip r:embed="rId2" cstate="print"/>
          <a:stretch>
            <a:fillRect/>
          </a:stretch>
        </p:blipFill>
        <p:spPr>
          <a:xfrm>
            <a:off x="9149406" y="4876800"/>
            <a:ext cx="2681350" cy="1714504"/>
          </a:xfrm>
          <a:prstGeom prst="rect">
            <a:avLst/>
          </a:prstGeom>
        </p:spPr>
      </p:pic>
      <p:pic>
        <p:nvPicPr>
          <p:cNvPr id="6" name="图片 5" descr="小LOGO-green.png"/>
          <p:cNvPicPr>
            <a:picLocks noChangeAspect="1"/>
          </p:cNvPicPr>
          <p:nvPr/>
        </p:nvPicPr>
        <p:blipFill>
          <a:blip r:embed="rId3"/>
          <a:stretch>
            <a:fillRect/>
          </a:stretch>
        </p:blipFill>
        <p:spPr>
          <a:xfrm>
            <a:off x="1111387" y="3665486"/>
            <a:ext cx="1518926" cy="13414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dirty="0" smtClean="0">
                <a:latin typeface="Arial" pitchFamily="34" charset="0"/>
                <a:ea typeface="微软雅黑" pitchFamily="34" charset="-122"/>
                <a:sym typeface="+mn-ea"/>
              </a:rPr>
              <a:t>垃圾分类</a:t>
            </a:r>
          </a:p>
        </p:txBody>
      </p:sp>
      <p:grpSp>
        <p:nvGrpSpPr>
          <p:cNvPr id="26" name="组合 25"/>
          <p:cNvGrpSpPr/>
          <p:nvPr/>
        </p:nvGrpSpPr>
        <p:grpSpPr>
          <a:xfrm>
            <a:off x="1865015" y="3842297"/>
            <a:ext cx="8358245" cy="1143008"/>
            <a:chOff x="1865015" y="3842297"/>
            <a:chExt cx="8358245" cy="1143008"/>
          </a:xfrm>
        </p:grpSpPr>
        <p:sp>
          <p:nvSpPr>
            <p:cNvPr id="7" name="流程图: 离页连接符 6"/>
            <p:cNvSpPr/>
            <p:nvPr/>
          </p:nvSpPr>
          <p:spPr bwMode="auto">
            <a:xfrm>
              <a:off x="1865015" y="3913735"/>
              <a:ext cx="857255" cy="990102"/>
            </a:xfrm>
            <a:prstGeom prst="flowChartOffpageConnector">
              <a:avLst/>
            </a:prstGeom>
            <a:solidFill>
              <a:srgbClr val="91DB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23" name="组合 22"/>
            <p:cNvGrpSpPr/>
            <p:nvPr/>
          </p:nvGrpSpPr>
          <p:grpSpPr>
            <a:xfrm>
              <a:off x="2150766" y="3842297"/>
              <a:ext cx="8072494" cy="1143008"/>
              <a:chOff x="2150766" y="3842297"/>
              <a:chExt cx="8072494" cy="1143008"/>
            </a:xfrm>
          </p:grpSpPr>
          <p:pic>
            <p:nvPicPr>
              <p:cNvPr id="9" name="图片 8" descr="湿垃圾.jpg"/>
              <p:cNvPicPr>
                <a:picLocks noChangeAspect="1"/>
              </p:cNvPicPr>
              <p:nvPr/>
            </p:nvPicPr>
            <p:blipFill>
              <a:blip r:embed="rId2"/>
              <a:srcRect l="16665" t="2326" r="20001" b="54516"/>
              <a:stretch>
                <a:fillRect/>
              </a:stretch>
            </p:blipFill>
            <p:spPr>
              <a:xfrm>
                <a:off x="2150766" y="3842297"/>
                <a:ext cx="1143008" cy="1143008"/>
              </a:xfrm>
              <a:prstGeom prst="rect">
                <a:avLst/>
              </a:prstGeom>
              <a:ln>
                <a:noFill/>
              </a:ln>
              <a:effectLst>
                <a:outerShdw blurRad="292100" dist="139700" dir="2700000" algn="tl" rotWithShape="0">
                  <a:srgbClr val="333333">
                    <a:alpha val="65000"/>
                  </a:srgbClr>
                </a:outerShdw>
              </a:effectLst>
            </p:spPr>
          </p:pic>
          <p:pic>
            <p:nvPicPr>
              <p:cNvPr id="13" name="图片 12" descr="四分类3.jpg"/>
              <p:cNvPicPr>
                <a:picLocks noChangeAspect="1"/>
              </p:cNvPicPr>
              <p:nvPr/>
            </p:nvPicPr>
            <p:blipFill>
              <a:blip r:embed="rId3"/>
              <a:srcRect l="18408" t="16221" r="4822" b="74328"/>
              <a:stretch>
                <a:fillRect/>
              </a:stretch>
            </p:blipFill>
            <p:spPr>
              <a:xfrm>
                <a:off x="3436650" y="3913735"/>
                <a:ext cx="3929090" cy="928694"/>
              </a:xfrm>
              <a:prstGeom prst="rect">
                <a:avLst/>
              </a:prstGeom>
            </p:spPr>
          </p:pic>
          <p:sp>
            <p:nvSpPr>
              <p:cNvPr id="14" name="TextBox 13"/>
              <p:cNvSpPr txBox="1"/>
              <p:nvPr/>
            </p:nvSpPr>
            <p:spPr>
              <a:xfrm>
                <a:off x="7508616" y="3842297"/>
                <a:ext cx="2714644" cy="928694"/>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dirty="0" smtClean="0">
                    <a:latin typeface="华文细黑" pitchFamily="2" charset="-122"/>
                    <a:ea typeface="华文细黑" pitchFamily="2" charset="-122"/>
                  </a:rPr>
                  <a:t>瓜果皮核、剩饭剩菜、海鲜外壳、动物骨头、废弃食用油、植物残枝等</a:t>
                </a:r>
                <a:endParaRPr lang="zh-CN" altLang="en-US" dirty="0">
                  <a:latin typeface="华文细黑" pitchFamily="2" charset="-122"/>
                  <a:ea typeface="华文细黑" pitchFamily="2" charset="-122"/>
                </a:endParaRPr>
              </a:p>
            </p:txBody>
          </p:sp>
        </p:grpSp>
      </p:grpSp>
      <p:grpSp>
        <p:nvGrpSpPr>
          <p:cNvPr id="21" name="组合 20"/>
          <p:cNvGrpSpPr/>
          <p:nvPr/>
        </p:nvGrpSpPr>
        <p:grpSpPr>
          <a:xfrm>
            <a:off x="1865015" y="1270529"/>
            <a:ext cx="8358245" cy="1143008"/>
            <a:chOff x="1865015" y="1270529"/>
            <a:chExt cx="8358245" cy="1143008"/>
          </a:xfrm>
        </p:grpSpPr>
        <p:sp>
          <p:nvSpPr>
            <p:cNvPr id="5" name="流程图: 离页连接符 4"/>
            <p:cNvSpPr/>
            <p:nvPr/>
          </p:nvSpPr>
          <p:spPr bwMode="auto">
            <a:xfrm>
              <a:off x="1865015" y="1413405"/>
              <a:ext cx="857255" cy="1000132"/>
            </a:xfrm>
            <a:prstGeom prst="flowChartOffpageConnector">
              <a:avLst/>
            </a:prstGeom>
            <a:solidFill>
              <a:srgbClr val="91DB0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1" name="图片 10" descr="可回收物.jpg"/>
            <p:cNvPicPr>
              <a:picLocks noChangeAspect="1"/>
            </p:cNvPicPr>
            <p:nvPr/>
          </p:nvPicPr>
          <p:blipFill>
            <a:blip r:embed="rId4"/>
            <a:srcRect l="28574" t="6788" r="28395" b="56902"/>
            <a:stretch>
              <a:fillRect/>
            </a:stretch>
          </p:blipFill>
          <p:spPr>
            <a:xfrm>
              <a:off x="2150766" y="1270529"/>
              <a:ext cx="1143008" cy="1100336"/>
            </a:xfrm>
            <a:prstGeom prst="rect">
              <a:avLst/>
            </a:prstGeom>
            <a:ln>
              <a:noFill/>
            </a:ln>
            <a:effectLst>
              <a:outerShdw blurRad="292100" dist="139700" dir="2700000" algn="tl" rotWithShape="0">
                <a:srgbClr val="333333">
                  <a:alpha val="65000"/>
                </a:srgbClr>
              </a:outerShdw>
            </a:effectLst>
          </p:spPr>
        </p:pic>
        <p:pic>
          <p:nvPicPr>
            <p:cNvPr id="15" name="图片 14" descr="四分类3.jpg"/>
            <p:cNvPicPr>
              <a:picLocks noChangeAspect="1"/>
            </p:cNvPicPr>
            <p:nvPr/>
          </p:nvPicPr>
          <p:blipFill>
            <a:blip r:embed="rId5" cstate="print"/>
            <a:srcRect l="18866" t="38186" r="4976" b="52778"/>
            <a:stretch>
              <a:fillRect/>
            </a:stretch>
          </p:blipFill>
          <p:spPr>
            <a:xfrm>
              <a:off x="3436650" y="1413405"/>
              <a:ext cx="3857652" cy="878796"/>
            </a:xfrm>
            <a:prstGeom prst="rect">
              <a:avLst/>
            </a:prstGeom>
          </p:spPr>
        </p:pic>
        <p:sp>
          <p:nvSpPr>
            <p:cNvPr id="16" name="TextBox 15"/>
            <p:cNvSpPr txBox="1"/>
            <p:nvPr/>
          </p:nvSpPr>
          <p:spPr>
            <a:xfrm>
              <a:off x="7508616" y="1341967"/>
              <a:ext cx="2714644" cy="92333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zh-CN" altLang="en-US" dirty="0" smtClean="0">
                  <a:latin typeface="华文细黑" pitchFamily="2" charset="-122"/>
                  <a:ea typeface="华文细黑" pitchFamily="2" charset="-122"/>
                </a:rPr>
                <a:t>纸类、塑料、金属、玻璃、织物、橡胶及橡胶制品、轮胎等</a:t>
              </a:r>
              <a:endParaRPr lang="zh-CN" altLang="en-US" dirty="0">
                <a:latin typeface="华文细黑" pitchFamily="2" charset="-122"/>
                <a:ea typeface="华文细黑" pitchFamily="2" charset="-122"/>
              </a:endParaRPr>
            </a:p>
          </p:txBody>
        </p:sp>
      </p:grpSp>
      <p:grpSp>
        <p:nvGrpSpPr>
          <p:cNvPr id="25" name="组合 24"/>
          <p:cNvGrpSpPr/>
          <p:nvPr/>
        </p:nvGrpSpPr>
        <p:grpSpPr>
          <a:xfrm>
            <a:off x="1865015" y="2556413"/>
            <a:ext cx="8358245" cy="1143008"/>
            <a:chOff x="1865015" y="2556413"/>
            <a:chExt cx="8358245" cy="1143008"/>
          </a:xfrm>
        </p:grpSpPr>
        <p:sp>
          <p:nvSpPr>
            <p:cNvPr id="6" name="流程图: 离页连接符 5"/>
            <p:cNvSpPr/>
            <p:nvPr/>
          </p:nvSpPr>
          <p:spPr bwMode="auto">
            <a:xfrm>
              <a:off x="1865015" y="2709319"/>
              <a:ext cx="857255" cy="990102"/>
            </a:xfrm>
            <a:prstGeom prst="flowChartOffpageConnector">
              <a:avLst/>
            </a:prstGeom>
            <a:solidFill>
              <a:srgbClr val="FEB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2" name="图片 11" descr="有害垃圾.jpg"/>
            <p:cNvPicPr>
              <a:picLocks noChangeAspect="1"/>
            </p:cNvPicPr>
            <p:nvPr/>
          </p:nvPicPr>
          <p:blipFill>
            <a:blip r:embed="rId6"/>
            <a:srcRect l="16661" t="2353" r="16667" b="52970"/>
            <a:stretch>
              <a:fillRect/>
            </a:stretch>
          </p:blipFill>
          <p:spPr>
            <a:xfrm>
              <a:off x="2150766" y="2556413"/>
              <a:ext cx="1144580" cy="1143007"/>
            </a:xfrm>
            <a:prstGeom prst="rect">
              <a:avLst/>
            </a:prstGeom>
            <a:ln>
              <a:noFill/>
            </a:ln>
            <a:effectLst>
              <a:outerShdw blurRad="292100" dist="139700" dir="2700000" algn="tl" rotWithShape="0">
                <a:srgbClr val="333333">
                  <a:alpha val="65000"/>
                </a:srgbClr>
              </a:outerShdw>
            </a:effectLst>
          </p:spPr>
        </p:pic>
        <p:grpSp>
          <p:nvGrpSpPr>
            <p:cNvPr id="22" name="组合 21"/>
            <p:cNvGrpSpPr/>
            <p:nvPr/>
          </p:nvGrpSpPr>
          <p:grpSpPr>
            <a:xfrm>
              <a:off x="3436650" y="2556413"/>
              <a:ext cx="6786610" cy="1000132"/>
              <a:chOff x="3436650" y="2556413"/>
              <a:chExt cx="6786610" cy="1000132"/>
            </a:xfrm>
          </p:grpSpPr>
          <p:pic>
            <p:nvPicPr>
              <p:cNvPr id="17" name="图片 16" descr="四分类3.jpg"/>
              <p:cNvPicPr>
                <a:picLocks noChangeAspect="1"/>
              </p:cNvPicPr>
              <p:nvPr/>
            </p:nvPicPr>
            <p:blipFill>
              <a:blip r:embed="rId3"/>
              <a:srcRect l="18644" t="59635" r="5085" b="31538"/>
              <a:stretch>
                <a:fillRect/>
              </a:stretch>
            </p:blipFill>
            <p:spPr>
              <a:xfrm>
                <a:off x="3436650" y="2699289"/>
                <a:ext cx="3857652" cy="857256"/>
              </a:xfrm>
              <a:prstGeom prst="rect">
                <a:avLst/>
              </a:prstGeom>
            </p:spPr>
          </p:pic>
          <p:sp>
            <p:nvSpPr>
              <p:cNvPr id="18" name="TextBox 17"/>
              <p:cNvSpPr txBox="1"/>
              <p:nvPr/>
            </p:nvSpPr>
            <p:spPr>
              <a:xfrm>
                <a:off x="7508616" y="2556413"/>
                <a:ext cx="2714644" cy="923330"/>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CN" altLang="en-US" dirty="0" smtClean="0">
                    <a:latin typeface="华文细黑" pitchFamily="2" charset="-122"/>
                    <a:ea typeface="华文细黑" pitchFamily="2" charset="-122"/>
                  </a:rPr>
                  <a:t>体温计、废镍镉电池、灯管灯泡、废药品、化妆品、油漆桶、杀虫剂等</a:t>
                </a:r>
                <a:endParaRPr lang="zh-CN" altLang="en-US" dirty="0">
                  <a:latin typeface="华文细黑" pitchFamily="2" charset="-122"/>
                  <a:ea typeface="华文细黑" pitchFamily="2" charset="-122"/>
                </a:endParaRPr>
              </a:p>
            </p:txBody>
          </p:sp>
        </p:grpSp>
      </p:grpSp>
      <p:grpSp>
        <p:nvGrpSpPr>
          <p:cNvPr id="27" name="组合 26"/>
          <p:cNvGrpSpPr/>
          <p:nvPr/>
        </p:nvGrpSpPr>
        <p:grpSpPr>
          <a:xfrm>
            <a:off x="1865015" y="5056743"/>
            <a:ext cx="8358245" cy="1214446"/>
            <a:chOff x="1865015" y="5056743"/>
            <a:chExt cx="8358245" cy="1214446"/>
          </a:xfrm>
        </p:grpSpPr>
        <p:sp>
          <p:nvSpPr>
            <p:cNvPr id="8" name="流程图: 离页连接符 7"/>
            <p:cNvSpPr/>
            <p:nvPr/>
          </p:nvSpPr>
          <p:spPr bwMode="auto">
            <a:xfrm>
              <a:off x="1865015" y="5209649"/>
              <a:ext cx="857255" cy="990102"/>
            </a:xfrm>
            <a:prstGeom prst="flowChartOffpageConnector">
              <a:avLst/>
            </a:prstGeom>
            <a:solidFill>
              <a:srgbClr val="FEB03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grpSp>
          <p:nvGrpSpPr>
            <p:cNvPr id="24" name="组合 23"/>
            <p:cNvGrpSpPr/>
            <p:nvPr/>
          </p:nvGrpSpPr>
          <p:grpSpPr>
            <a:xfrm>
              <a:off x="2150766" y="5056743"/>
              <a:ext cx="8072494" cy="1214446"/>
              <a:chOff x="2150766" y="5056743"/>
              <a:chExt cx="8072494" cy="1214446"/>
            </a:xfrm>
          </p:grpSpPr>
          <p:pic>
            <p:nvPicPr>
              <p:cNvPr id="10" name="图片 9" descr="干垃圾.jpg"/>
              <p:cNvPicPr>
                <a:picLocks noChangeAspect="1"/>
              </p:cNvPicPr>
              <p:nvPr/>
            </p:nvPicPr>
            <p:blipFill>
              <a:blip r:embed="rId7"/>
              <a:srcRect l="19938" t="4497" r="20249" b="54573"/>
              <a:stretch>
                <a:fillRect/>
              </a:stretch>
            </p:blipFill>
            <p:spPr>
              <a:xfrm>
                <a:off x="2150766" y="5128181"/>
                <a:ext cx="1143008" cy="1143008"/>
              </a:xfrm>
              <a:prstGeom prst="rect">
                <a:avLst/>
              </a:prstGeom>
              <a:ln>
                <a:noFill/>
              </a:ln>
              <a:effectLst>
                <a:outerShdw blurRad="292100" dist="139700" dir="2700000" algn="tl" rotWithShape="0">
                  <a:srgbClr val="333333">
                    <a:alpha val="65000"/>
                  </a:srgbClr>
                </a:outerShdw>
              </a:effectLst>
            </p:spPr>
          </p:pic>
          <p:pic>
            <p:nvPicPr>
              <p:cNvPr id="19" name="图片 18" descr="四分类3.jpg"/>
              <p:cNvPicPr>
                <a:picLocks noChangeAspect="1"/>
              </p:cNvPicPr>
              <p:nvPr/>
            </p:nvPicPr>
            <p:blipFill>
              <a:blip r:embed="rId3"/>
              <a:srcRect l="18766" t="80952" r="4944" b="10052"/>
              <a:stretch>
                <a:fillRect/>
              </a:stretch>
            </p:blipFill>
            <p:spPr>
              <a:xfrm>
                <a:off x="3436650" y="5199619"/>
                <a:ext cx="3929090" cy="889605"/>
              </a:xfrm>
              <a:prstGeom prst="rect">
                <a:avLst/>
              </a:prstGeom>
            </p:spPr>
          </p:pic>
          <p:sp>
            <p:nvSpPr>
              <p:cNvPr id="20" name="TextBox 19"/>
              <p:cNvSpPr txBox="1"/>
              <p:nvPr/>
            </p:nvSpPr>
            <p:spPr>
              <a:xfrm>
                <a:off x="7508616" y="5056743"/>
                <a:ext cx="2714644"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zh-CN" altLang="en-US" dirty="0" smtClean="0">
                    <a:latin typeface="华文细黑" pitchFamily="2" charset="-122"/>
                    <a:ea typeface="华文细黑" pitchFamily="2" charset="-122"/>
                  </a:rPr>
                  <a:t>手纸、尿布、装厨余的盒袋、灰土、木制品、烟蒂、陶瓷、受污染和不可回收的塑料、玻璃等</a:t>
                </a:r>
                <a:endParaRPr lang="zh-CN" altLang="en-US" dirty="0">
                  <a:latin typeface="华文细黑" pitchFamily="2" charset="-122"/>
                  <a:ea typeface="华文细黑" pitchFamily="2"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0-#ppt_w/2"/>
                                          </p:val>
                                        </p:tav>
                                        <p:tav tm="100000">
                                          <p:val>
                                            <p:strVal val="#ppt_x"/>
                                          </p:val>
                                        </p:tav>
                                      </p:tavLst>
                                    </p:anim>
                                    <p:anim calcmode="lin" valueType="num">
                                      <p:cBhvr additive="base">
                                        <p:cTn id="14"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additive="base">
                                        <p:cTn id="25" dur="500" fill="hold"/>
                                        <p:tgtEl>
                                          <p:spTgt spid="27"/>
                                        </p:tgtEl>
                                        <p:attrNameLst>
                                          <p:attrName>ppt_x</p:attrName>
                                        </p:attrNameLst>
                                      </p:cBhvr>
                                      <p:tavLst>
                                        <p:tav tm="0">
                                          <p:val>
                                            <p:strVal val="0-#ppt_w/2"/>
                                          </p:val>
                                        </p:tav>
                                        <p:tav tm="100000">
                                          <p:val>
                                            <p:strVal val="#ppt_x"/>
                                          </p:val>
                                        </p:tav>
                                      </p:tavLst>
                                    </p:anim>
                                    <p:anim calcmode="lin" valueType="num">
                                      <p:cBhvr additive="base">
                                        <p:cTn id="26"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r>
              <a:rPr lang="zh-CN" altLang="en-US" dirty="0" smtClean="0">
                <a:latin typeface="Arial" pitchFamily="34" charset="0"/>
                <a:ea typeface="微软雅黑" pitchFamily="34" charset="-122"/>
                <a:sym typeface="+mn-ea"/>
              </a:rPr>
              <a:t>垃圾分类 </a:t>
            </a:r>
            <a:endParaRPr lang="zh-CN" altLang="en-US" dirty="0" smtClean="0">
              <a:latin typeface="Arial" pitchFamily="34" charset="0"/>
              <a:ea typeface="微软雅黑" pitchFamily="34" charset="-122"/>
            </a:endParaRPr>
          </a:p>
        </p:txBody>
      </p:sp>
      <p:pic>
        <p:nvPicPr>
          <p:cNvPr id="8" name="内容占位符 7"/>
          <p:cNvPicPr>
            <a:picLocks noGrp="1" noChangeAspect="1"/>
          </p:cNvPicPr>
          <p:nvPr>
            <p:ph sz="half" idx="1"/>
          </p:nvPr>
        </p:nvPicPr>
        <p:blipFill>
          <a:blip r:embed="rId3"/>
          <a:srcRect/>
          <a:stretch>
            <a:fillRect/>
          </a:stretch>
        </p:blipFill>
        <p:spPr>
          <a:xfrm>
            <a:off x="2846070" y="1478915"/>
            <a:ext cx="8443595" cy="4038600"/>
          </a:xfrm>
          <a:prstGeom prst="rect">
            <a:avLst/>
          </a:prstGeom>
        </p:spPr>
      </p:pic>
      <p:sp>
        <p:nvSpPr>
          <p:cNvPr id="3" name="内容占位符 2"/>
          <p:cNvSpPr>
            <a:spLocks noGrp="1"/>
          </p:cNvSpPr>
          <p:nvPr>
            <p:ph sz="half" idx="2"/>
          </p:nvPr>
        </p:nvSpPr>
        <p:spPr>
          <a:xfrm>
            <a:off x="759460" y="1717040"/>
            <a:ext cx="1786890" cy="4932680"/>
          </a:xfrm>
        </p:spPr>
        <p:txBody>
          <a:bodyPr/>
          <a:lstStyle/>
          <a:p>
            <a:pPr algn="just"/>
            <a:r>
              <a:rPr sz="2400" dirty="0">
                <a:latin typeface="微软雅黑" charset="0"/>
                <a:ea typeface="微软雅黑" charset="0"/>
              </a:rPr>
              <a:t>可回收</a:t>
            </a:r>
          </a:p>
          <a:p>
            <a:pPr algn="just"/>
            <a:endParaRPr sz="2400" dirty="0">
              <a:latin typeface="微软雅黑" charset="0"/>
              <a:ea typeface="微软雅黑" charset="0"/>
            </a:endParaRPr>
          </a:p>
          <a:p>
            <a:pPr algn="just"/>
            <a:r>
              <a:rPr sz="2400" dirty="0">
                <a:latin typeface="微软雅黑" charset="0"/>
                <a:ea typeface="微软雅黑" charset="0"/>
              </a:rPr>
              <a:t>不可回收</a:t>
            </a:r>
            <a:endParaRPr altLang="zh-CN" dirty="0">
              <a:ea typeface="宋体"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lang="zh-CN" altLang="en-US" dirty="0" smtClean="0">
                <a:latin typeface="Arial" pitchFamily="34" charset="0"/>
                <a:ea typeface="微软雅黑" pitchFamily="34" charset="-122"/>
                <a:sym typeface="+mn-ea"/>
              </a:rPr>
              <a:t>同学们，你们能把垃圾扔进相对应的垃圾箱里吗？ </a:t>
            </a:r>
          </a:p>
        </p:txBody>
      </p:sp>
      <p:pic>
        <p:nvPicPr>
          <p:cNvPr id="7" name="内容占位符 6"/>
          <p:cNvPicPr>
            <a:picLocks noGrp="1" noChangeAspect="1"/>
          </p:cNvPicPr>
          <p:nvPr>
            <p:ph sz="half" idx="1"/>
          </p:nvPr>
        </p:nvPicPr>
        <p:blipFill>
          <a:blip r:embed="rId2">
            <a:extLst>
              <a:ext uri="{BEBA8EAE-BF5A-486C-A8C5-ECC9F3942E4B}">
                <a14:imgProps xmlns:a14="http://schemas.microsoft.com/office/drawing/2010/main" xmlns="">
                  <a14:imgLayer r:embed="rId3"/>
                </a14:imgProps>
              </a:ext>
            </a:extLst>
          </a:blip>
          <a:srcRect/>
          <a:stretch>
            <a:fillRect/>
          </a:stretch>
        </p:blipFill>
        <p:spPr>
          <a:xfrm>
            <a:off x="2766695" y="912495"/>
            <a:ext cx="6781165" cy="5604510"/>
          </a:xfrm>
          <a:prstGeom prst="rect">
            <a:avLst/>
          </a:prstGeom>
        </p:spPr>
      </p:pic>
      <p:pic>
        <p:nvPicPr>
          <p:cNvPr id="8" name="内容占位符 7"/>
          <p:cNvPicPr>
            <a:picLocks noGrp="1" noChangeAspect="1"/>
          </p:cNvPicPr>
          <p:nvPr>
            <p:ph sz="half" idx="2"/>
          </p:nvPr>
        </p:nvPicPr>
        <p:blipFill>
          <a:blip r:embed="rId4"/>
          <a:srcRect/>
          <a:stretch>
            <a:fillRect/>
          </a:stretch>
        </p:blipFill>
        <p:spPr>
          <a:xfrm>
            <a:off x="661035" y="1210945"/>
            <a:ext cx="746760" cy="1066800"/>
          </a:xfrm>
          <a:prstGeom prst="rect">
            <a:avLst/>
          </a:prstGeom>
        </p:spPr>
      </p:pic>
      <p:pic>
        <p:nvPicPr>
          <p:cNvPr id="9" name="图片 8"/>
          <p:cNvPicPr>
            <a:picLocks noChangeAspect="1"/>
          </p:cNvPicPr>
          <p:nvPr/>
        </p:nvPicPr>
        <p:blipFill>
          <a:blip r:embed="rId5"/>
          <a:srcRect/>
          <a:stretch>
            <a:fillRect/>
          </a:stretch>
        </p:blipFill>
        <p:spPr>
          <a:xfrm>
            <a:off x="445770" y="2439035"/>
            <a:ext cx="1177290" cy="883285"/>
          </a:xfrm>
          <a:prstGeom prst="rect">
            <a:avLst/>
          </a:prstGeom>
        </p:spPr>
      </p:pic>
      <p:pic>
        <p:nvPicPr>
          <p:cNvPr id="10" name="图片 9"/>
          <p:cNvPicPr>
            <a:picLocks noChangeAspect="1"/>
          </p:cNvPicPr>
          <p:nvPr/>
        </p:nvPicPr>
        <p:blipFill>
          <a:blip r:embed="rId6" cstate="print"/>
          <a:srcRect/>
          <a:stretch>
            <a:fillRect/>
          </a:stretch>
        </p:blipFill>
        <p:spPr>
          <a:xfrm>
            <a:off x="470535" y="4945380"/>
            <a:ext cx="1651635" cy="943610"/>
          </a:xfrm>
          <a:prstGeom prst="rect">
            <a:avLst/>
          </a:prstGeom>
        </p:spPr>
      </p:pic>
      <p:pic>
        <p:nvPicPr>
          <p:cNvPr id="11" name="图片 10"/>
          <p:cNvPicPr>
            <a:picLocks noChangeAspect="1"/>
          </p:cNvPicPr>
          <p:nvPr/>
        </p:nvPicPr>
        <p:blipFill>
          <a:blip r:embed="rId7"/>
          <a:srcRect l="71197" t="88" b="41336"/>
          <a:stretch>
            <a:fillRect/>
          </a:stretch>
        </p:blipFill>
        <p:spPr>
          <a:xfrm>
            <a:off x="483235" y="3503295"/>
            <a:ext cx="1173480" cy="1480820"/>
          </a:xfrm>
          <a:prstGeom prst="rect">
            <a:avLst/>
          </a:prstGeom>
        </p:spPr>
      </p:pic>
      <p:pic>
        <p:nvPicPr>
          <p:cNvPr id="12" name="图片 11"/>
          <p:cNvPicPr>
            <a:picLocks noChangeAspect="1"/>
          </p:cNvPicPr>
          <p:nvPr/>
        </p:nvPicPr>
        <p:blipFill>
          <a:blip r:embed="rId8" cstate="print"/>
          <a:srcRect/>
          <a:stretch>
            <a:fillRect/>
          </a:stretch>
        </p:blipFill>
        <p:spPr>
          <a:xfrm rot="16200000">
            <a:off x="10380980" y="2272665"/>
            <a:ext cx="1144905" cy="1524000"/>
          </a:xfrm>
          <a:prstGeom prst="rect">
            <a:avLst/>
          </a:prstGeom>
        </p:spPr>
      </p:pic>
      <p:pic>
        <p:nvPicPr>
          <p:cNvPr id="13" name="图片 12"/>
          <p:cNvPicPr>
            <a:picLocks noChangeAspect="1"/>
          </p:cNvPicPr>
          <p:nvPr/>
        </p:nvPicPr>
        <p:blipFill>
          <a:blip r:embed="rId9"/>
          <a:srcRect l="29222" t="16778" r="29306" b="11444"/>
          <a:stretch>
            <a:fillRect/>
          </a:stretch>
        </p:blipFill>
        <p:spPr>
          <a:xfrm>
            <a:off x="10428605" y="977265"/>
            <a:ext cx="1129030" cy="1466850"/>
          </a:xfrm>
          <a:prstGeom prst="rect">
            <a:avLst/>
          </a:prstGeom>
        </p:spPr>
      </p:pic>
      <p:pic>
        <p:nvPicPr>
          <p:cNvPr id="14" name="图片 13"/>
          <p:cNvPicPr>
            <a:picLocks noChangeAspect="1"/>
          </p:cNvPicPr>
          <p:nvPr/>
        </p:nvPicPr>
        <p:blipFill>
          <a:blip r:embed="rId10"/>
          <a:srcRect/>
          <a:stretch>
            <a:fillRect/>
          </a:stretch>
        </p:blipFill>
        <p:spPr>
          <a:xfrm>
            <a:off x="10305415" y="3737610"/>
            <a:ext cx="1362075" cy="1270000"/>
          </a:xfrm>
          <a:prstGeom prst="rect">
            <a:avLst/>
          </a:prstGeom>
        </p:spPr>
      </p:pic>
      <p:pic>
        <p:nvPicPr>
          <p:cNvPr id="15" name="图片 14"/>
          <p:cNvPicPr>
            <a:picLocks noChangeAspect="1"/>
          </p:cNvPicPr>
          <p:nvPr/>
        </p:nvPicPr>
        <p:blipFill>
          <a:blip r:embed="rId11"/>
          <a:srcRect l="28436" t="46157" r="26523" b="23645"/>
          <a:stretch>
            <a:fillRect/>
          </a:stretch>
        </p:blipFill>
        <p:spPr>
          <a:xfrm>
            <a:off x="9996805" y="5304790"/>
            <a:ext cx="1911985" cy="93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0030 -0.000044 C 0.014327 0.072787 0.027576 0.277281 0.096723 0.375520 C 0.165868 0.473760 0.295823 0.469017 0.345598 0.490924 C 0.395373 0.512829 0.350559 0.488439 0.345598 0.484938 " pathEditMode="relative" rAng="0" ptsTypes="">
                                      <p:cBhvr>
                                        <p:cTn id="6" dur="2000" fill="hold"/>
                                        <p:tgtEl>
                                          <p:spTgt spid="8"/>
                                        </p:tgtEl>
                                        <p:attrNameLst>
                                          <p:attrName>ppt_x</p:attrName>
                                          <p:attrName>ppt_y</p:attrName>
                                        </p:attrNameLst>
                                      </p:cBhvr>
                                      <p:rCtr x="184" y="25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00007 0.000036 L 0.001344 0.009403 L 0.009416 0.030368 L 0.016152 0.049103 L 0.021551 0.060790 L 0.026950 0.074796 L 0.032347 0.086482 L 0.036358 0.102808 L 0.041757 0.114495 L 0.047155 0.130910 L 0.052554 0.144916 L 0.057902 0.156603 L 0.061963 0.168290 L 0.067362 0.179976 L 0.070036 0.189255 L 0.075434 0.205670 L 0.082170 0.217357 L 0.087569 0.229043 L 0.094305 0.238410 L 0.099652 0.247688 L 0.105050 0.257055 L 0.113123 0.268743 L 0.118521 0.275790 L 0.127930 0.287477 L 0.134666 0.294436 L 0.140065 0.299164 L 0.145464 0.303803 L 0.150862 0.310851 L 0.156209 0.313170 L 0.164333 0.315489 L 0.169681 0.315489 L 0.175080 0.315489 L 0.180478 0.315489 L 0.185877 0.317809 L 0.192612 0.317809 L 0.197960 0.320128 L 0.203359 0.320128 L 0.208757 0.317809 " pathEditMode="relative" rAng="0" ptsTypes="">
                                      <p:cBhvr>
                                        <p:cTn id="10" dur="2000" fill="hold"/>
                                        <p:tgtEl>
                                          <p:spTgt spid="9"/>
                                        </p:tgtEl>
                                        <p:attrNameLst>
                                          <p:attrName>ppt_x</p:attrName>
                                          <p:attrName>ppt_y</p:attrName>
                                        </p:attrNameLst>
                                      </p:cBhvr>
                                      <p:rCtr x="104" y="160"/>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0.000002 0.000099 L 0.007637 -0.019741 L 0.016540 -0.039580 L 0.028024 -0.063358 L 0.038241 -0.087288 L 0.044615 -0.103039 L 0.052254 -0.111066 L 0.062423 -0.130906 L 0.068797 -0.142719 L 0.075171 -0.150745 L 0.081545 -0.162558 L 0.087919 -0.170585 L 0.094292 -0.174523 L 0.100666 -0.186336 L 0.107040 -0.190426 L 0.113414 -0.198301 L 0.118523 -0.202239 L 0.126162 -0.206177 L 0.133801 -0.210266 L 0.140175 -0.210266 L 0.147814 -0.218142 L 0.156766 -0.218142 L 0.164406 -0.218142 L 0.169514 -0.218142 L 0.175839 -0.218142 L 0.180948 -0.218142 L 0.187322 -0.206177 L 0.193696 -0.198301 " pathEditMode="relative" rAng="0" ptsTypes="">
                                      <p:cBhvr>
                                        <p:cTn id="14" dur="2000" fill="hold"/>
                                        <p:tgtEl>
                                          <p:spTgt spid="10"/>
                                        </p:tgtEl>
                                        <p:attrNameLst>
                                          <p:attrName>ppt_x</p:attrName>
                                          <p:attrName>ppt_y</p:attrName>
                                        </p:attrNameLst>
                                      </p:cBhvr>
                                      <p:rCtr x="97" y="-109"/>
                                    </p:animMotion>
                                  </p:childTnLst>
                                </p:cTn>
                              </p:par>
                            </p:childTnLst>
                          </p:cTn>
                        </p:par>
                      </p:childTnLst>
                    </p:cTn>
                  </p:par>
                  <p:par>
                    <p:cTn id="15" fill="hold">
                      <p:stCondLst>
                        <p:cond delay="indefinite"/>
                      </p:stCondLst>
                      <p:childTnLst>
                        <p:par>
                          <p:cTn id="16" fill="hold">
                            <p:stCondLst>
                              <p:cond delay="0"/>
                            </p:stCondLst>
                            <p:childTnLst>
                              <p:par>
                                <p:cTn id="17" presetID="0" presetClass="path" presetSubtype="0" accel="50000" decel="50000" fill="hold" nodeType="clickEffect">
                                  <p:stCondLst>
                                    <p:cond delay="0"/>
                                  </p:stCondLst>
                                  <p:childTnLst>
                                    <p:animMotion origin="layout" path="M 0.000045 -0.002452 L 0.005374 0.004299 L 0.010752 0.013271 L 0.013468 0.022159 L 0.018796 0.028909 L 0.022843 0.037882 L 0.028222 0.044547 L 0.034934 0.057964 L 0.045640 0.071466 L 0.052352 0.080352 L 0.061778 0.089325 L 0.072485 0.102742 L 0.081860 0.116159 L 0.091286 0.125131 L 0.103377 0.138547 L 0.119463 0.154271 L 0.132886 0.165465 L 0.147639 0.172132 L 0.159731 0.178881 L 0.171770 0.185547 L 0.183860 0.190076 L 0.195950 0.196741 L 0.209372 0.205715 L 0.221463 0.207936 L 0.233503 0.210244 L 0.241597 0.214688 L 0.250972 0.221439 L 0.263062 0.223659 L 0.272437 0.225881 L 0.283196 0.230325 L 0.292571 0.230325 L 0.303278 0.230325 L 0.311372 0.230325 L 0.320747 0.230325 L 0.328791 0.230325 L 0.336834 0.230325 L 0.348925 0.230325 L 0.359683 0.230325 L 0.369057 0.228103 L 0.379765 0.225881 L 0.389191 0.223659 L 0.397234 0.219131 L 0.406609 0.216909 L 0.418700 0.214688 L 0.426744 0.210244 L 0.436170 0.210244 L 0.442880 0.207936 L 0.448209 0.207936 L 0.457636 0.203493 L 0.467011 0.201271 L 0.473720 0.192298 L 0.479100 0.183325 L 0.484481 0.176659 L 0.488477 0.167688 L 0.491191 0.158715 L 0.491191 0.149741 L 0.489808 0.140855 L 0.489808 0.131882 " pathEditMode="relative" rAng="0" ptsTypes="">
                                      <p:cBhvr>
                                        <p:cTn id="18" dur="2000" fill="hold"/>
                                        <p:tgtEl>
                                          <p:spTgt spid="11"/>
                                        </p:tgtEl>
                                        <p:attrNameLst>
                                          <p:attrName>ppt_x</p:attrName>
                                          <p:attrName>ppt_y</p:attrName>
                                        </p:attrNameLst>
                                      </p:cBhvr>
                                      <p:rCtr x="246" y="116"/>
                                    </p:animMotion>
                                  </p:childTnLst>
                                </p:cTn>
                              </p:par>
                            </p:childTnLst>
                          </p:cTn>
                        </p:par>
                      </p:childTnLst>
                    </p:cTn>
                  </p:par>
                  <p:par>
                    <p:cTn id="19" fill="hold">
                      <p:stCondLst>
                        <p:cond delay="indefinite"/>
                      </p:stCondLst>
                      <p:childTnLst>
                        <p:par>
                          <p:cTn id="20" fill="hold">
                            <p:stCondLst>
                              <p:cond delay="0"/>
                            </p:stCondLst>
                            <p:childTnLst>
                              <p:par>
                                <p:cTn id="21" presetID="0" presetClass="path" presetSubtype="0" accel="50000" decel="50000" fill="hold" nodeType="clickEffect">
                                  <p:stCondLst>
                                    <p:cond delay="0"/>
                                  </p:stCondLst>
                                  <p:childTnLst>
                                    <p:animMotion origin="layout" path="M -0.001354 -0.002407 L -0.001354 0.007315 L -0.004114 0.016945 L -0.005469 0.026667 L -0.006823 0.036389 L -0.008177 0.046112 L -0.009531 0.058241 L -0.010937 0.072778 L -0.013646 0.082500 L -0.015000 0.092130 L -0.016354 0.104260 L -0.019114 0.116389 L -0.020469 0.128519 L -0.023177 0.138241 L -0.024531 0.147963 L -0.027291 0.157686 L -0.030000 0.172223 L -0.032760 0.186760 L -0.035469 0.196482 L -0.038177 0.213426 L -0.040937 0.225556 L -0.043646 0.240093 L -0.046406 0.252223 L -0.049114 0.261945 L -0.053229 0.271667 L -0.054583 0.281389 L -0.055937 0.291019 L -0.060000 0.300741 L -0.062760 0.310463 L -0.065469 0.320186 L -0.069583 0.332315 L -0.075052 0.344445 L -0.079114 0.354074 L -0.085937 0.361389 L -0.090052 0.371112 L -0.095521 0.378334 L -0.099583 0.388056 L -0.105052 0.392871 L -0.111875 0.397778 L -0.117344 0.402593 L -0.122760 0.409908 L -0.129583 0.417130 L -0.136406 0.424445 L -0.141875 0.429260 L -0.147344 0.434167 L -0.152812 0.436574 L -0.158229 0.443797 L -0.163698 0.448704 L -0.169166 0.448704 L -0.174635 0.453519 L -0.180104 0.453519 " pathEditMode="relative" rAng="0" ptsTypes="">
                                      <p:cBhvr>
                                        <p:cTn id="22" dur="2000" fill="hold"/>
                                        <p:tgtEl>
                                          <p:spTgt spid="13"/>
                                        </p:tgtEl>
                                        <p:attrNameLst>
                                          <p:attrName>ppt_x</p:attrName>
                                          <p:attrName>ppt_y</p:attrName>
                                        </p:attrNameLst>
                                      </p:cBhvr>
                                      <p:rCtr x="-89" y="228"/>
                                    </p:animMotion>
                                  </p:childTnLst>
                                </p:cTn>
                              </p:par>
                            </p:childTnLst>
                          </p:cTn>
                        </p:par>
                      </p:childTnLst>
                    </p:cTn>
                  </p:par>
                  <p:par>
                    <p:cTn id="23" fill="hold">
                      <p:stCondLst>
                        <p:cond delay="indefinite"/>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0003 0.012158 L -0.000003 0.017765 L -0.000003 0.023372 L -0.002722 0.028926 L -0.006853 0.034532 L -0.012345 0.041528 L -0.017783 0.045747 L -0.023274 0.051354 L -0.031484 0.058349 L -0.042466 0.063903 L -0.047956 0.068122 L -0.053394 0.070898 L -0.061604 0.075117 L -0.072586 0.080724 L -0.079437 0.084889 L -0.086288 0.089108 L -0.095857 0.093273 L -0.105479 0.100269 L -0.112329 0.103099 L -0.123258 0.110095 L -0.134240 0.115648 L -0.141090 0.119867 L -0.150660 0.124085 L -0.160229 0.128251 L -0.169852 0.131081 L -0.179421 0.135246 L -0.186272 0.139465 L -0.193122 0.142242 L -0.199972 0.143630 L -0.209542 0.147848 L -0.219163 0.150626 L -0.227373 0.153456 L -0.232865 0.154844 L -0.241074 0.156232 L -0.246565 0.156232 L -0.252004 0.157621 L -0.257494 0.157621 L -0.262985 0.157621 L -0.268476 0.157621 L -0.273967 0.157621 L -0.280764 0.157621 L -0.286256 0.157621 L -0.291746 0.157621 L -0.297238 0.157621 L -0.302728 0.157621 L -0.308166 0.157621 L -0.313658 0.157621 L -0.319148 0.156232 L -0.324639 0.154844 " pathEditMode="relative" rAng="0" ptsTypes="">
                                      <p:cBhvr>
                                        <p:cTn id="26" dur="2000" fill="hold"/>
                                        <p:tgtEl>
                                          <p:spTgt spid="12"/>
                                        </p:tgtEl>
                                        <p:attrNameLst>
                                          <p:attrName>ppt_x</p:attrName>
                                          <p:attrName>ppt_y</p:attrName>
                                        </p:attrNameLst>
                                      </p:cBhvr>
                                      <p:rCtr x="-162" y="73"/>
                                    </p:animMotion>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0024 -0.004841 L -0.004257 -0.015300 L -0.010021 -0.018015 L -0.017213 -0.018015 L -0.024404 -0.020628 L -0.030169 -0.020628 L -0.035933 -0.020628 L -0.041643 -0.023242 L -0.048834 -0.023242 L -0.056026 -0.023242 L -0.061790 -0.025858 L -0.067554 -0.025858 L -0.073319 -0.025858 L -0.080510 -0.028471 L -0.086220 -0.028471 L -0.091984 -0.031186 L -0.097748 -0.031186 L -0.103513 -0.033800 L -0.109222 -0.033800 L -0.117896 -0.036415 L -0.123605 -0.036415 L -0.132280 -0.036415 L -0.137989 -0.036415 L -0.145180 -0.036415 L -0.150944 -0.036415 L -0.156710 -0.036415 L -0.163900 -0.036415 L -0.169665 -0.036415 L -0.175373 -0.036415 L -0.181138 -0.036415 L -0.186903 -0.036415 " pathEditMode="relative" rAng="0" ptsTypes="">
                                      <p:cBhvr>
                                        <p:cTn id="30" dur="2000" fill="hold"/>
                                        <p:tgtEl>
                                          <p:spTgt spid="14"/>
                                        </p:tgtEl>
                                        <p:attrNameLst>
                                          <p:attrName>ppt_x</p:attrName>
                                          <p:attrName>ppt_y</p:attrName>
                                        </p:attrNameLst>
                                      </p:cBhvr>
                                      <p:rCtr x="-93" y="-15"/>
                                    </p:animMotion>
                                  </p:childTnLst>
                                </p:cTn>
                              </p:par>
                            </p:childTnLst>
                          </p:cTn>
                        </p:par>
                      </p:childTnLst>
                    </p:cTn>
                  </p:par>
                  <p:par>
                    <p:cTn id="31" fill="hold">
                      <p:stCondLst>
                        <p:cond delay="indefinite"/>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0.000000 0.000000 L -0.005469 0.000000 L -0.010937 0.000000 L -0.017760 -0.002500 L -0.025937 -0.002500 L -0.032760 -0.009722 L -0.042292 -0.009722 L -0.049115 -0.012130 L -0.054583 -0.012130 L -0.060052 -0.014630 L -0.065521 -0.014630 L -0.072344 -0.014630 L -0.077760 -0.014630 L -0.084583 -0.017037 L -0.091406 -0.017037 L -0.096875 -0.019444 L -0.103698 -0.019444 L -0.109167 -0.019444 L -0.117344 -0.021852 L -0.122813 -0.021852 L -0.130990 -0.026759 L -0.136458 -0.026759 L -0.141875 -0.029167 L -0.147344 -0.033981 L -0.155521 -0.033981 L -0.160990 -0.036389 L -0.169167 -0.038889 L -0.174635 -0.041296 L -0.182812 -0.043704 L -0.188281 -0.043704 L -0.195104 -0.046111 L -0.204635 -0.048519 L -0.212865 -0.051019 L -0.219688 -0.055833 L -0.226510 -0.055833 L -0.231927 -0.058241 L -0.241510 -0.060648 L -0.251042 -0.065556 L -0.259219 -0.067963 L -0.268802 -0.067963 L -0.276979 -0.070370 L -0.286510 -0.075278 L -0.293333 -0.075278 L -0.298802 -0.077685 L -0.304271 -0.077685 L -0.309687 -0.080093 L -0.315156 -0.082500 L -0.323333 -0.087315 L -0.328802 -0.089815 L -0.339740 -0.094630 L -0.349271 -0.099444 L -0.357448 -0.104352 L -0.364271 -0.109167 L -0.369740 -0.114074 L -0.375208 -0.118889 L -0.382031 -0.123704 L -0.387448 -0.128611 L -0.392917 -0.133426 L -0.398385 -0.138333 L -0.403854 -0.140741 L -0.409271 -0.147963 L -0.416094 -0.152870 L -0.421562 -0.160093 L -0.427031 -0.165000 L -0.432500 -0.169815 L -0.437969 -0.174630 L -0.443385 -0.181944 L -0.448854 -0.189259 L -0.452969 -0.198889 L -0.457031 -0.208611 L -0.459792 -0.218333 L -0.463854 -0.228056 L -0.465208 -0.237685 L -0.470677 -0.242593 " pathEditMode="relative" ptsTypes="">
                                      <p:cBhvr>
                                        <p:cTn id="34" dur="2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pPr algn="l"/>
            <a:r>
              <a:rPr lang="zh-CN" altLang="en-US" dirty="0" smtClean="0">
                <a:latin typeface="Arial" pitchFamily="34" charset="0"/>
                <a:ea typeface="微软雅黑" pitchFamily="34" charset="-122"/>
              </a:rPr>
              <a:t>发达国家的垃圾分类（</a:t>
            </a:r>
            <a:r>
              <a:rPr lang="zh-CN" altLang="en-US" dirty="0" smtClean="0">
                <a:latin typeface="Arial" pitchFamily="34" charset="0"/>
                <a:ea typeface="微软雅黑" pitchFamily="34" charset="-122"/>
                <a:sym typeface="+mn-ea"/>
              </a:rPr>
              <a:t>瑞典</a:t>
            </a:r>
            <a:r>
              <a:rPr lang="zh-CN" altLang="en-US" dirty="0" smtClean="0">
                <a:latin typeface="Arial" pitchFamily="34" charset="0"/>
                <a:ea typeface="微软雅黑" pitchFamily="34" charset="-122"/>
              </a:rPr>
              <a:t>）</a:t>
            </a:r>
          </a:p>
        </p:txBody>
      </p:sp>
      <p:pic>
        <p:nvPicPr>
          <p:cNvPr id="8" name="内容占位符 7" descr="IMG_5907"/>
          <p:cNvPicPr>
            <a:picLocks noGrp="1" noChangeAspect="1"/>
          </p:cNvPicPr>
          <p:nvPr>
            <p:ph sz="half" idx="1"/>
          </p:nvPr>
        </p:nvPicPr>
        <p:blipFill>
          <a:blip r:embed="rId3"/>
          <a:srcRect l="2987" t="23635" b="15512"/>
          <a:stretch>
            <a:fillRect/>
          </a:stretch>
        </p:blipFill>
        <p:spPr>
          <a:xfrm>
            <a:off x="198755" y="1112520"/>
            <a:ext cx="3191510" cy="2669540"/>
          </a:xfrm>
          <a:prstGeom prst="rect">
            <a:avLst/>
          </a:prstGeom>
        </p:spPr>
      </p:pic>
      <p:pic>
        <p:nvPicPr>
          <p:cNvPr id="9" name="内容占位符 8" descr="IMG_5908"/>
          <p:cNvPicPr>
            <a:picLocks noGrp="1" noChangeAspect="1"/>
          </p:cNvPicPr>
          <p:nvPr>
            <p:ph sz="half" idx="2"/>
          </p:nvPr>
        </p:nvPicPr>
        <p:blipFill>
          <a:blip r:embed="rId4"/>
          <a:srcRect b="36071"/>
          <a:stretch>
            <a:fillRect/>
          </a:stretch>
        </p:blipFill>
        <p:spPr>
          <a:xfrm>
            <a:off x="248285" y="3932555"/>
            <a:ext cx="3044825" cy="2595880"/>
          </a:xfrm>
          <a:prstGeom prst="rect">
            <a:avLst/>
          </a:prstGeom>
        </p:spPr>
      </p:pic>
      <p:pic>
        <p:nvPicPr>
          <p:cNvPr id="10" name="图片 9" descr="IMG_5909"/>
          <p:cNvPicPr>
            <a:picLocks noChangeAspect="1"/>
          </p:cNvPicPr>
          <p:nvPr/>
        </p:nvPicPr>
        <p:blipFill>
          <a:blip r:embed="rId5"/>
          <a:srcRect t="18477" b="16117"/>
          <a:stretch>
            <a:fillRect/>
          </a:stretch>
        </p:blipFill>
        <p:spPr>
          <a:xfrm>
            <a:off x="3551555" y="1536065"/>
            <a:ext cx="3312795" cy="2890520"/>
          </a:xfrm>
          <a:prstGeom prst="rect">
            <a:avLst/>
          </a:prstGeom>
        </p:spPr>
      </p:pic>
      <p:pic>
        <p:nvPicPr>
          <p:cNvPr id="3" name="内容占位符 4" descr="IMG_5915"/>
          <p:cNvPicPr>
            <a:picLocks noChangeAspect="1"/>
          </p:cNvPicPr>
          <p:nvPr/>
        </p:nvPicPr>
        <p:blipFill>
          <a:blip r:embed="rId6"/>
          <a:srcRect l="16250" t="8468" r="8944" b="18911"/>
          <a:stretch>
            <a:fillRect/>
          </a:stretch>
        </p:blipFill>
        <p:spPr>
          <a:xfrm>
            <a:off x="6464300" y="3104515"/>
            <a:ext cx="2544445" cy="3293745"/>
          </a:xfrm>
          <a:prstGeom prst="rect">
            <a:avLst/>
          </a:prstGeom>
          <a:noFill/>
          <a:ln w="9525">
            <a:noFill/>
            <a:miter/>
          </a:ln>
        </p:spPr>
      </p:pic>
      <p:pic>
        <p:nvPicPr>
          <p:cNvPr id="7" name="图片 6" descr="IMG_5913"/>
          <p:cNvPicPr>
            <a:picLocks noChangeAspect="1"/>
          </p:cNvPicPr>
          <p:nvPr/>
        </p:nvPicPr>
        <p:blipFill>
          <a:blip r:embed="rId7"/>
          <a:srcRect l="-879" t="9147" r="15575" b="11667"/>
          <a:stretch>
            <a:fillRect/>
          </a:stretch>
        </p:blipFill>
        <p:spPr>
          <a:xfrm>
            <a:off x="9135745" y="1433195"/>
            <a:ext cx="2821305" cy="3493135"/>
          </a:xfrm>
          <a:prstGeom prst="rect">
            <a:avLst/>
          </a:prstGeom>
        </p:spPr>
      </p:pic>
      <p:sp>
        <p:nvSpPr>
          <p:cNvPr id="11" name="文本框 10"/>
          <p:cNvSpPr txBox="1"/>
          <p:nvPr/>
        </p:nvSpPr>
        <p:spPr>
          <a:xfrm>
            <a:off x="351155" y="3408680"/>
            <a:ext cx="1179830" cy="368300"/>
          </a:xfrm>
          <a:prstGeom prst="rect">
            <a:avLst/>
          </a:prstGeom>
          <a:noFill/>
        </p:spPr>
        <p:txBody>
          <a:bodyPr wrap="none" rtlCol="0">
            <a:spAutoFit/>
          </a:bodyPr>
          <a:lstStyle/>
          <a:p>
            <a:pPr marL="285750" indent="-285750">
              <a:lnSpc>
                <a:spcPct val="130000"/>
              </a:lnSpc>
              <a:buFont typeface="Arial" charset="0"/>
              <a:buChar char="•"/>
            </a:pPr>
            <a:r>
              <a:rPr lang="zh-CN" altLang="en-US" sz="1400" dirty="0" smtClean="0">
                <a:solidFill>
                  <a:schemeClr val="bg1"/>
                </a:solidFill>
                <a:latin typeface="Arial" pitchFamily="34" charset="0"/>
                <a:ea typeface="微软雅黑" pitchFamily="34" charset="-122"/>
              </a:rPr>
              <a:t>易燃垃圾</a:t>
            </a:r>
          </a:p>
        </p:txBody>
      </p:sp>
      <p:sp>
        <p:nvSpPr>
          <p:cNvPr id="12" name="文本框 11"/>
          <p:cNvSpPr txBox="1"/>
          <p:nvPr/>
        </p:nvSpPr>
        <p:spPr>
          <a:xfrm>
            <a:off x="370205" y="3924935"/>
            <a:ext cx="1179830" cy="368300"/>
          </a:xfrm>
          <a:prstGeom prst="rect">
            <a:avLst/>
          </a:prstGeom>
          <a:noFill/>
        </p:spPr>
        <p:txBody>
          <a:bodyPr wrap="none" rtlCol="0">
            <a:spAutoFit/>
          </a:bodyPr>
          <a:lstStyle/>
          <a:p>
            <a:pPr marL="285750" indent="-285750">
              <a:lnSpc>
                <a:spcPct val="130000"/>
              </a:lnSpc>
              <a:buFont typeface="Arial" charset="0"/>
              <a:buChar char="•"/>
            </a:pPr>
            <a:r>
              <a:rPr lang="zh-CN" altLang="en-US" sz="1400" dirty="0" smtClean="0">
                <a:solidFill>
                  <a:schemeClr val="bg1"/>
                </a:solidFill>
                <a:latin typeface="Arial" pitchFamily="34" charset="0"/>
                <a:ea typeface="微软雅黑" pitchFamily="34" charset="-122"/>
              </a:rPr>
              <a:t>厨余垃圾</a:t>
            </a:r>
          </a:p>
        </p:txBody>
      </p:sp>
      <p:sp>
        <p:nvSpPr>
          <p:cNvPr id="13" name="文本框 12"/>
          <p:cNvSpPr txBox="1"/>
          <p:nvPr/>
        </p:nvSpPr>
        <p:spPr>
          <a:xfrm>
            <a:off x="5088890" y="4012565"/>
            <a:ext cx="1179830" cy="368300"/>
          </a:xfrm>
          <a:prstGeom prst="rect">
            <a:avLst/>
          </a:prstGeom>
          <a:noFill/>
        </p:spPr>
        <p:txBody>
          <a:bodyPr wrap="none" rtlCol="0">
            <a:spAutoFit/>
          </a:bodyPr>
          <a:lstStyle/>
          <a:p>
            <a:pPr marL="285750" indent="-285750">
              <a:lnSpc>
                <a:spcPct val="130000"/>
              </a:lnSpc>
              <a:buFont typeface="Arial" charset="0"/>
              <a:buChar char="•"/>
            </a:pPr>
            <a:r>
              <a:rPr lang="zh-CN" altLang="en-US" sz="1400" dirty="0" smtClean="0">
                <a:solidFill>
                  <a:schemeClr val="bg1"/>
                </a:solidFill>
                <a:latin typeface="Arial" pitchFamily="34" charset="0"/>
                <a:ea typeface="微软雅黑" pitchFamily="34" charset="-122"/>
              </a:rPr>
              <a:t>其他垃圾</a:t>
            </a:r>
          </a:p>
        </p:txBody>
      </p:sp>
      <p:sp>
        <p:nvSpPr>
          <p:cNvPr id="14" name="文本框 13"/>
          <p:cNvSpPr txBox="1"/>
          <p:nvPr/>
        </p:nvSpPr>
        <p:spPr>
          <a:xfrm>
            <a:off x="6645275" y="5904865"/>
            <a:ext cx="1179830" cy="368300"/>
          </a:xfrm>
          <a:prstGeom prst="rect">
            <a:avLst/>
          </a:prstGeom>
          <a:noFill/>
        </p:spPr>
        <p:txBody>
          <a:bodyPr wrap="none" rtlCol="0">
            <a:spAutoFit/>
          </a:bodyPr>
          <a:lstStyle/>
          <a:p>
            <a:pPr marL="285750" indent="-285750">
              <a:lnSpc>
                <a:spcPct val="130000"/>
              </a:lnSpc>
              <a:buFont typeface="Arial" charset="0"/>
              <a:buChar char="•"/>
            </a:pPr>
            <a:r>
              <a:rPr lang="zh-CN" altLang="en-US" sz="1400" dirty="0" smtClean="0">
                <a:solidFill>
                  <a:schemeClr val="bg1"/>
                </a:solidFill>
                <a:latin typeface="Arial" pitchFamily="34" charset="0"/>
                <a:ea typeface="微软雅黑" pitchFamily="34" charset="-122"/>
              </a:rPr>
              <a:t>塑料垃圾</a:t>
            </a:r>
          </a:p>
        </p:txBody>
      </p:sp>
      <p:sp>
        <p:nvSpPr>
          <p:cNvPr id="15" name="文本框 14"/>
          <p:cNvSpPr txBox="1"/>
          <p:nvPr/>
        </p:nvSpPr>
        <p:spPr>
          <a:xfrm>
            <a:off x="9248775" y="4455795"/>
            <a:ext cx="1179830" cy="368300"/>
          </a:xfrm>
          <a:prstGeom prst="rect">
            <a:avLst/>
          </a:prstGeom>
          <a:noFill/>
        </p:spPr>
        <p:txBody>
          <a:bodyPr wrap="none" rtlCol="0">
            <a:spAutoFit/>
          </a:bodyPr>
          <a:lstStyle/>
          <a:p>
            <a:pPr marL="285750" indent="-285750">
              <a:lnSpc>
                <a:spcPct val="130000"/>
              </a:lnSpc>
              <a:buFont typeface="Arial" charset="0"/>
              <a:buChar char="•"/>
            </a:pPr>
            <a:r>
              <a:rPr lang="zh-CN" altLang="en-US" sz="1400" dirty="0" smtClean="0">
                <a:solidFill>
                  <a:schemeClr val="bg1"/>
                </a:solidFill>
                <a:latin typeface="Arial" pitchFamily="34" charset="0"/>
                <a:ea typeface="微软雅黑" pitchFamily="34" charset="-122"/>
              </a:rPr>
              <a:t>罐头垃圾</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p:cNvSpPr>
            <a:spLocks noGrp="1"/>
          </p:cNvSpPr>
          <p:nvPr>
            <p:ph type="title"/>
          </p:nvPr>
        </p:nvSpPr>
        <p:spPr/>
        <p:txBody>
          <a:bodyPr>
            <a:normAutofit/>
          </a:bodyPr>
          <a:lstStyle/>
          <a:p>
            <a:r>
              <a:rPr lang="zh-CN" altLang="en-US" dirty="0" smtClean="0">
                <a:latin typeface="Arial" pitchFamily="34" charset="0"/>
                <a:ea typeface="微软雅黑" pitchFamily="34" charset="-122"/>
                <a:sym typeface="+mn-ea"/>
              </a:rPr>
              <a:t>发达国家的垃圾分类（瑞典）</a:t>
            </a:r>
            <a:endParaRPr lang="zh-CN" altLang="en-US" dirty="0" smtClean="0">
              <a:latin typeface="Arial" pitchFamily="34" charset="0"/>
              <a:ea typeface="微软雅黑" pitchFamily="34" charset="-122"/>
            </a:endParaRPr>
          </a:p>
        </p:txBody>
      </p:sp>
      <p:pic>
        <p:nvPicPr>
          <p:cNvPr id="4" name="内容占位符 3" descr="IMG_5912"/>
          <p:cNvPicPr>
            <a:picLocks noGrp="1" noChangeAspect="1"/>
          </p:cNvPicPr>
          <p:nvPr>
            <p:ph sz="half" idx="1"/>
          </p:nvPr>
        </p:nvPicPr>
        <p:blipFill>
          <a:blip r:embed="rId3"/>
          <a:srcRect t="8072" b="9321"/>
          <a:stretch>
            <a:fillRect/>
          </a:stretch>
        </p:blipFill>
        <p:spPr>
          <a:xfrm>
            <a:off x="360000" y="1260000"/>
            <a:ext cx="3699510" cy="4932680"/>
          </a:xfrm>
          <a:prstGeom prst="rect">
            <a:avLst/>
          </a:prstGeom>
          <a:noFill/>
          <a:ln w="9525">
            <a:noFill/>
            <a:miter/>
          </a:ln>
        </p:spPr>
      </p:pic>
      <p:pic>
        <p:nvPicPr>
          <p:cNvPr id="5" name="内容占位符 3" descr="IMG_5910"/>
          <p:cNvPicPr>
            <a:picLocks noGrp="1" noChangeAspect="1"/>
          </p:cNvPicPr>
          <p:nvPr>
            <p:ph sz="half" idx="2"/>
          </p:nvPr>
        </p:nvPicPr>
        <p:blipFill>
          <a:blip r:embed="rId4"/>
          <a:srcRect t="3512" b="15793"/>
          <a:stretch>
            <a:fillRect/>
          </a:stretch>
        </p:blipFill>
        <p:spPr>
          <a:xfrm>
            <a:off x="4248150" y="1296670"/>
            <a:ext cx="3699510" cy="4905375"/>
          </a:xfrm>
          <a:prstGeom prst="rect">
            <a:avLst/>
          </a:prstGeom>
          <a:noFill/>
          <a:ln w="9525">
            <a:noFill/>
            <a:miter/>
          </a:ln>
        </p:spPr>
      </p:pic>
      <p:pic>
        <p:nvPicPr>
          <p:cNvPr id="7" name="内容占位符 4" descr="IMG_5911"/>
          <p:cNvPicPr>
            <a:picLocks noChangeAspect="1"/>
          </p:cNvPicPr>
          <p:nvPr/>
        </p:nvPicPr>
        <p:blipFill>
          <a:blip r:embed="rId5"/>
          <a:srcRect l="-1081" t="644" r="1081" b="-205"/>
          <a:stretch>
            <a:fillRect/>
          </a:stretch>
        </p:blipFill>
        <p:spPr>
          <a:xfrm>
            <a:off x="8100000" y="1296000"/>
            <a:ext cx="3699510" cy="4911090"/>
          </a:xfrm>
          <a:prstGeom prst="rect">
            <a:avLst/>
          </a:prstGeom>
          <a:noFill/>
          <a:ln w="9525">
            <a:noFill/>
            <a:miter/>
          </a:ln>
        </p:spPr>
      </p:pic>
      <p:sp>
        <p:nvSpPr>
          <p:cNvPr id="11" name="文本框 10"/>
          <p:cNvSpPr txBox="1"/>
          <p:nvPr/>
        </p:nvSpPr>
        <p:spPr>
          <a:xfrm>
            <a:off x="351155" y="6153150"/>
            <a:ext cx="2068830" cy="368300"/>
          </a:xfrm>
          <a:prstGeom prst="rect">
            <a:avLst/>
          </a:prstGeom>
          <a:noFill/>
        </p:spPr>
        <p:txBody>
          <a:bodyPr wrap="none" rtlCol="0">
            <a:spAutoFit/>
          </a:bodyPr>
          <a:lstStyle/>
          <a:p>
            <a:pPr marL="285750" indent="-285750" algn="l">
              <a:lnSpc>
                <a:spcPct val="130000"/>
              </a:lnSpc>
              <a:buFont typeface="Arial" charset="0"/>
              <a:buChar char="•"/>
            </a:pPr>
            <a:r>
              <a:rPr lang="zh-CN" altLang="en-US" sz="1400" dirty="0" smtClean="0">
                <a:solidFill>
                  <a:schemeClr val="tx1"/>
                </a:solidFill>
                <a:latin typeface="Arial" pitchFamily="34" charset="0"/>
                <a:ea typeface="微软雅黑" pitchFamily="34" charset="-122"/>
              </a:rPr>
              <a:t>纸质垃圾（</a:t>
            </a:r>
            <a:r>
              <a:rPr lang="zh-CN" altLang="en-US" sz="1400" dirty="0" smtClean="0">
                <a:latin typeface="Arial" pitchFamily="34" charset="0"/>
                <a:ea typeface="微软雅黑" pitchFamily="34" charset="-122"/>
                <a:sym typeface="+mn-ea"/>
              </a:rPr>
              <a:t>包装纸</a:t>
            </a:r>
            <a:r>
              <a:rPr lang="zh-CN" altLang="en-US" sz="1400" dirty="0" smtClean="0">
                <a:solidFill>
                  <a:schemeClr val="tx1"/>
                </a:solidFill>
                <a:latin typeface="Arial" pitchFamily="34" charset="0"/>
                <a:ea typeface="微软雅黑" pitchFamily="34" charset="-122"/>
              </a:rPr>
              <a:t>）</a:t>
            </a:r>
          </a:p>
        </p:txBody>
      </p:sp>
      <p:sp>
        <p:nvSpPr>
          <p:cNvPr id="8" name="文本框 7"/>
          <p:cNvSpPr txBox="1"/>
          <p:nvPr/>
        </p:nvSpPr>
        <p:spPr>
          <a:xfrm>
            <a:off x="4229100" y="6155690"/>
            <a:ext cx="1535430" cy="368300"/>
          </a:xfrm>
          <a:prstGeom prst="rect">
            <a:avLst/>
          </a:prstGeom>
          <a:noFill/>
        </p:spPr>
        <p:txBody>
          <a:bodyPr wrap="none" rtlCol="0" anchor="t">
            <a:spAutoFit/>
          </a:bodyPr>
          <a:lstStyle/>
          <a:p>
            <a:pPr marL="285750" indent="-285750">
              <a:lnSpc>
                <a:spcPct val="130000"/>
              </a:lnSpc>
              <a:buFont typeface="Arial" charset="0"/>
              <a:buChar char="•"/>
            </a:pPr>
            <a:r>
              <a:rPr lang="zh-CN" altLang="en-US" sz="1400" dirty="0" smtClean="0">
                <a:latin typeface="Arial" pitchFamily="34" charset="0"/>
                <a:ea typeface="微软雅黑" pitchFamily="34" charset="-122"/>
              </a:rPr>
              <a:t>有色玻璃垃圾</a:t>
            </a:r>
          </a:p>
        </p:txBody>
      </p:sp>
      <p:sp>
        <p:nvSpPr>
          <p:cNvPr id="9" name="文本框 8"/>
          <p:cNvSpPr txBox="1"/>
          <p:nvPr/>
        </p:nvSpPr>
        <p:spPr>
          <a:xfrm>
            <a:off x="8133080" y="6182995"/>
            <a:ext cx="1535430" cy="368300"/>
          </a:xfrm>
          <a:prstGeom prst="rect">
            <a:avLst/>
          </a:prstGeom>
          <a:noFill/>
        </p:spPr>
        <p:txBody>
          <a:bodyPr wrap="none" rtlCol="0" anchor="t">
            <a:spAutoFit/>
          </a:bodyPr>
          <a:lstStyle/>
          <a:p>
            <a:pPr marL="285750" indent="-285750">
              <a:lnSpc>
                <a:spcPct val="130000"/>
              </a:lnSpc>
              <a:buFont typeface="Arial" charset="0"/>
              <a:buChar char="•"/>
            </a:pPr>
            <a:r>
              <a:rPr lang="zh-CN" altLang="en-US" sz="1400" dirty="0" smtClean="0">
                <a:latin typeface="Arial" pitchFamily="34" charset="0"/>
                <a:ea typeface="微软雅黑" pitchFamily="34" charset="-122"/>
              </a:rPr>
              <a:t>无色玻璃垃圾</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A000120140530A99PPBG">
  <a:themeElements>
    <a:clrScheme name="自定义 597">
      <a:dk1>
        <a:srgbClr val="4D4D4D"/>
      </a:dk1>
      <a:lt1>
        <a:sysClr val="window" lastClr="C7EDCC"/>
      </a:lt1>
      <a:dk2>
        <a:srgbClr val="4D4D4D"/>
      </a:dk2>
      <a:lt2>
        <a:srgbClr val="FFFFFF"/>
      </a:lt2>
      <a:accent1>
        <a:srgbClr val="76AA30"/>
      </a:accent1>
      <a:accent2>
        <a:srgbClr val="BED15D"/>
      </a:accent2>
      <a:accent3>
        <a:srgbClr val="38A68C"/>
      </a:accent3>
      <a:accent4>
        <a:srgbClr val="3AA5BA"/>
      </a:accent4>
      <a:accent5>
        <a:srgbClr val="FFC000"/>
      </a:accent5>
      <a:accent6>
        <a:srgbClr val="C00000"/>
      </a:accent6>
      <a:hlink>
        <a:srgbClr val="0070C0"/>
      </a:hlink>
      <a:folHlink>
        <a:srgbClr val="7F7F7F"/>
      </a:folHlink>
    </a:clrScheme>
    <a:fontScheme name="KSO主题7">
      <a:majorFont>
        <a:latin typeface="Times New Roman"/>
        <a:ea typeface="华文中宋"/>
        <a:cs typeface=""/>
      </a:majorFont>
      <a:minorFont>
        <a:latin typeface="Times New Roman"/>
        <a:ea typeface="幼圆"/>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nSpc>
            <a:spcPct val="130000"/>
          </a:lnSpc>
          <a:defRPr sz="1400" dirty="0" smtClean="0">
            <a:latin typeface="Arial" pitchFamily="34" charset="0"/>
            <a:ea typeface="微软雅黑" pitchFamily="34" charset="-122"/>
          </a:defRPr>
        </a:defPPr>
      </a:lstStyle>
    </a:tx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C7EDCC"/>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888</TotalTime>
  <Words>2565</Words>
  <Application>Kingsoft Office WPP</Application>
  <PresentationFormat>自定义</PresentationFormat>
  <Paragraphs>267</Paragraphs>
  <Slides>43</Slides>
  <Notes>10</Notes>
  <HiddenSlides>0</HiddenSlides>
  <MMClips>0</MMClips>
  <ScaleCrop>false</ScaleCrop>
  <HeadingPairs>
    <vt:vector size="4" baseType="variant">
      <vt:variant>
        <vt:lpstr>主题</vt:lpstr>
      </vt:variant>
      <vt:variant>
        <vt:i4>1</vt:i4>
      </vt:variant>
      <vt:variant>
        <vt:lpstr>幻灯片标题</vt:lpstr>
      </vt:variant>
      <vt:variant>
        <vt:i4>43</vt:i4>
      </vt:variant>
    </vt:vector>
  </HeadingPairs>
  <TitlesOfParts>
    <vt:vector size="44" baseType="lpstr">
      <vt:lpstr>1_A000120140530A99PPBG</vt:lpstr>
      <vt:lpstr>垃圾分类与资源再利用</vt:lpstr>
      <vt:lpstr>上海浦东绿意环保促进中心</vt:lpstr>
      <vt:lpstr>幻灯片 3</vt:lpstr>
      <vt:lpstr>垃圾分类 </vt:lpstr>
      <vt:lpstr>垃圾分类</vt:lpstr>
      <vt:lpstr>垃圾分类 </vt:lpstr>
      <vt:lpstr>同学们，你们能把垃圾扔进相对应的垃圾箱里吗？ </vt:lpstr>
      <vt:lpstr>发达国家的垃圾分类（瑞典）</vt:lpstr>
      <vt:lpstr>发达国家的垃圾分类（瑞典）</vt:lpstr>
      <vt:lpstr>垃圾去哪儿了呢？</vt:lpstr>
      <vt:lpstr>垃圾去哪儿了呢？</vt:lpstr>
      <vt:lpstr>各类垃圾的收运处置有何区别？</vt:lpstr>
      <vt:lpstr>各类垃圾的收运处置有何区别？</vt:lpstr>
      <vt:lpstr>垃圾为什么要分类呢？</vt:lpstr>
      <vt:lpstr>垃圾为什么要分类呢？</vt:lpstr>
      <vt:lpstr>我们国家目前垃圾分类的状况</vt:lpstr>
      <vt:lpstr>国际环保组织</vt:lpstr>
      <vt:lpstr>幻灯片 18</vt:lpstr>
      <vt:lpstr>变废为宝</vt:lpstr>
      <vt:lpstr>变废为宝</vt:lpstr>
      <vt:lpstr>幻灯片 21</vt:lpstr>
      <vt:lpstr>THANKS!</vt:lpstr>
      <vt:lpstr>环保知识 有奖问答</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YAOJING</dc:creator>
  <cp:lastModifiedBy>邱雯:拟稿</cp:lastModifiedBy>
  <cp:revision>133</cp:revision>
  <dcterms:created xsi:type="dcterms:W3CDTF">2016-03-07T13:20:00Z</dcterms:created>
  <dcterms:modified xsi:type="dcterms:W3CDTF">2016-03-17T05:31:37Z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2052-10.1.0.5400</vt:lpwstr>
  </property>
</Properties>
</file>