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23"/>
  </p:notesMasterIdLst>
  <p:sldIdLst>
    <p:sldId id="362" r:id="rId4"/>
    <p:sldId id="363" r:id="rId5"/>
    <p:sldId id="359" r:id="rId6"/>
    <p:sldId id="360" r:id="rId7"/>
    <p:sldId id="361" r:id="rId8"/>
    <p:sldId id="422" r:id="rId9"/>
    <p:sldId id="259" r:id="rId10"/>
    <p:sldId id="393" r:id="rId11"/>
    <p:sldId id="260" r:id="rId12"/>
    <p:sldId id="394" r:id="rId13"/>
    <p:sldId id="395" r:id="rId14"/>
    <p:sldId id="265" r:id="rId15"/>
    <p:sldId id="269" r:id="rId16"/>
    <p:sldId id="352" r:id="rId17"/>
    <p:sldId id="270" r:id="rId18"/>
    <p:sldId id="271" r:id="rId19"/>
    <p:sldId id="273" r:id="rId20"/>
    <p:sldId id="274" r:id="rId21"/>
    <p:sldId id="356" r:id="rId22"/>
    <p:sldId id="357" r:id="rId24"/>
    <p:sldId id="358" r:id="rId25"/>
    <p:sldId id="275" r:id="rId26"/>
    <p:sldId id="364" r:id="rId27"/>
    <p:sldId id="276" r:id="rId28"/>
    <p:sldId id="277" r:id="rId29"/>
    <p:sldId id="278" r:id="rId30"/>
    <p:sldId id="279" r:id="rId31"/>
    <p:sldId id="417" r:id="rId32"/>
    <p:sldId id="284" r:id="rId33"/>
    <p:sldId id="281" r:id="rId34"/>
    <p:sldId id="365" r:id="rId35"/>
    <p:sldId id="283" r:id="rId36"/>
  </p:sldIdLst>
  <p:sldSz cx="12192000" cy="6858000"/>
  <p:notesSz cx="7103745" cy="10234295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6"/>
    <p:restoredTop sz="93025"/>
  </p:normalViewPr>
  <p:slideViewPr>
    <p:cSldViewPr snapToGrid="0" showGuides="1">
      <p:cViewPr varScale="1">
        <p:scale>
          <a:sx n="81" d="100"/>
          <a:sy n="81" d="100"/>
        </p:scale>
        <p:origin x="184" y="632"/>
      </p:cViewPr>
      <p:guideLst>
        <p:guide orient="horz" pos="2216"/>
        <p:guide pos="29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229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93" name="备注占位符 4"/>
          <p:cNvSpPr>
            <a:spLocks noGrp="1"/>
          </p:cNvSpPr>
          <p:nvPr>
            <p:ph type="body" sz="quarter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31747" name="文本占位符 2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  <a:ea typeface="华文隶书" charset="0"/>
            </a:endParaRPr>
          </a:p>
        </p:txBody>
      </p:sp>
      <p:sp>
        <p:nvSpPr>
          <p:cNvPr id="1126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pPr>
              <a:defRPr/>
            </a:pPr>
            <a:fld id="{07D4C711-6497-4C4F-B270-99418CFEE10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29699" name="文本占位符 2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  <a:ea typeface="华文隶书" charset="0"/>
            </a:endParaRPr>
          </a:p>
        </p:txBody>
      </p:sp>
      <p:sp>
        <p:nvSpPr>
          <p:cNvPr id="1126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pPr>
              <a:defRPr/>
            </a:pPr>
            <a:fld id="{FEC0281E-4CF3-5541-8A3D-8C9B247763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椭圆 7"/>
          <p:cNvSpPr/>
          <p:nvPr/>
        </p:nvSpPr>
        <p:spPr>
          <a:xfrm>
            <a:off x="3665538" y="682625"/>
            <a:ext cx="4860925" cy="4859338"/>
          </a:xfrm>
          <a:prstGeom prst="ellipse">
            <a:avLst/>
          </a:prstGeom>
          <a:solidFill>
            <a:srgbClr val="009999">
              <a:alpha val="59998"/>
            </a:srgbClr>
          </a:solidFill>
          <a:ln w="9525">
            <a:noFill/>
          </a:ln>
        </p:spPr>
        <p:txBody>
          <a:bodyPr anchor="t"/>
          <a:lstStyle/>
          <a:p>
            <a:pPr lvl="0" indent="0"/>
            <a:endParaRPr lang="zh-CN" altLang="en-US"/>
          </a:p>
        </p:txBody>
      </p:sp>
      <p:sp>
        <p:nvSpPr>
          <p:cNvPr id="3075" name="Line 4"/>
          <p:cNvSpPr/>
          <p:nvPr/>
        </p:nvSpPr>
        <p:spPr>
          <a:xfrm>
            <a:off x="4770438" y="3300413"/>
            <a:ext cx="2887662" cy="0"/>
          </a:xfrm>
          <a:prstGeom prst="line">
            <a:avLst/>
          </a:prstGeom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vl="0" indent="0"/>
            <a:endParaRPr lang="zh-CN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042674" y="1544419"/>
            <a:ext cx="4113239" cy="1757362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 fontAlgn="base"/>
            <a:r>
              <a:rPr lang="zh-CN" altLang="zh-CN" strike="noStrike" noProof="0" dirty="0" smtClean="0">
                <a:sym typeface="Arial" panose="020B0604020202020204" pitchFamily="34" charset="0"/>
              </a:rPr>
              <a:t>单击此处编辑标题</a:t>
            </a:r>
            <a:endParaRPr lang="zh-CN" altLang="zh-CN" strike="noStrike" noProof="0" dirty="0" smtClean="0">
              <a:sym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38600" y="3301782"/>
            <a:ext cx="4114800" cy="13303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/>
          <a:lstStyle>
            <a:lvl1pPr marL="0" indent="0" algn="ctr">
              <a:spcBef>
                <a:spcPct val="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sym typeface="Arial" panose="020B0604020202020204" pitchFamily="34" charset="0"/>
              </a:defRPr>
            </a:lvl1pPr>
          </a:lstStyle>
          <a:p>
            <a:pPr lvl="0" fontAlgn="base"/>
            <a:r>
              <a:rPr lang="zh-CN" altLang="zh-CN" strike="noStrike" noProof="0" dirty="0" smtClean="0">
                <a:sym typeface="Arial" panose="020B0604020202020204" pitchFamily="34" charset="0"/>
              </a:rPr>
              <a:t>单击此处编辑母版副标题样式</a:t>
            </a:r>
            <a:endParaRPr lang="zh-CN" altLang="zh-CN" strike="noStrike" noProof="0" dirty="0" smtClean="0">
              <a:sym typeface="Arial" panose="020B0604020202020204" pitchFamily="34" charset="0"/>
            </a:endParaRP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412955"/>
            <a:ext cx="10515600" cy="557509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/>
            <a:fld id="{0FBE0C49-52FF-4FE3-843E-11BA386BE08D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/>
            <a:fld id="{7EAD5D3D-D66D-4BEC-B4BD-52CF8A51615A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52413"/>
            <a:ext cx="1939925" cy="193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 descr="#wm#_68_08_*Z"/>
          <p:cNvSpPr/>
          <p:nvPr>
            <p:custDataLst>
              <p:tags r:id="rId2"/>
            </p:custDataLst>
          </p:nvPr>
        </p:nvSpPr>
        <p:spPr>
          <a:xfrm>
            <a:off x="0" y="2527300"/>
            <a:ext cx="12190413" cy="1731963"/>
          </a:xfrm>
          <a:prstGeom prst="rect">
            <a:avLst/>
          </a:prstGeom>
          <a:solidFill>
            <a:srgbClr val="009999"/>
          </a:solidFill>
          <a:ln w="9525">
            <a:noFill/>
          </a:ln>
        </p:spPr>
        <p:txBody>
          <a:bodyPr wrap="none" lIns="90170" tIns="46990" rIns="90170" bIns="46990" anchor="ctr"/>
          <a:lstStyle/>
          <a:p>
            <a:pPr lvl="0" indent="0"/>
            <a:endParaRPr lang="zh-CN" altLang="zh-CN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</p:nvPr>
        </p:nvSpPr>
        <p:spPr>
          <a:xfrm>
            <a:off x="4038601" y="2774731"/>
            <a:ext cx="7028792" cy="656069"/>
          </a:xfrm>
        </p:spPr>
        <p:txBody>
          <a:bodyPr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单击此处编辑标题</a:t>
            </a:r>
            <a:endParaRPr lang="zh-CN" altLang="en-US" strike="noStrike" noProof="1"/>
          </a:p>
        </p:txBody>
      </p:sp>
      <p:sp>
        <p:nvSpPr>
          <p:cNvPr id="9" name="文本占位符 2"/>
          <p:cNvSpPr>
            <a:spLocks noGrp="1"/>
          </p:cNvSpPr>
          <p:nvPr>
            <p:ph type="body" idx="1"/>
          </p:nvPr>
        </p:nvSpPr>
        <p:spPr>
          <a:xfrm>
            <a:off x="4038601" y="3480864"/>
            <a:ext cx="7028792" cy="57087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52413"/>
            <a:ext cx="1939925" cy="193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07733" y="354075"/>
            <a:ext cx="8746067" cy="852649"/>
          </a:xfrm>
        </p:spPr>
        <p:txBody>
          <a:bodyPr>
            <a:normAutofit/>
          </a:bodyPr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600201"/>
            <a:ext cx="5156200" cy="4525963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156200" cy="4525963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158874"/>
          </a:xfrm>
        </p:spPr>
        <p:txBody>
          <a:bodyPr>
            <a:normAutofit/>
          </a:bodyPr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90688"/>
            <a:ext cx="5158316" cy="814387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717" cy="814387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 descr="#wm#_68_31_*Z"/>
          <p:cNvSpPr/>
          <p:nvPr>
            <p:custDataLst>
              <p:tags r:id="rId2"/>
            </p:custDataLst>
          </p:nvPr>
        </p:nvSpPr>
        <p:spPr>
          <a:xfrm>
            <a:off x="19050" y="2547938"/>
            <a:ext cx="12190413" cy="1731962"/>
          </a:xfrm>
          <a:prstGeom prst="rect">
            <a:avLst/>
          </a:prstGeom>
          <a:solidFill>
            <a:srgbClr val="009999"/>
          </a:solidFill>
          <a:ln w="9525">
            <a:noFill/>
          </a:ln>
        </p:spPr>
        <p:txBody>
          <a:bodyPr wrap="none" lIns="90170" tIns="46990" rIns="90170" bIns="46990" anchor="ctr"/>
          <a:lstStyle/>
          <a:p>
            <a:pPr lvl="0" indent="0" algn="ctr"/>
            <a:endParaRPr lang="zh-CN" altLang="zh-CN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10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038600" y="3466800"/>
            <a:ext cx="4755000" cy="52187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单击此处编辑文本</a:t>
            </a:r>
            <a:endParaRPr lang="zh-CN" altLang="en-US" strike="noStrike" noProof="1" smtClean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4165200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2" name="图片占位符 2"/>
          <p:cNvSpPr>
            <a:spLocks noGrp="1"/>
          </p:cNvSpPr>
          <p:nvPr>
            <p:ph type="pic" idx="1"/>
          </p:nvPr>
        </p:nvSpPr>
        <p:spPr>
          <a:xfrm>
            <a:off x="5183717" y="457200"/>
            <a:ext cx="61722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13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797142" y="271463"/>
            <a:ext cx="1556657" cy="5854700"/>
          </a:xfrm>
        </p:spPr>
        <p:txBody>
          <a:bodyPr vert="eaVert" anchor="ctr" anchorCtr="0">
            <a:normAutofit/>
          </a:bodyPr>
          <a:lstStyle>
            <a:lvl1pPr>
              <a:defRPr sz="36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271463"/>
            <a:ext cx="8795656" cy="5854700"/>
          </a:xfrm>
        </p:spPr>
        <p:txBody>
          <a:bodyPr vert="eaVert"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2608263" y="204788"/>
            <a:ext cx="8745537" cy="1017587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ctr"/>
          <a:lstStyle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838200" y="1600200"/>
            <a:ext cx="10515600" cy="4525963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 lvl="0" indent="-45720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342900"/>
            <a:r>
              <a:rPr lang="zh-CN" altLang="zh-CN" dirty="0"/>
              <a:t>第二级</a:t>
            </a:r>
            <a:endParaRPr lang="zh-CN" altLang="zh-CN" dirty="0"/>
          </a:p>
          <a:p>
            <a:pPr lvl="2" indent="-342900"/>
            <a:r>
              <a:rPr lang="zh-CN" altLang="zh-CN" dirty="0"/>
              <a:t>第三级</a:t>
            </a:r>
            <a:endParaRPr lang="zh-CN" altLang="zh-CN" dirty="0"/>
          </a:p>
          <a:p>
            <a:pPr lvl="3" indent="-285750"/>
            <a:r>
              <a:rPr lang="zh-CN" altLang="zh-CN" dirty="0"/>
              <a:t>第四级</a:t>
            </a:r>
            <a:endParaRPr lang="zh-CN" altLang="zh-CN" dirty="0"/>
          </a:p>
          <a:p>
            <a:pPr lvl="4" indent="-2857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0FBE0C49-52FF-4FE3-843E-11BA386BE08D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7EAD5D3D-D66D-4BEC-B4BD-52CF8A51615A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3200" kern="1200">
          <a:solidFill>
            <a:schemeClr val="hlink"/>
          </a:solidFill>
          <a:latin typeface="+mj-ea"/>
          <a:ea typeface="+mj-ea"/>
          <a:cs typeface="+mj-cs"/>
          <a:sym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1pPr>
      <a:lvl2pPr marL="800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3pPr>
      <a:lvl4pPr marL="16573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4pPr>
      <a:lvl5pPr marL="21145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 indent="-2286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2.png"/><Relationship Id="rId3" Type="http://schemas.openxmlformats.org/officeDocument/2006/relationships/tags" Target="../tags/tag12.xml"/><Relationship Id="rId2" Type="http://schemas.openxmlformats.org/officeDocument/2006/relationships/image" Target="../media/image3.png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6.xml"/><Relationship Id="rId7" Type="http://schemas.openxmlformats.org/officeDocument/2006/relationships/image" Target="../media/image34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3.png"/><Relationship Id="rId3" Type="http://schemas.openxmlformats.org/officeDocument/2006/relationships/tags" Target="../tags/tag15.xml"/><Relationship Id="rId2" Type="http://schemas.openxmlformats.org/officeDocument/2006/relationships/image" Target="../media/image3.png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image" Target="../media/image5.png"/><Relationship Id="rId7" Type="http://schemas.openxmlformats.org/officeDocument/2006/relationships/image" Target="../media/image4.png"/><Relationship Id="rId6" Type="http://schemas.openxmlformats.org/officeDocument/2006/relationships/image" Target="../media/image35.png"/><Relationship Id="rId5" Type="http://schemas.openxmlformats.org/officeDocument/2006/relationships/tags" Target="../tags/tag20.xml"/><Relationship Id="rId4" Type="http://schemas.openxmlformats.org/officeDocument/2006/relationships/image" Target="../media/image3.png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0" Type="http://schemas.openxmlformats.org/officeDocument/2006/relationships/slideLayout" Target="../slideLayouts/slideLayout8.xml"/><Relationship Id="rId1" Type="http://schemas.openxmlformats.org/officeDocument/2006/relationships/tags" Target="../tags/tag1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../media/image5.png"/><Relationship Id="rId7" Type="http://schemas.openxmlformats.org/officeDocument/2006/relationships/image" Target="../media/image4.png"/><Relationship Id="rId6" Type="http://schemas.openxmlformats.org/officeDocument/2006/relationships/tags" Target="../tags/tag23.xml"/><Relationship Id="rId5" Type="http://schemas.openxmlformats.org/officeDocument/2006/relationships/image" Target="../media/image3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7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26.xml"/><Relationship Id="rId4" Type="http://schemas.openxmlformats.org/officeDocument/2006/relationships/image" Target="../media/image40.png"/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tags" Target="../tags/tag2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0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29.xml"/><Relationship Id="rId4" Type="http://schemas.openxmlformats.org/officeDocument/2006/relationships/image" Target="../media/image42.png"/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tags" Target="../tags/tag28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image" Target="../media/image5.png"/><Relationship Id="rId7" Type="http://schemas.openxmlformats.org/officeDocument/2006/relationships/image" Target="../media/image4.png"/><Relationship Id="rId6" Type="http://schemas.openxmlformats.org/officeDocument/2006/relationships/tags" Target="../tags/tag3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27.xml"/><Relationship Id="rId8" Type="http://schemas.openxmlformats.org/officeDocument/2006/relationships/slide" Target="slide26.xml"/><Relationship Id="rId7" Type="http://schemas.openxmlformats.org/officeDocument/2006/relationships/slide" Target="slide24.xml"/><Relationship Id="rId6" Type="http://schemas.openxmlformats.org/officeDocument/2006/relationships/slide" Target="slide22.xml"/><Relationship Id="rId5" Type="http://schemas.openxmlformats.org/officeDocument/2006/relationships/slide" Target="slide1.xml"/><Relationship Id="rId4" Type="http://schemas.openxmlformats.org/officeDocument/2006/relationships/slide" Target="slide7.xml"/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3" Type="http://schemas.openxmlformats.org/officeDocument/2006/relationships/slideLayout" Target="../slideLayouts/slideLayout7.xml"/><Relationship Id="rId12" Type="http://schemas.openxmlformats.org/officeDocument/2006/relationships/slide" Target="slide32.xml"/><Relationship Id="rId11" Type="http://schemas.openxmlformats.org/officeDocument/2006/relationships/slide" Target="slide21.xml"/><Relationship Id="rId10" Type="http://schemas.openxmlformats.org/officeDocument/2006/relationships/slide" Target="slide30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png"/><Relationship Id="rId7" Type="http://schemas.openxmlformats.org/officeDocument/2006/relationships/tags" Target="../tags/tag37.xml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tags" Target="../tags/tag36.xml"/><Relationship Id="rId3" Type="http://schemas.openxmlformats.org/officeDocument/2006/relationships/image" Target="../media/image46.jpeg"/><Relationship Id="rId2" Type="http://schemas.openxmlformats.org/officeDocument/2006/relationships/tags" Target="../tags/tag35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38.xml"/><Relationship Id="rId1" Type="http://schemas.openxmlformats.org/officeDocument/2006/relationships/tags" Target="../tags/tag34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tags" Target="../tags/tag39.xml"/><Relationship Id="rId2" Type="http://schemas.openxmlformats.org/officeDocument/2006/relationships/image" Target="../media/image3.png"/><Relationship Id="rId1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3.png"/><Relationship Id="rId7" Type="http://schemas.openxmlformats.org/officeDocument/2006/relationships/image" Target="../media/image52.jpeg"/><Relationship Id="rId6" Type="http://schemas.openxmlformats.org/officeDocument/2006/relationships/image" Target="../media/image21.jpeg"/><Relationship Id="rId5" Type="http://schemas.openxmlformats.org/officeDocument/2006/relationships/image" Target="../media/image17.jpe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3.xml"/><Relationship Id="rId2" Type="http://schemas.openxmlformats.org/officeDocument/2006/relationships/image" Target="../media/image3.png"/><Relationship Id="rId1" Type="http://schemas.openxmlformats.org/officeDocument/2006/relationships/tags" Target="../tags/tag42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45.xml"/><Relationship Id="rId5" Type="http://schemas.openxmlformats.org/officeDocument/2006/relationships/image" Target="../media/image3.png"/><Relationship Id="rId4" Type="http://schemas.openxmlformats.org/officeDocument/2006/relationships/hyperlink" Target="http://service.tp-link.com.cn/detail_article_2294.html?from=timeline&amp;isappinstalled=0" TargetMode="External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tags" Target="../tags/tag44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7.xml"/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tags" Target="../tags/tag46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tags" Target="../tags/tag4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9.xml"/><Relationship Id="rId2" Type="http://schemas.openxmlformats.org/officeDocument/2006/relationships/image" Target="../media/image3.png"/><Relationship Id="rId1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51.xml"/><Relationship Id="rId3" Type="http://schemas.openxmlformats.org/officeDocument/2006/relationships/image" Target="../media/image3.png"/><Relationship Id="rId2" Type="http://schemas.openxmlformats.org/officeDocument/2006/relationships/tags" Target="../tags/tag50.xml"/><Relationship Id="rId1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4.xml"/><Relationship Id="rId4" Type="http://schemas.openxmlformats.org/officeDocument/2006/relationships/image" Target="../media/image3.png"/><Relationship Id="rId3" Type="http://schemas.openxmlformats.org/officeDocument/2006/relationships/tags" Target="../tags/tag53.xml"/><Relationship Id="rId2" Type="http://schemas.openxmlformats.org/officeDocument/2006/relationships/image" Target="../media/image63.png"/><Relationship Id="rId1" Type="http://schemas.openxmlformats.org/officeDocument/2006/relationships/tags" Target="../tags/tag5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tags" Target="../tags/tag4.xml"/><Relationship Id="rId4" Type="http://schemas.openxmlformats.org/officeDocument/2006/relationships/image" Target="../media/image13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文档 4"/>
          <p:cNvSpPr/>
          <p:nvPr/>
        </p:nvSpPr>
        <p:spPr>
          <a:xfrm rot="10800000">
            <a:off x="0" y="1710690"/>
            <a:ext cx="12192000" cy="5160645"/>
          </a:xfrm>
          <a:prstGeom prst="flowChartDocumen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Shape 42"/>
          <p:cNvSpPr/>
          <p:nvPr/>
        </p:nvSpPr>
        <p:spPr>
          <a:xfrm>
            <a:off x="1134339" y="3560670"/>
            <a:ext cx="9088526" cy="800100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 anchor="ctr">
            <a:spAutoFit/>
          </a:bodyPr>
          <a:lstStyle>
            <a:lvl1pPr algn="just">
              <a:lnSpc>
                <a:spcPct val="120000"/>
              </a:lnSpc>
              <a:defRPr sz="7300" spc="219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lvl="0" algn="ctr"/>
            <a:r>
              <a:rPr lang="zh-CN" altLang="en-US" sz="3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面食餐厅项目解决方案</a:t>
            </a:r>
            <a:endParaRPr lang="zh-CN" altLang="en-US" sz="36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1" descr="智慧餐饮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360" y="310515"/>
            <a:ext cx="5273040" cy="1658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81" y="-25392"/>
            <a:ext cx="12188238" cy="686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椭圆 23"/>
          <p:cNvSpPr/>
          <p:nvPr/>
        </p:nvSpPr>
        <p:spPr>
          <a:xfrm>
            <a:off x="1106440" y="1798611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011221" y="2086389"/>
            <a:ext cx="95220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106440" y="2374167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298999" y="2661945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971891" y="3480843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1874554" y="3768621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586776" y="3961177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394218" y="4248955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1298999" y="4536733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2067110" y="5254063"/>
            <a:ext cx="95221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450110" y="5349282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2835224" y="5349282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3218222" y="5254063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3603336" y="5158841"/>
            <a:ext cx="95221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3986336" y="5061505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4371450" y="4966285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4754448" y="4966285"/>
            <a:ext cx="95221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5139562" y="5061505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5327888" y="4102951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4847552" y="3334837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4369333" y="1893833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5234784" y="1030500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5234784" y="2181611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4559775" y="1223056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10127007" y="4293393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549334" y="3620500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6771010" y="1606055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6385895" y="1415614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6002896" y="1223056"/>
            <a:ext cx="95221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7922121" y="1510833"/>
            <a:ext cx="95220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5617781" y="1125719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7537006" y="1703392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7154007" y="1703392"/>
            <a:ext cx="95221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8690233" y="1318277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451998" y="3237501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8305119" y="1415614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9071115" y="1415614"/>
            <a:ext cx="95221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9551451" y="2181611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9741893" y="2469389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9549334" y="2852386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10127007" y="4581170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9934449" y="4771611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5522562" y="5158841"/>
            <a:ext cx="95220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5905559" y="5061505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5615666" y="4198171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5903444" y="4295507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4752333" y="3910393"/>
            <a:ext cx="95220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5042226" y="4102951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5522562" y="2278948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5810339" y="2469389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5427340" y="2949723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5617781" y="2759282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5135330" y="3142281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4849669" y="2181611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4849669" y="1030500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4559775" y="2086389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179" name="TextBox 113"/>
          <p:cNvSpPr txBox="1">
            <a:spLocks noChangeArrowheads="1"/>
          </p:cNvSpPr>
          <p:nvPr/>
        </p:nvSpPr>
        <p:spPr bwMode="auto">
          <a:xfrm>
            <a:off x="1777217" y="1223056"/>
            <a:ext cx="1724550" cy="107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顾客进店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扫桌台码自动关注餐厅微信同时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获取</a:t>
            </a:r>
            <a:r>
              <a:rPr lang="en-US" altLang="zh-CN" sz="1600">
                <a:ea typeface="宋体" panose="02010600030101010101" pitchFamily="2" charset="-122"/>
              </a:rPr>
              <a:t>wifi</a:t>
            </a:r>
            <a:r>
              <a:rPr lang="zh-CN" altLang="en-US" sz="1600">
                <a:ea typeface="宋体" panose="02010600030101010101" pitchFamily="2" charset="-122"/>
              </a:rPr>
              <a:t>密码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5180" name="TextBox 114"/>
          <p:cNvSpPr txBox="1">
            <a:spLocks noChangeArrowheads="1"/>
          </p:cNvSpPr>
          <p:nvPr/>
        </p:nvSpPr>
        <p:spPr bwMode="auto">
          <a:xfrm>
            <a:off x="1872438" y="2664061"/>
            <a:ext cx="1629330" cy="8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引导顾客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微信下单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可享受优惠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5181" name="TextBox 115"/>
          <p:cNvSpPr txBox="1">
            <a:spLocks noChangeArrowheads="1"/>
          </p:cNvSpPr>
          <p:nvPr/>
        </p:nvSpPr>
        <p:spPr bwMode="auto">
          <a:xfrm>
            <a:off x="1777217" y="4390729"/>
            <a:ext cx="1631446" cy="8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顾客手机自助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成为会员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领取优惠</a:t>
            </a:r>
            <a:endParaRPr lang="en-US" altLang="zh-CN" sz="1600">
              <a:ea typeface="宋体" panose="02010600030101010101" pitchFamily="2" charset="-122"/>
            </a:endParaRPr>
          </a:p>
        </p:txBody>
      </p:sp>
      <p:sp>
        <p:nvSpPr>
          <p:cNvPr id="5182" name="TextBox 116"/>
          <p:cNvSpPr txBox="1">
            <a:spLocks noChangeArrowheads="1"/>
          </p:cNvSpPr>
          <p:nvPr/>
        </p:nvSpPr>
        <p:spPr bwMode="auto">
          <a:xfrm>
            <a:off x="5611434" y="3239618"/>
            <a:ext cx="1438889" cy="58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扫码点菜</a:t>
            </a:r>
            <a:endParaRPr lang="en-US" altLang="zh-CN" sz="1600"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完成支付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cxnSp>
        <p:nvCxnSpPr>
          <p:cNvPr id="95" name="直接连接符 94"/>
          <p:cNvCxnSpPr/>
          <p:nvPr/>
        </p:nvCxnSpPr>
        <p:spPr>
          <a:xfrm>
            <a:off x="6569987" y="3237501"/>
            <a:ext cx="0" cy="67289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4" name="TextBox 118"/>
          <p:cNvSpPr txBox="1">
            <a:spLocks noChangeArrowheads="1"/>
          </p:cNvSpPr>
          <p:nvPr/>
        </p:nvSpPr>
        <p:spPr bwMode="auto">
          <a:xfrm>
            <a:off x="6500159" y="3049176"/>
            <a:ext cx="2646878" cy="107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①系统自动开台</a:t>
            </a:r>
            <a:endParaRPr lang="en-US" altLang="zh-CN" sz="1600"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②后厨自动出单</a:t>
            </a:r>
            <a:endParaRPr lang="en-US" altLang="zh-CN" sz="1600"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③自动调取会员卡余额信息</a:t>
            </a:r>
            <a:endParaRPr lang="en-US" altLang="zh-CN" sz="1600"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zh-CN" sz="1600">
                <a:ea typeface="宋体" panose="02010600030101010101" pitchFamily="2" charset="-122"/>
              </a:rPr>
              <a:t>④</a:t>
            </a:r>
            <a:r>
              <a:rPr lang="zh-CN" altLang="en-US" sz="1600">
                <a:ea typeface="宋体" panose="02010600030101010101" pitchFamily="2" charset="-122"/>
              </a:rPr>
              <a:t>收银自动核销折扣</a:t>
            </a:r>
            <a:endParaRPr lang="en-US" altLang="zh-CN" sz="1600">
              <a:ea typeface="宋体" panose="02010600030101010101" pitchFamily="2" charset="-122"/>
            </a:endParaRPr>
          </a:p>
        </p:txBody>
      </p:sp>
      <p:sp>
        <p:nvSpPr>
          <p:cNvPr id="5185" name="TextBox 119"/>
          <p:cNvSpPr txBox="1">
            <a:spLocks noChangeArrowheads="1"/>
          </p:cNvSpPr>
          <p:nvPr/>
        </p:nvSpPr>
        <p:spPr bwMode="auto">
          <a:xfrm>
            <a:off x="4559775" y="1510834"/>
            <a:ext cx="1248448" cy="3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上菜用餐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5186" name="矩形 120"/>
          <p:cNvSpPr>
            <a:spLocks noChangeArrowheads="1"/>
          </p:cNvSpPr>
          <p:nvPr/>
        </p:nvSpPr>
        <p:spPr bwMode="auto">
          <a:xfrm>
            <a:off x="9904825" y="4830859"/>
            <a:ext cx="1470630" cy="58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消费红包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朋友圈疯抢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5187" name="TextBox 121"/>
          <p:cNvSpPr txBox="1">
            <a:spLocks noChangeArrowheads="1"/>
          </p:cNvSpPr>
          <p:nvPr/>
        </p:nvSpPr>
        <p:spPr bwMode="auto">
          <a:xfrm>
            <a:off x="9839229" y="1620866"/>
            <a:ext cx="1343668" cy="3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消费评价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5188" name="Text Box 229"/>
          <p:cNvSpPr txBox="1">
            <a:spLocks noChangeArrowheads="1"/>
          </p:cNvSpPr>
          <p:nvPr/>
        </p:nvSpPr>
        <p:spPr bwMode="auto">
          <a:xfrm>
            <a:off x="1969774" y="6117396"/>
            <a:ext cx="777423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65" b="1" dirty="0" smtClean="0">
                <a:latin typeface="微软雅黑" panose="020B0503020204020204" charset="-122"/>
                <a:ea typeface="微软雅黑" panose="020B0503020204020204" charset="-122"/>
              </a:rPr>
              <a:t>扫码点餐应用</a:t>
            </a: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场景展示</a:t>
            </a:r>
            <a:endParaRPr lang="ko-KR" altLang="en-US" sz="186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9932334" y="4100834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9741893" y="3908278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pic>
        <p:nvPicPr>
          <p:cNvPr id="5191" name="Picture 4" descr="C:\Users\Administrator\Desktop\白色图标\iconfont-laba 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9440" y="2759282"/>
            <a:ext cx="577671" cy="57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2" name="Picture 5" descr="C:\Users\Administrator\Desktop\白色图标\iconfont-pingj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8893" y="1510834"/>
            <a:ext cx="480336" cy="48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3" name="Picture 6" descr="C:\Users\Administrator\Desktop\白色图标\iconfont-tongxunlu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29269" y="4773727"/>
            <a:ext cx="768114" cy="76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4" name="Picture 7" descr="C:\Users\Administrator\Desktop\白色图标\iconfont-youhuiqua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1661" y="4581170"/>
            <a:ext cx="863334" cy="86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5" name="Picture 9" descr="C:\Users\Administrator\Desktop\白色图标\上菜t-recai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9440" y="1318277"/>
            <a:ext cx="577671" cy="57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6" name="Picture 11" descr="C:\Users\Administrator\Desktop\白色图标\自助点菜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96881" y="1318277"/>
            <a:ext cx="609412" cy="57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椭圆 108"/>
          <p:cNvSpPr/>
          <p:nvPr/>
        </p:nvSpPr>
        <p:spPr>
          <a:xfrm>
            <a:off x="528770" y="1415614"/>
            <a:ext cx="385114" cy="38299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1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0" name="椭圆 109"/>
          <p:cNvSpPr/>
          <p:nvPr/>
        </p:nvSpPr>
        <p:spPr>
          <a:xfrm>
            <a:off x="913884" y="2854503"/>
            <a:ext cx="382998" cy="38299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2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1" name="椭圆 110"/>
          <p:cNvSpPr/>
          <p:nvPr/>
        </p:nvSpPr>
        <p:spPr>
          <a:xfrm>
            <a:off x="721326" y="4773727"/>
            <a:ext cx="382999" cy="38511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3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2" name="椭圆 111"/>
          <p:cNvSpPr/>
          <p:nvPr/>
        </p:nvSpPr>
        <p:spPr>
          <a:xfrm>
            <a:off x="6096000" y="4485949"/>
            <a:ext cx="95221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113" name="椭圆 112"/>
          <p:cNvSpPr/>
          <p:nvPr/>
        </p:nvSpPr>
        <p:spPr>
          <a:xfrm>
            <a:off x="6096000" y="4773726"/>
            <a:ext cx="95221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114" name="椭圆 113"/>
          <p:cNvSpPr/>
          <p:nvPr/>
        </p:nvSpPr>
        <p:spPr>
          <a:xfrm>
            <a:off x="3601221" y="3525279"/>
            <a:ext cx="382998" cy="38511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4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5" name="椭圆 114"/>
          <p:cNvSpPr/>
          <p:nvPr/>
        </p:nvSpPr>
        <p:spPr>
          <a:xfrm>
            <a:off x="3601221" y="1415614"/>
            <a:ext cx="382998" cy="38299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5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6" name="椭圆 115"/>
          <p:cNvSpPr/>
          <p:nvPr/>
        </p:nvSpPr>
        <p:spPr>
          <a:xfrm>
            <a:off x="8590782" y="1606056"/>
            <a:ext cx="385114" cy="38511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6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7" name="椭圆 116"/>
          <p:cNvSpPr/>
          <p:nvPr/>
        </p:nvSpPr>
        <p:spPr>
          <a:xfrm>
            <a:off x="8848935" y="4966285"/>
            <a:ext cx="385114" cy="38299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7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5615666" y="3047060"/>
            <a:ext cx="3455450" cy="105589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5207" name="Picture 12" descr="C:\Users\Administrator\Desktop\wxzf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30225" y="3472379"/>
            <a:ext cx="1248448" cy="48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2" descr="智慧餐饮logo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029671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81" y="-25392"/>
            <a:ext cx="12188238" cy="686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16547" y="933162"/>
          <a:ext cx="10558908" cy="4824678"/>
        </p:xfrm>
        <a:graphic>
          <a:graphicData uri="http://schemas.openxmlformats.org/drawingml/2006/table">
            <a:tbl>
              <a:tblPr/>
              <a:tblGrid>
                <a:gridCol w="1650491"/>
                <a:gridCol w="2190073"/>
                <a:gridCol w="1102444"/>
                <a:gridCol w="1104559"/>
                <a:gridCol w="2304338"/>
                <a:gridCol w="1102444"/>
                <a:gridCol w="1104559"/>
              </a:tblGrid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传统服务员点菜模式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好哇扫码点餐模式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609423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场景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耗时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服务人员参与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收银员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参与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耗时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服务人员参与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收银员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参与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等点菜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1-2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点菜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5-10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5-10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等上菜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8-15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8-15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办卡储值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5-10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等结账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2-3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结账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5-10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时间合计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26-50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16-28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6223" name="Rectangle 5"/>
          <p:cNvSpPr>
            <a:spLocks noChangeArrowheads="1"/>
          </p:cNvSpPr>
          <p:nvPr/>
        </p:nvSpPr>
        <p:spPr bwMode="auto">
          <a:xfrm>
            <a:off x="4944888" y="5833850"/>
            <a:ext cx="3289683" cy="3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65" b="1" dirty="0" smtClean="0">
                <a:latin typeface="微软雅黑" panose="020B0503020204020204" charset="-122"/>
                <a:ea typeface="微软雅黑" panose="020B0503020204020204" charset="-122"/>
              </a:rPr>
              <a:t>好哇微信餐厅减员</a:t>
            </a: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提效量化表</a:t>
            </a:r>
            <a:endParaRPr lang="zh-CN" altLang="en-US" sz="186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Picture 2" descr="智慧餐饮logo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34600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文本框 8"/>
          <p:cNvSpPr txBox="1"/>
          <p:nvPr>
            <p:custDataLst>
              <p:tags r:id="rId1"/>
            </p:custDataLst>
          </p:nvPr>
        </p:nvSpPr>
        <p:spPr>
          <a:xfrm>
            <a:off x="1082675" y="4078288"/>
            <a:ext cx="10460038" cy="1866900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/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         </a:t>
            </a:r>
            <a:r>
              <a:rPr lang="en-US" altLang="zh-CN" sz="160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 1.</a:t>
            </a:r>
            <a:r>
              <a:rPr lang="zh-CN" altLang="en-US" sz="160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好哇通过完善的系统来解决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面食餐厅</a:t>
            </a:r>
            <a:r>
              <a:rPr lang="zh-CN" altLang="en-US" sz="160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成本控制问题：</a:t>
            </a:r>
            <a:r>
              <a:rPr lang="en-US" altLang="zh-CN" sz="160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1.</a:t>
            </a:r>
            <a:r>
              <a:rPr lang="zh-CN" altLang="en-US" sz="160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成本控制卡</a:t>
            </a:r>
            <a:r>
              <a:rPr lang="en-US" altLang="zh-CN" sz="160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——</a:t>
            </a:r>
            <a:r>
              <a:rPr lang="zh-CN" altLang="en-US" sz="160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控制厨房出品成本 </a:t>
            </a:r>
            <a:r>
              <a:rPr lang="en-US" altLang="zh-CN" sz="160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2.</a:t>
            </a:r>
            <a:r>
              <a:rPr lang="zh-CN" altLang="en-US" sz="160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通过后台报表预估食材消耗情况</a:t>
            </a:r>
            <a:r>
              <a:rPr lang="en-US" altLang="zh-CN" sz="160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——</a:t>
            </a:r>
            <a:r>
              <a:rPr lang="zh-CN" altLang="en-US" sz="160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采购食材避免浪费</a:t>
            </a:r>
            <a:r>
              <a:rPr lang="en-US" altLang="zh-CN" sz="160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3.</a:t>
            </a:r>
            <a:r>
              <a:rPr lang="zh-CN" altLang="en-US" sz="160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完整的库存管理模块</a:t>
            </a:r>
            <a:r>
              <a:rPr lang="en-US" altLang="zh-CN" sz="160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——</a:t>
            </a:r>
            <a:r>
              <a:rPr lang="zh-CN" altLang="en-US" sz="1600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来避免采购黑洞</a:t>
            </a:r>
            <a:endParaRPr lang="zh-CN" altLang="en-US" sz="1600" dirty="0">
              <a:solidFill>
                <a:schemeClr val="accent4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9461" name="图片 1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925" y="-39687"/>
            <a:ext cx="3124200" cy="982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411" name="图片占位符 5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333" y="1079500"/>
            <a:ext cx="4275137" cy="2754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208009"/>
            <a:ext cx="3042920" cy="51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 sz="2800" b="1">
                <a:solidFill>
                  <a:schemeClr val="bg1"/>
                </a:solidFill>
                <a:sym typeface="+mn-ea"/>
              </a:rPr>
              <a:t>面食餐厅解决方案</a:t>
            </a:r>
            <a:endParaRPr lang="zh-CN" altLang="en-US" sz="2800" noProof="1">
              <a:solidFill>
                <a:schemeClr val="bg1"/>
              </a:solidFill>
            </a:endParaRPr>
          </a:p>
        </p:txBody>
      </p:sp>
    </p:spTree>
    <p:custDataLst>
      <p:tags r:id="rId7"/>
    </p:custData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文本框 5"/>
          <p:cNvSpPr txBox="1"/>
          <p:nvPr>
            <p:custDataLst>
              <p:tags r:id="rId1"/>
            </p:custDataLst>
          </p:nvPr>
        </p:nvSpPr>
        <p:spPr>
          <a:xfrm>
            <a:off x="554038" y="1168400"/>
            <a:ext cx="4497387" cy="3411538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lstStyle/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en-US" altLang="zh-CN" sz="16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   </a:t>
            </a:r>
            <a:r>
              <a:rPr lang="zh-CN" altLang="en-US" sz="16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以前的面食餐厅都是通过手工记账</a:t>
            </a:r>
            <a:r>
              <a:rPr lang="en-US" altLang="zh-CN" sz="16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,</a:t>
            </a:r>
            <a:r>
              <a:rPr lang="zh-CN" altLang="en-US" sz="16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每天核对账目十分麻烦</a:t>
            </a:r>
            <a:r>
              <a:rPr lang="en-US" altLang="zh-CN" sz="16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,</a:t>
            </a:r>
            <a:r>
              <a:rPr lang="zh-CN" altLang="en-US" sz="16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通过好哇智慧餐饮软件</a:t>
            </a:r>
            <a:r>
              <a:rPr lang="en-US" altLang="zh-CN" sz="16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,</a:t>
            </a:r>
            <a:r>
              <a:rPr lang="zh-CN" altLang="en-US" sz="16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我们可以查看每天的营业额</a:t>
            </a:r>
            <a:r>
              <a:rPr lang="en-US" altLang="zh-CN" sz="16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,</a:t>
            </a:r>
            <a:r>
              <a:rPr lang="zh-CN" altLang="en-US" sz="16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高峰期的营业额</a:t>
            </a:r>
            <a:r>
              <a:rPr lang="en-US" altLang="zh-CN" sz="16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,</a:t>
            </a:r>
            <a:r>
              <a:rPr lang="zh-CN" altLang="en-US" sz="16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以及翻台率</a:t>
            </a:r>
            <a:r>
              <a:rPr lang="en-US" altLang="zh-CN" sz="16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,</a:t>
            </a:r>
            <a:r>
              <a:rPr lang="zh-CN" altLang="en-US" sz="16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畅销商品的统计</a:t>
            </a:r>
            <a:r>
              <a:rPr lang="en-US" altLang="zh-CN" sz="16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.</a:t>
            </a:r>
            <a:endParaRPr lang="en-US" altLang="zh-CN" sz="1600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0483" name="图片 1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638" y="-39687"/>
            <a:ext cx="3124200" cy="982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555" y="4011295"/>
            <a:ext cx="3100070" cy="2334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3042920" cy="51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 sz="2800" b="1">
                <a:solidFill>
                  <a:schemeClr val="bg1"/>
                </a:solidFill>
                <a:sym typeface="+mn-ea"/>
              </a:rPr>
              <a:t>面食餐厅解决方案</a:t>
            </a:r>
            <a:endParaRPr lang="zh-CN" altLang="en-US" sz="2800" noProof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6545" y="942975"/>
            <a:ext cx="4852670" cy="304292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39788" y="854075"/>
            <a:ext cx="5443537" cy="10096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 indent="0">
              <a:lnSpc>
                <a:spcPct val="9000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高档的连锁面食餐厅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我们可以提供强大的会员营销体系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微信餐厅体系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839788" y="2057400"/>
            <a:ext cx="4165600" cy="4575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fontAlgn="auto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1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1. </a:t>
            </a:r>
            <a:r>
              <a:rPr lang="zh-CN" altLang="en-US" sz="1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大的会员营销体系，让您的店铺开业前就开始会员经营，吸引潜在消费者成为会员，现在系统已经支持微信电子会员卡；实体会员卡；会员微信朋友圈推荐成为会员；营销人员直接办卡；系统直接办理会员卡；而且支持会员卡储值消费。好哇的会员系统还支持会员的二次消费营销。以上功能都是：我们在传统餐厅会员管理系统基础上与餐厅管理系统</a:t>
            </a:r>
            <a:r>
              <a:rPr lang="en-US" altLang="zh-CN" sz="1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1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进行了深度研究和实际运用反馈后的创新开发。</a:t>
            </a:r>
            <a:endParaRPr lang="zh-CN" altLang="en-US" sz="1600" strike="noStrike" noProof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8" name="图片 1" descr="智慧餐饮logo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913" y="-141287"/>
            <a:ext cx="3124200" cy="92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MH_Picture_1"/>
          <p:cNvSpPr/>
          <p:nvPr>
            <p:custDataLst>
              <p:tags r:id="rId5"/>
            </p:custDataLst>
          </p:nvPr>
        </p:nvSpPr>
        <p:spPr>
          <a:xfrm>
            <a:off x="6511925" y="2057400"/>
            <a:ext cx="4655820" cy="331279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24" b="-3024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strike="noStrike" noProof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208009"/>
            <a:ext cx="3042920" cy="51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 sz="2800" b="1">
                <a:solidFill>
                  <a:schemeClr val="bg1"/>
                </a:solidFill>
                <a:sym typeface="+mn-ea"/>
              </a:rPr>
              <a:t>面食餐厅解决方案</a:t>
            </a:r>
            <a:endParaRPr lang="zh-CN" altLang="en-US" sz="2800" noProof="1">
              <a:solidFill>
                <a:schemeClr val="bg1"/>
              </a:solidFill>
            </a:endParaRPr>
          </a:p>
        </p:txBody>
      </p:sp>
    </p:spTree>
    <p:custDataLst>
      <p:tags r:id="rId9"/>
    </p:custData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文本框 5"/>
          <p:cNvSpPr txBox="1"/>
          <p:nvPr>
            <p:custDataLst>
              <p:tags r:id="rId1"/>
            </p:custDataLst>
          </p:nvPr>
        </p:nvSpPr>
        <p:spPr>
          <a:xfrm>
            <a:off x="654050" y="714375"/>
            <a:ext cx="10591800" cy="3286125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lstStyle/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en-US" altLang="zh-CN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1.</a:t>
            </a: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更完美的会员营销支持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（</a:t>
            </a:r>
            <a:r>
              <a:rPr lang="zh-CN" altLang="en-US" sz="1600" dirty="0">
                <a:sym typeface="+mn-ea"/>
              </a:rPr>
              <a:t>1</a:t>
            </a: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）、帮助商家找粉丝，招会员。所有通过关注微信、PC电商注册、免费wifi、呼叫中心来电、优惠券发送的用户都可以自动成为您的会员。（））2、精准化营销体系。我们根据会员的消费次数和消费金额进行统计分析，将会员分为忠实会员和一般会员，针对忠实会员，我们可以通过储值返利或者赠送实物、会员特价、签到积分、抽奖等方式维持客户关系；而且针对一般会员，我可以通过开展生日营销、唤醒营销、淡季营销、节日营销、新菜营销等方式，给顾客发放电子优惠券，以唤醒客户消费；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3、升级的优惠券体系。将优惠券分享到朋友圈，即可为您带来成百上千的客户，客户分享后还有提成可拿，让每一个客户都成为你的免费营销员。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55" y="3843019"/>
            <a:ext cx="2842895" cy="253238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444" y="3710940"/>
            <a:ext cx="2750185" cy="26650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360" y="3710934"/>
            <a:ext cx="2726055" cy="26974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1509" name="图片 1" descr="智慧餐饮logo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1763" y="-1270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208009"/>
            <a:ext cx="3042920" cy="51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 sz="2800" b="1">
                <a:solidFill>
                  <a:schemeClr val="bg1"/>
                </a:solidFill>
                <a:sym typeface="+mn-ea"/>
              </a:rPr>
              <a:t>面食餐厅解决方案</a:t>
            </a:r>
            <a:endParaRPr lang="zh-CN" altLang="en-US" sz="2800" noProof="1">
              <a:solidFill>
                <a:schemeClr val="bg1"/>
              </a:solidFill>
            </a:endParaRPr>
          </a:p>
        </p:txBody>
      </p:sp>
    </p:spTree>
    <p:custDataLst>
      <p:tags r:id="rId9"/>
    </p:custDataLst>
  </p:cSld>
  <p:clrMapOvr>
    <a:masterClrMapping/>
  </p:clrMapOvr>
  <p:transition>
    <p:strip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文本框 1"/>
          <p:cNvSpPr txBox="1"/>
          <p:nvPr>
            <p:custDataLst>
              <p:tags r:id="rId1"/>
            </p:custDataLst>
          </p:nvPr>
        </p:nvSpPr>
        <p:spPr>
          <a:xfrm>
            <a:off x="541338" y="1041400"/>
            <a:ext cx="10591800" cy="1120775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lstStyle/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4、高效的沟通体系。通过在线点评、服务反馈、微客服等互动沟通体系，可以帮助商家高效的和客户沟通，随时了解、倾听客户的需求，提高客户参与感，不断完善门店的管理、环境、服务等。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44" y="2519668"/>
            <a:ext cx="4439285" cy="328612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22531" name="图片 1" descr="智慧餐饮log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250" y="-53975"/>
            <a:ext cx="3124200" cy="982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193" y="2620644"/>
            <a:ext cx="6321425" cy="319214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3042920" cy="51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 sz="2800" b="1">
                <a:solidFill>
                  <a:schemeClr val="bg1"/>
                </a:solidFill>
                <a:sym typeface="+mn-ea"/>
              </a:rPr>
              <a:t>面食餐厅解决方案</a:t>
            </a:r>
            <a:endParaRPr lang="zh-CN" altLang="en-US" sz="2800" noProof="1">
              <a:solidFill>
                <a:schemeClr val="bg1"/>
              </a:solidFill>
            </a:endParaRPr>
          </a:p>
        </p:txBody>
      </p:sp>
    </p:spTree>
    <p:custDataLst>
      <p:tags r:id="rId8"/>
    </p:custDataLst>
  </p:cSld>
  <p:clrMapOvr>
    <a:masterClrMapping/>
  </p:clrMapOvr>
  <p:transition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文本框 1"/>
          <p:cNvSpPr txBox="1"/>
          <p:nvPr>
            <p:custDataLst>
              <p:tags r:id="rId1"/>
            </p:custDataLst>
          </p:nvPr>
        </p:nvSpPr>
        <p:spPr>
          <a:xfrm>
            <a:off x="800100" y="892175"/>
            <a:ext cx="10591800" cy="1558925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lstStyle/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5、深度数据挖掘；根据消费数据，全面洞悉消费者的喜好、预判他们的消费动向，深入挖掘餐厅的营业数据，评估你的营销效果，帮助管理者在更短的时间内做出更明智的决策。 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19" y="2562860"/>
            <a:ext cx="4701541" cy="352361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24579" name="图片 1" descr="智慧餐饮log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663" y="-90487"/>
            <a:ext cx="3124200" cy="982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399" y="2562860"/>
            <a:ext cx="6310635" cy="35204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3042920" cy="51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 sz="2800" b="1">
                <a:solidFill>
                  <a:schemeClr val="bg1"/>
                </a:solidFill>
                <a:sym typeface="+mn-ea"/>
              </a:rPr>
              <a:t>面食餐厅解决方案</a:t>
            </a:r>
            <a:endParaRPr lang="zh-CN" altLang="en-US" sz="2800" noProof="1">
              <a:solidFill>
                <a:schemeClr val="bg1"/>
              </a:solidFill>
            </a:endParaRPr>
          </a:p>
        </p:txBody>
      </p:sp>
    </p:spTree>
    <p:custDataLst>
      <p:tags r:id="rId8"/>
    </p:custDataLst>
  </p:cSld>
  <p:clrMapOvr>
    <a:masterClrMapping/>
  </p:clrMapOvr>
  <p:transition>
    <p:split orient="vert"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176338" y="1014413"/>
            <a:ext cx="900906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>
            <a:normAutofit fontScale="87500" lnSpcReduction="20000"/>
          </a:bodyPr>
          <a:lstStyle>
            <a:defPPr>
              <a:defRPr lang="zh-CN"/>
            </a:defPPr>
            <a:lvl1pPr eaLnBrk="1" hangingPunct="1">
              <a:lnSpc>
                <a:spcPct val="120000"/>
              </a:lnSpc>
              <a:buFontTx/>
              <a:buNone/>
              <a:defRPr sz="1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</a:defRPr>
            </a:lvl9pPr>
          </a:lstStyle>
          <a:p>
            <a:pPr marL="0" indent="0" fontAlgn="auto">
              <a:buNone/>
            </a:pPr>
            <a:r>
              <a:rPr lang="zh-CN" altLang="en-US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六、库存管理模块</a:t>
            </a:r>
            <a:endParaRPr lang="zh-CN" altLang="en-US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1、库存自动关联商品，可设置库存预警线，实时自动报警；</a:t>
            </a:r>
            <a:endParaRPr lang="zh-CN" altLang="en-US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2、分店在线请货：支持手工要货，在线实时发送总部；</a:t>
            </a:r>
            <a:endParaRPr lang="zh-CN" altLang="en-US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3、分店在线收货：采购直拨收货与仓库配送收货，在线操作，实时查看单据状态；</a:t>
            </a:r>
            <a:endParaRPr lang="zh-CN" altLang="en-US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4、提供调拨处理：支持总部统一调拨、衔接请货与采购、配送业务流程；</a:t>
            </a:r>
            <a:endParaRPr lang="zh-CN" altLang="en-US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5、采购业务流程：填写采购单-&gt;管理员审核-&gt;采购确认-&gt;仓库/门店收货；</a:t>
            </a:r>
            <a:endParaRPr lang="zh-CN" altLang="en-US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6、调拨业务流程：分店在线请货-&gt;总部确认调出分店-&gt;分店出货-&gt;请货分店收货；</a:t>
            </a:r>
            <a:endParaRPr lang="zh-CN" altLang="en-US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7、退货业务流程：分店在线请求退货-&gt;总部退货确认-&gt;门店/仓库出货-&gt;配送退货。</a:t>
            </a:r>
            <a:endParaRPr lang="zh-CN" altLang="en-US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" y="3519805"/>
            <a:ext cx="3870325" cy="259524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5603" name="图片 1" descr="智慧餐饮log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238" y="3175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12" descr="C:\Users\Administrator\Desktop\图片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930" y="3651250"/>
            <a:ext cx="2665095" cy="2463800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13318" name="Picture 10" descr="D:\用户目录\Documents\Jingoal\15528268602@2116927\RecvFiles\成本控制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840" y="3609340"/>
            <a:ext cx="3395345" cy="254698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208009"/>
            <a:ext cx="3042920" cy="51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 sz="2800" b="1">
                <a:solidFill>
                  <a:schemeClr val="bg1"/>
                </a:solidFill>
                <a:sym typeface="+mn-ea"/>
              </a:rPr>
              <a:t>面食餐厅解决方案</a:t>
            </a:r>
            <a:endParaRPr lang="zh-CN" altLang="en-US" sz="2800" noProof="1">
              <a:solidFill>
                <a:schemeClr val="bg1"/>
              </a:solidFill>
            </a:endParaRPr>
          </a:p>
        </p:txBody>
      </p:sp>
    </p:spTree>
    <p:custDataLst>
      <p:tags r:id="rId9"/>
    </p:custDataLst>
  </p:cSld>
  <p:clrMapOvr>
    <a:masterClrMapping/>
  </p:clrMapOvr>
  <p:transition>
    <p:strip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81" y="-25392"/>
            <a:ext cx="12188238" cy="686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480100" y="382999"/>
            <a:ext cx="7374135" cy="66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730" b="1" dirty="0" smtClean="0">
                <a:latin typeface="微软雅黑" panose="020B0503020204020204" charset="-122"/>
                <a:ea typeface="微软雅黑" panose="020B0503020204020204" charset="-122"/>
              </a:rPr>
              <a:t>好哇智慧餐饮全年</a:t>
            </a:r>
            <a:r>
              <a:rPr lang="zh-CN" altLang="en-US" sz="3730" b="1" dirty="0">
                <a:latin typeface="微软雅黑" panose="020B0503020204020204" charset="-122"/>
                <a:ea typeface="微软雅黑" panose="020B0503020204020204" charset="-122"/>
              </a:rPr>
              <a:t>的营销服务指导</a:t>
            </a:r>
            <a:endParaRPr lang="zh-CN" altLang="en-US" sz="373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24" name="Line 8"/>
          <p:cNvSpPr>
            <a:spLocks noChangeShapeType="1"/>
          </p:cNvSpPr>
          <p:nvPr/>
        </p:nvSpPr>
        <p:spPr bwMode="auto">
          <a:xfrm rot="16200000" flipH="1">
            <a:off x="5875935" y="564976"/>
            <a:ext cx="10579" cy="990506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30725" name="组合 1"/>
          <p:cNvGrpSpPr/>
          <p:nvPr/>
        </p:nvGrpSpPr>
        <p:grpSpPr bwMode="auto">
          <a:xfrm>
            <a:off x="1169920" y="5364095"/>
            <a:ext cx="304706" cy="311053"/>
            <a:chOff x="130175" y="3851275"/>
            <a:chExt cx="488950" cy="492125"/>
          </a:xfrm>
        </p:grpSpPr>
        <p:sp>
          <p:nvSpPr>
            <p:cNvPr id="30811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12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829244" y="570688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元旦节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grpSp>
        <p:nvGrpSpPr>
          <p:cNvPr id="30727" name="组合 128"/>
          <p:cNvGrpSpPr/>
          <p:nvPr/>
        </p:nvGrpSpPr>
        <p:grpSpPr bwMode="auto">
          <a:xfrm>
            <a:off x="1758172" y="5361979"/>
            <a:ext cx="304706" cy="311055"/>
            <a:chOff x="130175" y="3851275"/>
            <a:chExt cx="488950" cy="492125"/>
          </a:xfrm>
        </p:grpSpPr>
        <p:sp>
          <p:nvSpPr>
            <p:cNvPr id="30809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10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28" name="组合 131"/>
          <p:cNvGrpSpPr/>
          <p:nvPr/>
        </p:nvGrpSpPr>
        <p:grpSpPr bwMode="auto">
          <a:xfrm>
            <a:off x="2268132" y="5364095"/>
            <a:ext cx="304706" cy="311053"/>
            <a:chOff x="130175" y="3851275"/>
            <a:chExt cx="488950" cy="492125"/>
          </a:xfrm>
        </p:grpSpPr>
        <p:sp>
          <p:nvSpPr>
            <p:cNvPr id="30807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8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29" name="组合 134"/>
          <p:cNvGrpSpPr/>
          <p:nvPr/>
        </p:nvGrpSpPr>
        <p:grpSpPr bwMode="auto">
          <a:xfrm>
            <a:off x="2862731" y="5355631"/>
            <a:ext cx="304706" cy="311053"/>
            <a:chOff x="130175" y="3851275"/>
            <a:chExt cx="488950" cy="492125"/>
          </a:xfrm>
        </p:grpSpPr>
        <p:sp>
          <p:nvSpPr>
            <p:cNvPr id="30805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6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0" name="组合 137"/>
          <p:cNvGrpSpPr/>
          <p:nvPr/>
        </p:nvGrpSpPr>
        <p:grpSpPr bwMode="auto">
          <a:xfrm>
            <a:off x="3444636" y="5364095"/>
            <a:ext cx="304706" cy="311053"/>
            <a:chOff x="130175" y="3851275"/>
            <a:chExt cx="488950" cy="492125"/>
          </a:xfrm>
        </p:grpSpPr>
        <p:sp>
          <p:nvSpPr>
            <p:cNvPr id="30803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4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1" name="组合 140"/>
          <p:cNvGrpSpPr/>
          <p:nvPr/>
        </p:nvGrpSpPr>
        <p:grpSpPr bwMode="auto">
          <a:xfrm>
            <a:off x="4054048" y="5361979"/>
            <a:ext cx="304706" cy="311055"/>
            <a:chOff x="130175" y="3851275"/>
            <a:chExt cx="488950" cy="492125"/>
          </a:xfrm>
        </p:grpSpPr>
        <p:sp>
          <p:nvSpPr>
            <p:cNvPr id="30801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2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2" name="组合 143"/>
          <p:cNvGrpSpPr/>
          <p:nvPr/>
        </p:nvGrpSpPr>
        <p:grpSpPr bwMode="auto">
          <a:xfrm>
            <a:off x="4623255" y="5355631"/>
            <a:ext cx="304706" cy="311053"/>
            <a:chOff x="130175" y="3851275"/>
            <a:chExt cx="488950" cy="492125"/>
          </a:xfrm>
        </p:grpSpPr>
        <p:sp>
          <p:nvSpPr>
            <p:cNvPr id="30799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0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3" name="组合 146"/>
          <p:cNvGrpSpPr/>
          <p:nvPr/>
        </p:nvGrpSpPr>
        <p:grpSpPr bwMode="auto">
          <a:xfrm>
            <a:off x="5198810" y="5353515"/>
            <a:ext cx="304706" cy="311055"/>
            <a:chOff x="130175" y="3851275"/>
            <a:chExt cx="488950" cy="492125"/>
          </a:xfrm>
        </p:grpSpPr>
        <p:sp>
          <p:nvSpPr>
            <p:cNvPr id="30797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8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4" name="组合 149"/>
          <p:cNvGrpSpPr/>
          <p:nvPr/>
        </p:nvGrpSpPr>
        <p:grpSpPr bwMode="auto">
          <a:xfrm>
            <a:off x="5871703" y="5364095"/>
            <a:ext cx="304706" cy="311053"/>
            <a:chOff x="130175" y="3851275"/>
            <a:chExt cx="488950" cy="492125"/>
          </a:xfrm>
        </p:grpSpPr>
        <p:sp>
          <p:nvSpPr>
            <p:cNvPr id="30795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6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5" name="组合 152"/>
          <p:cNvGrpSpPr/>
          <p:nvPr/>
        </p:nvGrpSpPr>
        <p:grpSpPr bwMode="auto">
          <a:xfrm>
            <a:off x="6472650" y="5366211"/>
            <a:ext cx="304706" cy="311055"/>
            <a:chOff x="130175" y="3851275"/>
            <a:chExt cx="488950" cy="492125"/>
          </a:xfrm>
        </p:grpSpPr>
        <p:sp>
          <p:nvSpPr>
            <p:cNvPr id="30793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4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6" name="组合 155"/>
          <p:cNvGrpSpPr/>
          <p:nvPr/>
        </p:nvGrpSpPr>
        <p:grpSpPr bwMode="auto">
          <a:xfrm>
            <a:off x="7041859" y="5364095"/>
            <a:ext cx="304706" cy="311053"/>
            <a:chOff x="130175" y="3851275"/>
            <a:chExt cx="488950" cy="492125"/>
          </a:xfrm>
        </p:grpSpPr>
        <p:sp>
          <p:nvSpPr>
            <p:cNvPr id="30791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2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7" name="组合 158"/>
          <p:cNvGrpSpPr/>
          <p:nvPr/>
        </p:nvGrpSpPr>
        <p:grpSpPr bwMode="auto">
          <a:xfrm>
            <a:off x="7642807" y="5361979"/>
            <a:ext cx="304706" cy="311055"/>
            <a:chOff x="130175" y="3851275"/>
            <a:chExt cx="488950" cy="492125"/>
          </a:xfrm>
        </p:grpSpPr>
        <p:sp>
          <p:nvSpPr>
            <p:cNvPr id="30789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0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8" name="组合 161"/>
          <p:cNvGrpSpPr/>
          <p:nvPr/>
        </p:nvGrpSpPr>
        <p:grpSpPr bwMode="auto">
          <a:xfrm>
            <a:off x="8269147" y="5355631"/>
            <a:ext cx="304706" cy="311053"/>
            <a:chOff x="130175" y="3851275"/>
            <a:chExt cx="488950" cy="492125"/>
          </a:xfrm>
        </p:grpSpPr>
        <p:sp>
          <p:nvSpPr>
            <p:cNvPr id="30787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8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9" name="组合 164"/>
          <p:cNvGrpSpPr/>
          <p:nvPr/>
        </p:nvGrpSpPr>
        <p:grpSpPr bwMode="auto">
          <a:xfrm>
            <a:off x="8880674" y="5359863"/>
            <a:ext cx="304706" cy="311053"/>
            <a:chOff x="130175" y="3851275"/>
            <a:chExt cx="488950" cy="492125"/>
          </a:xfrm>
        </p:grpSpPr>
        <p:sp>
          <p:nvSpPr>
            <p:cNvPr id="30785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6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68" name="矩形 167"/>
          <p:cNvSpPr/>
          <p:nvPr/>
        </p:nvSpPr>
        <p:spPr>
          <a:xfrm>
            <a:off x="1409031" y="5717468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情人节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2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14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1950731" y="5721701"/>
            <a:ext cx="960670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除夕</a:t>
            </a:r>
            <a:br>
              <a:rPr lang="zh-CN" altLang="en-US" sz="1335" dirty="0">
                <a:solidFill>
                  <a:schemeClr val="bg1"/>
                </a:solidFill>
                <a:latin typeface="+mn-ea"/>
              </a:rPr>
            </a:b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大年</a:t>
            </a: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30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0" name="矩形 169"/>
          <p:cNvSpPr/>
          <p:nvPr/>
        </p:nvSpPr>
        <p:spPr>
          <a:xfrm>
            <a:off x="2532634" y="5732282"/>
            <a:ext cx="962787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元宵</a:t>
            </a:r>
            <a:br>
              <a:rPr lang="zh-CN" altLang="en-US" sz="1335" dirty="0">
                <a:solidFill>
                  <a:schemeClr val="bg1"/>
                </a:solidFill>
                <a:latin typeface="+mn-ea"/>
              </a:rPr>
            </a:b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正月</a:t>
            </a: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15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3093378" y="5734397"/>
            <a:ext cx="960670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清明</a:t>
            </a:r>
            <a:br>
              <a:rPr lang="zh-CN" altLang="en-US" sz="1335" dirty="0">
                <a:solidFill>
                  <a:schemeClr val="bg1"/>
                </a:solidFill>
                <a:latin typeface="+mn-ea"/>
              </a:rPr>
            </a:b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4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月</a:t>
            </a: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日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2" name="矩形 171"/>
          <p:cNvSpPr/>
          <p:nvPr/>
        </p:nvSpPr>
        <p:spPr>
          <a:xfrm>
            <a:off x="3726066" y="5728050"/>
            <a:ext cx="960670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劳动节</a:t>
            </a:r>
            <a:br>
              <a:rPr lang="zh-CN" altLang="en-US" sz="1335" dirty="0">
                <a:solidFill>
                  <a:schemeClr val="bg1"/>
                </a:solidFill>
                <a:latin typeface="+mn-ea"/>
              </a:rPr>
            </a:b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月</a:t>
            </a: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日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3" name="矩形 172"/>
          <p:cNvSpPr/>
          <p:nvPr/>
        </p:nvSpPr>
        <p:spPr>
          <a:xfrm>
            <a:off x="4295274" y="5715353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母亲节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5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10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74" name="矩形 173"/>
          <p:cNvSpPr/>
          <p:nvPr/>
        </p:nvSpPr>
        <p:spPr>
          <a:xfrm>
            <a:off x="4900454" y="5740746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儿童节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6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75" name="矩形 174"/>
          <p:cNvSpPr/>
          <p:nvPr/>
        </p:nvSpPr>
        <p:spPr>
          <a:xfrm>
            <a:off x="5541605" y="570688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端午节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6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20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76" name="矩形 175"/>
          <p:cNvSpPr/>
          <p:nvPr/>
        </p:nvSpPr>
        <p:spPr>
          <a:xfrm>
            <a:off x="6121393" y="5723817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父亲节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6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21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77" name="矩形 176"/>
          <p:cNvSpPr/>
          <p:nvPr/>
        </p:nvSpPr>
        <p:spPr>
          <a:xfrm>
            <a:off x="6711760" y="5717468"/>
            <a:ext cx="962786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七夕节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8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20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7310592" y="5719585"/>
            <a:ext cx="962787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中秋节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9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27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79" name="矩形 178"/>
          <p:cNvSpPr/>
          <p:nvPr/>
        </p:nvSpPr>
        <p:spPr>
          <a:xfrm>
            <a:off x="7947513" y="5715353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国庆节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10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grpSp>
        <p:nvGrpSpPr>
          <p:cNvPr id="30752" name="组合 179"/>
          <p:cNvGrpSpPr/>
          <p:nvPr/>
        </p:nvGrpSpPr>
        <p:grpSpPr bwMode="auto">
          <a:xfrm>
            <a:off x="9451998" y="5364095"/>
            <a:ext cx="304706" cy="311053"/>
            <a:chOff x="130175" y="3851275"/>
            <a:chExt cx="488950" cy="492125"/>
          </a:xfrm>
        </p:grpSpPr>
        <p:sp>
          <p:nvSpPr>
            <p:cNvPr id="30783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4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53" name="组合 182"/>
          <p:cNvGrpSpPr/>
          <p:nvPr/>
        </p:nvGrpSpPr>
        <p:grpSpPr bwMode="auto">
          <a:xfrm>
            <a:off x="10040249" y="5364095"/>
            <a:ext cx="304706" cy="311053"/>
            <a:chOff x="130175" y="3851275"/>
            <a:chExt cx="488950" cy="492125"/>
          </a:xfrm>
        </p:grpSpPr>
        <p:sp>
          <p:nvSpPr>
            <p:cNvPr id="30781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2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54" name="组合 185"/>
          <p:cNvGrpSpPr/>
          <p:nvPr/>
        </p:nvGrpSpPr>
        <p:grpSpPr bwMode="auto">
          <a:xfrm>
            <a:off x="10590413" y="5353515"/>
            <a:ext cx="304706" cy="311055"/>
            <a:chOff x="130175" y="3851275"/>
            <a:chExt cx="488950" cy="492125"/>
          </a:xfrm>
        </p:grpSpPr>
        <p:sp>
          <p:nvSpPr>
            <p:cNvPr id="30779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0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89" name="矩形 188"/>
          <p:cNvSpPr/>
          <p:nvPr/>
        </p:nvSpPr>
        <p:spPr>
          <a:xfrm>
            <a:off x="8554809" y="572804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重阳节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10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21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90" name="矩形 189"/>
          <p:cNvSpPr/>
          <p:nvPr/>
        </p:nvSpPr>
        <p:spPr>
          <a:xfrm>
            <a:off x="9145177" y="572804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感恩节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11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26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91" name="矩形 190"/>
          <p:cNvSpPr/>
          <p:nvPr/>
        </p:nvSpPr>
        <p:spPr>
          <a:xfrm>
            <a:off x="9741893" y="570688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圣诞节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12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24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92" name="矩形 191"/>
          <p:cNvSpPr/>
          <p:nvPr/>
        </p:nvSpPr>
        <p:spPr>
          <a:xfrm>
            <a:off x="10287824" y="570688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rgbClr val="7F7F7F"/>
                </a:solidFill>
                <a:latin typeface="华文隶书" charset="0"/>
              </a:rPr>
              <a:t>元旦节</a:t>
            </a:r>
            <a:br>
              <a:rPr lang="zh-CN" altLang="en-US" sz="1335">
                <a:solidFill>
                  <a:srgbClr val="7F7F7F"/>
                </a:solidFill>
                <a:latin typeface="华文隶书" charset="0"/>
              </a:rPr>
            </a:br>
            <a:r>
              <a:rPr lang="en-US" altLang="zh-CN" sz="1335">
                <a:solidFill>
                  <a:srgbClr val="7F7F7F"/>
                </a:solidFill>
                <a:latin typeface="华文隶书" charset="0"/>
              </a:rPr>
              <a:t>1</a:t>
            </a:r>
            <a:r>
              <a:rPr lang="zh-CN" altLang="en-US" sz="1335">
                <a:solidFill>
                  <a:srgbClr val="7F7F7F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rgbClr val="7F7F7F"/>
                </a:solidFill>
                <a:latin typeface="华文隶书" charset="0"/>
              </a:rPr>
              <a:t>1</a:t>
            </a:r>
            <a:r>
              <a:rPr lang="zh-CN" altLang="en-US" sz="1335">
                <a:solidFill>
                  <a:srgbClr val="7F7F7F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rgbClr val="7F7F7F"/>
              </a:solidFill>
              <a:latin typeface="华文隶书" charset="0"/>
            </a:endParaRPr>
          </a:p>
        </p:txBody>
      </p:sp>
      <p:sp>
        <p:nvSpPr>
          <p:cNvPr id="30759" name="矩形 196"/>
          <p:cNvSpPr>
            <a:spLocks noChangeArrowheads="1"/>
          </p:cNvSpPr>
          <p:nvPr/>
        </p:nvSpPr>
        <p:spPr bwMode="auto">
          <a:xfrm>
            <a:off x="985828" y="1388105"/>
            <a:ext cx="662361" cy="3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65" b="1">
                <a:latin typeface="微软雅黑" panose="020B0503020204020204" charset="-122"/>
                <a:ea typeface="微软雅黑" panose="020B0503020204020204" charset="-122"/>
              </a:rPr>
              <a:t>上线</a:t>
            </a:r>
            <a:endParaRPr lang="zh-CN" altLang="en-US" sz="1865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9" name="矩形 198"/>
          <p:cNvSpPr/>
          <p:nvPr/>
        </p:nvSpPr>
        <p:spPr>
          <a:xfrm>
            <a:off x="1332855" y="1845164"/>
            <a:ext cx="2416488" cy="344911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第一阶段：吸粉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0761" name="Shape 918"/>
          <p:cNvSpPr>
            <a:spLocks noChangeShapeType="1"/>
          </p:cNvSpPr>
          <p:nvPr/>
        </p:nvSpPr>
        <p:spPr bwMode="auto">
          <a:xfrm flipH="1" flipV="1">
            <a:off x="1332855" y="1845164"/>
            <a:ext cx="4232" cy="370302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01" name="矩形 200"/>
          <p:cNvSpPr/>
          <p:nvPr/>
        </p:nvSpPr>
        <p:spPr>
          <a:xfrm>
            <a:off x="3749342" y="1845164"/>
            <a:ext cx="2427067" cy="344911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第二阶段：营销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02" name="矩形 201"/>
          <p:cNvSpPr/>
          <p:nvPr/>
        </p:nvSpPr>
        <p:spPr>
          <a:xfrm>
            <a:off x="6176409" y="1845164"/>
            <a:ext cx="4526154" cy="344911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第三阶段：社群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0764" name="Rectangle 106" descr="小淡季波段营销&#10;2月18日 - 3月4日"/>
          <p:cNvSpPr>
            <a:spLocks noChangeArrowheads="1"/>
          </p:cNvSpPr>
          <p:nvPr/>
        </p:nvSpPr>
        <p:spPr bwMode="auto">
          <a:xfrm>
            <a:off x="2979113" y="4854136"/>
            <a:ext cx="746952" cy="495147"/>
          </a:xfrm>
          <a:prstGeom prst="rect">
            <a:avLst/>
          </a:prstGeom>
          <a:gradFill rotWithShape="0">
            <a:gsLst>
              <a:gs pos="0">
                <a:srgbClr val="C8C4CD"/>
              </a:gs>
              <a:gs pos="60001">
                <a:srgbClr val="9C86B7"/>
              </a:gs>
              <a:gs pos="70001">
                <a:srgbClr val="9C86B7"/>
              </a:gs>
              <a:gs pos="100000">
                <a:srgbClr val="C8C4CD"/>
              </a:gs>
            </a:gsLst>
            <a:lin ang="5400000" scaled="1"/>
          </a:gradFill>
          <a:ln w="1">
            <a:solidFill>
              <a:srgbClr val="FFFFFF"/>
            </a:solidFill>
            <a:miter lim="800000"/>
          </a:ln>
        </p:spPr>
        <p:txBody>
          <a:bodyPr lIns="1" tIns="1" rIns="1" bIns="1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小淡季营销</a:t>
            </a:r>
            <a:br>
              <a:rPr kumimoji="1" lang="zh-CN" altLang="en-US" sz="1065" b="1">
                <a:ea typeface="宋体" panose="02010600030101010101" pitchFamily="2" charset="-122"/>
              </a:rPr>
            </a:b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18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日 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- 3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  <a:endParaRPr kumimoji="1" lang="zh-CN" altLang="en-US" sz="1065" b="1">
              <a:ea typeface="宋体" panose="02010600030101010101" pitchFamily="2" charset="-122"/>
            </a:endParaRPr>
          </a:p>
        </p:txBody>
      </p:sp>
      <p:sp>
        <p:nvSpPr>
          <p:cNvPr id="30765" name="Rectangle 100" descr="淡季营销&#10;7月1日 - 9月25日"/>
          <p:cNvSpPr>
            <a:spLocks noChangeArrowheads="1"/>
          </p:cNvSpPr>
          <p:nvPr/>
        </p:nvSpPr>
        <p:spPr bwMode="auto">
          <a:xfrm>
            <a:off x="6711761" y="4854136"/>
            <a:ext cx="931046" cy="495147"/>
          </a:xfrm>
          <a:prstGeom prst="rect">
            <a:avLst/>
          </a:prstGeom>
          <a:gradFill rotWithShape="0">
            <a:gsLst>
              <a:gs pos="0">
                <a:srgbClr val="C8C4CD"/>
              </a:gs>
              <a:gs pos="60001">
                <a:srgbClr val="9C86B7"/>
              </a:gs>
              <a:gs pos="70001">
                <a:srgbClr val="9C86B7"/>
              </a:gs>
              <a:gs pos="100000">
                <a:srgbClr val="C8C4CD"/>
              </a:gs>
            </a:gsLst>
            <a:lin ang="5400000" scaled="1"/>
          </a:gradFill>
          <a:ln w="1">
            <a:solidFill>
              <a:srgbClr val="FFFFFF"/>
            </a:solidFill>
            <a:miter lim="800000"/>
          </a:ln>
        </p:spPr>
        <p:txBody>
          <a:bodyPr lIns="1" tIns="1" rIns="1" bIns="1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淡季营销</a:t>
            </a:r>
            <a:br>
              <a:rPr kumimoji="1" lang="zh-CN" altLang="en-US" sz="1065" b="1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 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- 9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25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  <a:endParaRPr kumimoji="1" lang="zh-CN" altLang="en-US" sz="1065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30766" name="Rectangle 98" descr="小淡季波段营销&#10;10月7日 - 10月20日"/>
          <p:cNvSpPr>
            <a:spLocks noChangeArrowheads="1"/>
          </p:cNvSpPr>
          <p:nvPr/>
        </p:nvSpPr>
        <p:spPr bwMode="auto">
          <a:xfrm>
            <a:off x="8015226" y="4862600"/>
            <a:ext cx="865449" cy="486683"/>
          </a:xfrm>
          <a:prstGeom prst="rect">
            <a:avLst/>
          </a:prstGeom>
          <a:gradFill rotWithShape="0">
            <a:gsLst>
              <a:gs pos="0">
                <a:srgbClr val="C8C4CD"/>
              </a:gs>
              <a:gs pos="60001">
                <a:srgbClr val="9C86B7"/>
              </a:gs>
              <a:gs pos="70001">
                <a:srgbClr val="9C86B7"/>
              </a:gs>
              <a:gs pos="100000">
                <a:srgbClr val="C8C4CD"/>
              </a:gs>
            </a:gsLst>
            <a:lin ang="5400000" scaled="1"/>
          </a:gradFill>
          <a:ln w="1">
            <a:solidFill>
              <a:srgbClr val="FFFFFF"/>
            </a:solidFill>
            <a:miter lim="800000"/>
          </a:ln>
        </p:spPr>
        <p:txBody>
          <a:bodyPr lIns="1" tIns="1" rIns="1" bIns="1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小淡季营销</a:t>
            </a:r>
            <a:br>
              <a:rPr kumimoji="1" lang="zh-CN" altLang="en-US" sz="1065" b="1">
                <a:ea typeface="宋体" panose="02010600030101010101" pitchFamily="2" charset="-122"/>
              </a:rPr>
            </a:b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日 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- 10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20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  <a:endParaRPr kumimoji="1" lang="zh-CN" altLang="en-US" sz="1065" b="1">
              <a:ea typeface="宋体" panose="02010600030101010101" pitchFamily="2" charset="-122"/>
            </a:endParaRPr>
          </a:p>
        </p:txBody>
      </p:sp>
      <p:sp>
        <p:nvSpPr>
          <p:cNvPr id="30767" name="Rectangle 96" descr="旺季营销&#10;11月1日 - 12月24日"/>
          <p:cNvSpPr>
            <a:spLocks noChangeArrowheads="1"/>
          </p:cNvSpPr>
          <p:nvPr/>
        </p:nvSpPr>
        <p:spPr bwMode="auto">
          <a:xfrm>
            <a:off x="9253093" y="4862600"/>
            <a:ext cx="1259029" cy="486683"/>
          </a:xfrm>
          <a:prstGeom prst="rect">
            <a:avLst/>
          </a:prstGeom>
          <a:gradFill rotWithShape="0">
            <a:gsLst>
              <a:gs pos="0">
                <a:srgbClr val="C8C4CD"/>
              </a:gs>
              <a:gs pos="60001">
                <a:srgbClr val="9C86B7"/>
              </a:gs>
              <a:gs pos="70001">
                <a:srgbClr val="9C86B7"/>
              </a:gs>
              <a:gs pos="100000">
                <a:srgbClr val="C8C4CD"/>
              </a:gs>
            </a:gsLst>
            <a:lin ang="5400000" scaled="1"/>
          </a:gradFill>
          <a:ln w="1">
            <a:solidFill>
              <a:srgbClr val="FFFFFF"/>
            </a:solidFill>
            <a:miter lim="800000"/>
          </a:ln>
        </p:spPr>
        <p:txBody>
          <a:bodyPr lIns="1" tIns="1" rIns="1" bIns="1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33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旺季营销</a:t>
            </a:r>
            <a:br>
              <a:rPr kumimoji="1" lang="zh-CN" altLang="en-US" sz="1335" b="1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11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 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- 12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24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  <a:endParaRPr kumimoji="1" lang="zh-CN" altLang="en-US" sz="1065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207" name="矩形 206"/>
          <p:cNvSpPr/>
          <p:nvPr/>
        </p:nvSpPr>
        <p:spPr>
          <a:xfrm>
            <a:off x="1332854" y="2564608"/>
            <a:ext cx="9369708" cy="347026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 dirty="0">
                <a:solidFill>
                  <a:srgbClr val="FFFFFF"/>
                </a:solidFill>
              </a:rPr>
              <a:t>线上会员激励活动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1332854" y="2922215"/>
            <a:ext cx="9369708" cy="344910"/>
          </a:xfrm>
          <a:prstGeom prst="rect">
            <a:avLst/>
          </a:prstGeom>
          <a:solidFill>
            <a:srgbClr val="FFC00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生日营销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0" name="矩形 209"/>
          <p:cNvSpPr/>
          <p:nvPr/>
        </p:nvSpPr>
        <p:spPr>
          <a:xfrm>
            <a:off x="1337087" y="3281937"/>
            <a:ext cx="2388979" cy="344910"/>
          </a:xfrm>
          <a:prstGeom prst="rect">
            <a:avLst/>
          </a:prstGeom>
          <a:solidFill>
            <a:srgbClr val="92D05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会员推荐活动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1" name="矩形 210"/>
          <p:cNvSpPr/>
          <p:nvPr/>
        </p:nvSpPr>
        <p:spPr>
          <a:xfrm>
            <a:off x="3745110" y="3279821"/>
            <a:ext cx="2431299" cy="344911"/>
          </a:xfrm>
          <a:prstGeom prst="rect">
            <a:avLst/>
          </a:prstGeom>
          <a:solidFill>
            <a:srgbClr val="00B0F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会员分享类活动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2" name="矩形 211"/>
          <p:cNvSpPr/>
          <p:nvPr/>
        </p:nvSpPr>
        <p:spPr>
          <a:xfrm>
            <a:off x="3745109" y="3967526"/>
            <a:ext cx="6957453" cy="344910"/>
          </a:xfrm>
          <a:prstGeom prst="rect">
            <a:avLst/>
          </a:prstGeom>
          <a:solidFill>
            <a:srgbClr val="90B225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节日营销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4" name="矩形 213"/>
          <p:cNvSpPr/>
          <p:nvPr/>
        </p:nvSpPr>
        <p:spPr>
          <a:xfrm>
            <a:off x="3745109" y="3620500"/>
            <a:ext cx="6957453" cy="347026"/>
          </a:xfrm>
          <a:prstGeom prst="rect">
            <a:avLst/>
          </a:prstGeom>
          <a:solidFill>
            <a:srgbClr val="7030A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线上储值营销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5" name="矩形 214"/>
          <p:cNvSpPr/>
          <p:nvPr/>
        </p:nvSpPr>
        <p:spPr>
          <a:xfrm>
            <a:off x="2001515" y="2139291"/>
            <a:ext cx="960670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2-4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个月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6" name="矩形 215"/>
          <p:cNvSpPr/>
          <p:nvPr/>
        </p:nvSpPr>
        <p:spPr>
          <a:xfrm>
            <a:off x="4390494" y="2147755"/>
            <a:ext cx="962787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3-4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个月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7" name="矩形 216"/>
          <p:cNvSpPr/>
          <p:nvPr/>
        </p:nvSpPr>
        <p:spPr>
          <a:xfrm>
            <a:off x="6176409" y="4331480"/>
            <a:ext cx="4526154" cy="3449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/>
              <a:t>沉睡唤醒及客户关怀</a:t>
            </a:r>
            <a:endParaRPr lang="zh-CN" altLang="en-US" sz="2400"/>
          </a:p>
        </p:txBody>
      </p:sp>
      <p:sp>
        <p:nvSpPr>
          <p:cNvPr id="218" name="矩形 217"/>
          <p:cNvSpPr/>
          <p:nvPr/>
        </p:nvSpPr>
        <p:spPr>
          <a:xfrm>
            <a:off x="7960209" y="2168915"/>
            <a:ext cx="960670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6-8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个月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0778" name="Shape 918"/>
          <p:cNvSpPr>
            <a:spLocks noChangeShapeType="1"/>
          </p:cNvSpPr>
          <p:nvPr/>
        </p:nvSpPr>
        <p:spPr bwMode="auto">
          <a:xfrm flipH="1" flipV="1">
            <a:off x="10711027" y="1845164"/>
            <a:ext cx="4232" cy="370302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pic>
        <p:nvPicPr>
          <p:cNvPr id="93" name="Picture 2" descr="智慧餐饮logo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9671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7" name="Group 5"/>
          <p:cNvGrpSpPr/>
          <p:nvPr/>
        </p:nvGrpSpPr>
        <p:grpSpPr bwMode="auto">
          <a:xfrm>
            <a:off x="4648082" y="3297586"/>
            <a:ext cx="774700" cy="774700"/>
            <a:chOff x="0" y="0"/>
            <a:chExt cx="366" cy="366"/>
          </a:xfrm>
        </p:grpSpPr>
        <p:sp>
          <p:nvSpPr>
            <p:cNvPr id="5153" name="Oval 6"/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0"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154" name="Freeform 7"/>
            <p:cNvSpPr>
              <a:spLocks noEditPoints="1"/>
            </p:cNvSpPr>
            <p:nvPr/>
          </p:nvSpPr>
          <p:spPr bwMode="auto">
            <a:xfrm>
              <a:off x="108" y="100"/>
              <a:ext cx="148" cy="164"/>
            </a:xfrm>
            <a:custGeom>
              <a:avLst/>
              <a:gdLst>
                <a:gd name="T0" fmla="*/ 140 w 71"/>
                <a:gd name="T1" fmla="*/ 21 h 79"/>
                <a:gd name="T2" fmla="*/ 144 w 71"/>
                <a:gd name="T3" fmla="*/ 6 h 79"/>
                <a:gd name="T4" fmla="*/ 148 w 71"/>
                <a:gd name="T5" fmla="*/ 17 h 79"/>
                <a:gd name="T6" fmla="*/ 15 w 71"/>
                <a:gd name="T7" fmla="*/ 6 h 79"/>
                <a:gd name="T8" fmla="*/ 60 w 71"/>
                <a:gd name="T9" fmla="*/ 0 h 79"/>
                <a:gd name="T10" fmla="*/ 90 w 71"/>
                <a:gd name="T11" fmla="*/ 6 h 79"/>
                <a:gd name="T12" fmla="*/ 135 w 71"/>
                <a:gd name="T13" fmla="*/ 21 h 79"/>
                <a:gd name="T14" fmla="*/ 15 w 71"/>
                <a:gd name="T15" fmla="*/ 6 h 79"/>
                <a:gd name="T16" fmla="*/ 0 w 71"/>
                <a:gd name="T17" fmla="*/ 10 h 79"/>
                <a:gd name="T18" fmla="*/ 10 w 71"/>
                <a:gd name="T19" fmla="*/ 6 h 79"/>
                <a:gd name="T20" fmla="*/ 6 w 71"/>
                <a:gd name="T21" fmla="*/ 21 h 79"/>
                <a:gd name="T22" fmla="*/ 133 w 71"/>
                <a:gd name="T23" fmla="*/ 27 h 79"/>
                <a:gd name="T24" fmla="*/ 17 w 71"/>
                <a:gd name="T25" fmla="*/ 118 h 79"/>
                <a:gd name="T26" fmla="*/ 133 w 71"/>
                <a:gd name="T27" fmla="*/ 27 h 79"/>
                <a:gd name="T28" fmla="*/ 108 w 71"/>
                <a:gd name="T29" fmla="*/ 102 h 79"/>
                <a:gd name="T30" fmla="*/ 85 w 71"/>
                <a:gd name="T31" fmla="*/ 95 h 79"/>
                <a:gd name="T32" fmla="*/ 85 w 71"/>
                <a:gd name="T33" fmla="*/ 89 h 79"/>
                <a:gd name="T34" fmla="*/ 123 w 71"/>
                <a:gd name="T35" fmla="*/ 83 h 79"/>
                <a:gd name="T36" fmla="*/ 85 w 71"/>
                <a:gd name="T37" fmla="*/ 89 h 79"/>
                <a:gd name="T38" fmla="*/ 123 w 71"/>
                <a:gd name="T39" fmla="*/ 73 h 79"/>
                <a:gd name="T40" fmla="*/ 85 w 71"/>
                <a:gd name="T41" fmla="*/ 66 h 79"/>
                <a:gd name="T42" fmla="*/ 52 w 71"/>
                <a:gd name="T43" fmla="*/ 108 h 79"/>
                <a:gd name="T44" fmla="*/ 48 w 71"/>
                <a:gd name="T45" fmla="*/ 89 h 79"/>
                <a:gd name="T46" fmla="*/ 29 w 71"/>
                <a:gd name="T47" fmla="*/ 85 h 79"/>
                <a:gd name="T48" fmla="*/ 79 w 71"/>
                <a:gd name="T49" fmla="*/ 83 h 79"/>
                <a:gd name="T50" fmla="*/ 54 w 71"/>
                <a:gd name="T51" fmla="*/ 83 h 79"/>
                <a:gd name="T52" fmla="*/ 27 w 71"/>
                <a:gd name="T53" fmla="*/ 46 h 79"/>
                <a:gd name="T54" fmla="*/ 79 w 71"/>
                <a:gd name="T55" fmla="*/ 35 h 79"/>
                <a:gd name="T56" fmla="*/ 27 w 71"/>
                <a:gd name="T57" fmla="*/ 46 h 79"/>
                <a:gd name="T58" fmla="*/ 10 w 71"/>
                <a:gd name="T59" fmla="*/ 135 h 79"/>
                <a:gd name="T60" fmla="*/ 142 w 71"/>
                <a:gd name="T61" fmla="*/ 125 h 79"/>
                <a:gd name="T62" fmla="*/ 65 w 71"/>
                <a:gd name="T63" fmla="*/ 139 h 79"/>
                <a:gd name="T64" fmla="*/ 33 w 71"/>
                <a:gd name="T65" fmla="*/ 164 h 79"/>
                <a:gd name="T66" fmla="*/ 65 w 71"/>
                <a:gd name="T67" fmla="*/ 139 h 79"/>
                <a:gd name="T68" fmla="*/ 100 w 71"/>
                <a:gd name="T69" fmla="*/ 164 h 79"/>
                <a:gd name="T70" fmla="*/ 100 w 71"/>
                <a:gd name="T71" fmla="*/ 139 h 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1" h="79">
                  <a:moveTo>
                    <a:pt x="69" y="10"/>
                  </a:moveTo>
                  <a:cubicBezTo>
                    <a:pt x="67" y="10"/>
                    <a:pt x="67" y="10"/>
                    <a:pt x="67" y="10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lnTo>
                    <a:pt x="69" y="10"/>
                  </a:lnTo>
                  <a:close/>
                  <a:moveTo>
                    <a:pt x="7" y="3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7" y="10"/>
                    <a:pt x="7" y="10"/>
                    <a:pt x="7" y="10"/>
                  </a:cubicBezTo>
                  <a:lnTo>
                    <a:pt x="7" y="3"/>
                  </a:lnTo>
                  <a:close/>
                  <a:moveTo>
                    <a:pt x="0" y="8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0" y="8"/>
                  </a:lnTo>
                  <a:close/>
                  <a:moveTo>
                    <a:pt x="64" y="13"/>
                  </a:moveTo>
                  <a:cubicBezTo>
                    <a:pt x="64" y="57"/>
                    <a:pt x="64" y="57"/>
                    <a:pt x="64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13"/>
                    <a:pt x="8" y="13"/>
                    <a:pt x="8" y="13"/>
                  </a:cubicBezTo>
                  <a:lnTo>
                    <a:pt x="64" y="13"/>
                  </a:lnTo>
                  <a:close/>
                  <a:moveTo>
                    <a:pt x="41" y="49"/>
                  </a:moveTo>
                  <a:cubicBezTo>
                    <a:pt x="52" y="49"/>
                    <a:pt x="52" y="49"/>
                    <a:pt x="52" y="49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41" y="46"/>
                    <a:pt x="41" y="46"/>
                    <a:pt x="41" y="46"/>
                  </a:cubicBezTo>
                  <a:lnTo>
                    <a:pt x="41" y="49"/>
                  </a:lnTo>
                  <a:close/>
                  <a:moveTo>
                    <a:pt x="41" y="43"/>
                  </a:moveTo>
                  <a:cubicBezTo>
                    <a:pt x="59" y="43"/>
                    <a:pt x="59" y="43"/>
                    <a:pt x="59" y="43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41" y="40"/>
                    <a:pt x="41" y="40"/>
                    <a:pt x="41" y="40"/>
                  </a:cubicBezTo>
                  <a:lnTo>
                    <a:pt x="41" y="43"/>
                  </a:lnTo>
                  <a:close/>
                  <a:moveTo>
                    <a:pt x="41" y="35"/>
                  </a:moveTo>
                  <a:cubicBezTo>
                    <a:pt x="59" y="35"/>
                    <a:pt x="59" y="35"/>
                    <a:pt x="59" y="35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41" y="32"/>
                    <a:pt x="41" y="32"/>
                    <a:pt x="41" y="32"/>
                  </a:cubicBezTo>
                  <a:lnTo>
                    <a:pt x="41" y="35"/>
                  </a:lnTo>
                  <a:close/>
                  <a:moveTo>
                    <a:pt x="25" y="52"/>
                  </a:moveTo>
                  <a:cubicBezTo>
                    <a:pt x="30" y="52"/>
                    <a:pt x="35" y="48"/>
                    <a:pt x="36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7" y="30"/>
                    <a:pt x="14" y="35"/>
                    <a:pt x="14" y="41"/>
                  </a:cubicBezTo>
                  <a:cubicBezTo>
                    <a:pt x="14" y="47"/>
                    <a:pt x="18" y="52"/>
                    <a:pt x="25" y="52"/>
                  </a:cubicBezTo>
                  <a:close/>
                  <a:moveTo>
                    <a:pt x="38" y="40"/>
                  </a:moveTo>
                  <a:cubicBezTo>
                    <a:pt x="38" y="40"/>
                    <a:pt x="38" y="27"/>
                    <a:pt x="26" y="27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38" y="40"/>
                  </a:lnTo>
                  <a:close/>
                  <a:moveTo>
                    <a:pt x="13" y="22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13" y="17"/>
                    <a:pt x="13" y="17"/>
                    <a:pt x="13" y="17"/>
                  </a:cubicBezTo>
                  <a:lnTo>
                    <a:pt x="13" y="22"/>
                  </a:lnTo>
                  <a:close/>
                  <a:moveTo>
                    <a:pt x="68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68" y="60"/>
                    <a:pt x="68" y="60"/>
                    <a:pt x="68" y="60"/>
                  </a:cubicBezTo>
                  <a:lnTo>
                    <a:pt x="68" y="65"/>
                  </a:lnTo>
                  <a:close/>
                  <a:moveTo>
                    <a:pt x="31" y="67"/>
                  </a:moveTo>
                  <a:cubicBezTo>
                    <a:pt x="23" y="79"/>
                    <a:pt x="23" y="79"/>
                    <a:pt x="23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23" y="67"/>
                    <a:pt x="23" y="67"/>
                    <a:pt x="23" y="67"/>
                  </a:cubicBezTo>
                  <a:lnTo>
                    <a:pt x="31" y="67"/>
                  </a:lnTo>
                  <a:close/>
                  <a:moveTo>
                    <a:pt x="55" y="79"/>
                  </a:moveTo>
                  <a:cubicBezTo>
                    <a:pt x="48" y="79"/>
                    <a:pt x="48" y="79"/>
                    <a:pt x="48" y="7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8" y="67"/>
                    <a:pt x="48" y="67"/>
                    <a:pt x="48" y="67"/>
                  </a:cubicBezTo>
                  <a:lnTo>
                    <a:pt x="55" y="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29" name="Group 9"/>
          <p:cNvGrpSpPr/>
          <p:nvPr/>
        </p:nvGrpSpPr>
        <p:grpSpPr bwMode="auto">
          <a:xfrm>
            <a:off x="4620528" y="4476811"/>
            <a:ext cx="774700" cy="774700"/>
            <a:chOff x="0" y="0"/>
            <a:chExt cx="366" cy="366"/>
          </a:xfrm>
        </p:grpSpPr>
        <p:sp>
          <p:nvSpPr>
            <p:cNvPr id="5151" name="Oval 10"/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0"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152" name="Freeform 11"/>
            <p:cNvSpPr>
              <a:spLocks noEditPoints="1"/>
            </p:cNvSpPr>
            <p:nvPr/>
          </p:nvSpPr>
          <p:spPr bwMode="auto">
            <a:xfrm>
              <a:off x="108" y="100"/>
              <a:ext cx="152" cy="164"/>
            </a:xfrm>
            <a:custGeom>
              <a:avLst/>
              <a:gdLst>
                <a:gd name="T0" fmla="*/ 112 w 73"/>
                <a:gd name="T1" fmla="*/ 164 h 79"/>
                <a:gd name="T2" fmla="*/ 108 w 73"/>
                <a:gd name="T3" fmla="*/ 85 h 79"/>
                <a:gd name="T4" fmla="*/ 102 w 73"/>
                <a:gd name="T5" fmla="*/ 75 h 79"/>
                <a:gd name="T6" fmla="*/ 121 w 73"/>
                <a:gd name="T7" fmla="*/ 69 h 79"/>
                <a:gd name="T8" fmla="*/ 115 w 73"/>
                <a:gd name="T9" fmla="*/ 75 h 79"/>
                <a:gd name="T10" fmla="*/ 137 w 73"/>
                <a:gd name="T11" fmla="*/ 93 h 79"/>
                <a:gd name="T12" fmla="*/ 152 w 73"/>
                <a:gd name="T13" fmla="*/ 93 h 79"/>
                <a:gd name="T14" fmla="*/ 152 w 73"/>
                <a:gd name="T15" fmla="*/ 125 h 79"/>
                <a:gd name="T16" fmla="*/ 79 w 73"/>
                <a:gd name="T17" fmla="*/ 125 h 79"/>
                <a:gd name="T18" fmla="*/ 146 w 73"/>
                <a:gd name="T19" fmla="*/ 125 h 79"/>
                <a:gd name="T20" fmla="*/ 115 w 73"/>
                <a:gd name="T21" fmla="*/ 131 h 79"/>
                <a:gd name="T22" fmla="*/ 108 w 73"/>
                <a:gd name="T23" fmla="*/ 135 h 79"/>
                <a:gd name="T24" fmla="*/ 104 w 73"/>
                <a:gd name="T25" fmla="*/ 125 h 79"/>
                <a:gd name="T26" fmla="*/ 108 w 73"/>
                <a:gd name="T27" fmla="*/ 102 h 79"/>
                <a:gd name="T28" fmla="*/ 115 w 73"/>
                <a:gd name="T29" fmla="*/ 118 h 79"/>
                <a:gd name="T30" fmla="*/ 115 w 73"/>
                <a:gd name="T31" fmla="*/ 131 h 79"/>
                <a:gd name="T32" fmla="*/ 67 w 73"/>
                <a:gd name="T33" fmla="*/ 102 h 79"/>
                <a:gd name="T34" fmla="*/ 23 w 73"/>
                <a:gd name="T35" fmla="*/ 112 h 79"/>
                <a:gd name="T36" fmla="*/ 23 w 73"/>
                <a:gd name="T37" fmla="*/ 102 h 79"/>
                <a:gd name="T38" fmla="*/ 23 w 73"/>
                <a:gd name="T39" fmla="*/ 95 h 79"/>
                <a:gd name="T40" fmla="*/ 23 w 73"/>
                <a:gd name="T41" fmla="*/ 85 h 79"/>
                <a:gd name="T42" fmla="*/ 69 w 73"/>
                <a:gd name="T43" fmla="*/ 95 h 79"/>
                <a:gd name="T44" fmla="*/ 19 w 73"/>
                <a:gd name="T45" fmla="*/ 58 h 79"/>
                <a:gd name="T46" fmla="*/ 90 w 73"/>
                <a:gd name="T47" fmla="*/ 52 h 79"/>
                <a:gd name="T48" fmla="*/ 90 w 73"/>
                <a:gd name="T49" fmla="*/ 62 h 79"/>
                <a:gd name="T50" fmla="*/ 23 w 73"/>
                <a:gd name="T51" fmla="*/ 79 h 79"/>
                <a:gd name="T52" fmla="*/ 23 w 73"/>
                <a:gd name="T53" fmla="*/ 69 h 79"/>
                <a:gd name="T54" fmla="*/ 92 w 73"/>
                <a:gd name="T55" fmla="*/ 69 h 79"/>
                <a:gd name="T56" fmla="*/ 90 w 73"/>
                <a:gd name="T57" fmla="*/ 79 h 79"/>
                <a:gd name="T58" fmla="*/ 104 w 73"/>
                <a:gd name="T59" fmla="*/ 44 h 79"/>
                <a:gd name="T60" fmla="*/ 87 w 73"/>
                <a:gd name="T61" fmla="*/ 27 h 79"/>
                <a:gd name="T62" fmla="*/ 77 w 73"/>
                <a:gd name="T63" fmla="*/ 39 h 79"/>
                <a:gd name="T64" fmla="*/ 25 w 73"/>
                <a:gd name="T65" fmla="*/ 29 h 79"/>
                <a:gd name="T66" fmla="*/ 25 w 73"/>
                <a:gd name="T67" fmla="*/ 27 h 79"/>
                <a:gd name="T68" fmla="*/ 8 w 73"/>
                <a:gd name="T69" fmla="*/ 139 h 79"/>
                <a:gd name="T70" fmla="*/ 71 w 73"/>
                <a:gd name="T71" fmla="*/ 154 h 79"/>
                <a:gd name="T72" fmla="*/ 19 w 73"/>
                <a:gd name="T73" fmla="*/ 164 h 79"/>
                <a:gd name="T74" fmla="*/ 0 w 73"/>
                <a:gd name="T75" fmla="*/ 35 h 79"/>
                <a:gd name="T76" fmla="*/ 29 w 73"/>
                <a:gd name="T77" fmla="*/ 21 h 79"/>
                <a:gd name="T78" fmla="*/ 37 w 73"/>
                <a:gd name="T79" fmla="*/ 17 h 79"/>
                <a:gd name="T80" fmla="*/ 75 w 73"/>
                <a:gd name="T81" fmla="*/ 17 h 79"/>
                <a:gd name="T82" fmla="*/ 85 w 73"/>
                <a:gd name="T83" fmla="*/ 21 h 79"/>
                <a:gd name="T84" fmla="*/ 115 w 73"/>
                <a:gd name="T85" fmla="*/ 35 h 79"/>
                <a:gd name="T86" fmla="*/ 104 w 73"/>
                <a:gd name="T87" fmla="*/ 66 h 79"/>
                <a:gd name="T88" fmla="*/ 56 w 73"/>
                <a:gd name="T89" fmla="*/ 8 h 79"/>
                <a:gd name="T90" fmla="*/ 56 w 73"/>
                <a:gd name="T91" fmla="*/ 27 h 79"/>
                <a:gd name="T92" fmla="*/ 56 w 73"/>
                <a:gd name="T93" fmla="*/ 8 h 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3" h="79">
                  <a:moveTo>
                    <a:pt x="73" y="60"/>
                  </a:moveTo>
                  <a:cubicBezTo>
                    <a:pt x="73" y="71"/>
                    <a:pt x="65" y="79"/>
                    <a:pt x="54" y="79"/>
                  </a:cubicBezTo>
                  <a:cubicBezTo>
                    <a:pt x="43" y="79"/>
                    <a:pt x="35" y="71"/>
                    <a:pt x="35" y="60"/>
                  </a:cubicBezTo>
                  <a:cubicBezTo>
                    <a:pt x="35" y="50"/>
                    <a:pt x="42" y="42"/>
                    <a:pt x="52" y="41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9" y="41"/>
                    <a:pt x="63" y="43"/>
                    <a:pt x="66" y="45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69" y="48"/>
                    <a:pt x="69" y="48"/>
                    <a:pt x="69" y="48"/>
                  </a:cubicBezTo>
                  <a:cubicBezTo>
                    <a:pt x="72" y="52"/>
                    <a:pt x="73" y="56"/>
                    <a:pt x="73" y="60"/>
                  </a:cubicBezTo>
                  <a:close/>
                  <a:moveTo>
                    <a:pt x="54" y="44"/>
                  </a:moveTo>
                  <a:cubicBezTo>
                    <a:pt x="45" y="44"/>
                    <a:pt x="38" y="51"/>
                    <a:pt x="38" y="60"/>
                  </a:cubicBezTo>
                  <a:cubicBezTo>
                    <a:pt x="38" y="69"/>
                    <a:pt x="45" y="76"/>
                    <a:pt x="54" y="76"/>
                  </a:cubicBezTo>
                  <a:cubicBezTo>
                    <a:pt x="63" y="76"/>
                    <a:pt x="70" y="69"/>
                    <a:pt x="70" y="60"/>
                  </a:cubicBezTo>
                  <a:cubicBezTo>
                    <a:pt x="70" y="51"/>
                    <a:pt x="63" y="44"/>
                    <a:pt x="54" y="44"/>
                  </a:cubicBezTo>
                  <a:close/>
                  <a:moveTo>
                    <a:pt x="55" y="63"/>
                  </a:moveTo>
                  <a:cubicBezTo>
                    <a:pt x="55" y="65"/>
                    <a:pt x="55" y="65"/>
                    <a:pt x="55" y="65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1" y="62"/>
                    <a:pt x="50" y="61"/>
                    <a:pt x="50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6" y="58"/>
                    <a:pt x="57" y="59"/>
                    <a:pt x="57" y="60"/>
                  </a:cubicBezTo>
                  <a:cubicBezTo>
                    <a:pt x="57" y="61"/>
                    <a:pt x="56" y="62"/>
                    <a:pt x="55" y="63"/>
                  </a:cubicBezTo>
                  <a:close/>
                  <a:moveTo>
                    <a:pt x="11" y="49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31" y="51"/>
                    <a:pt x="30" y="52"/>
                    <a:pt x="30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4"/>
                    <a:pt x="9" y="53"/>
                    <a:pt x="9" y="51"/>
                  </a:cubicBezTo>
                  <a:cubicBezTo>
                    <a:pt x="9" y="50"/>
                    <a:pt x="10" y="49"/>
                    <a:pt x="11" y="49"/>
                  </a:cubicBezTo>
                  <a:close/>
                  <a:moveTo>
                    <a:pt x="33" y="46"/>
                  </a:moveTo>
                  <a:cubicBezTo>
                    <a:pt x="11" y="46"/>
                    <a:pt x="11" y="46"/>
                    <a:pt x="11" y="46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2"/>
                    <a:pt x="10" y="41"/>
                    <a:pt x="11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6" y="43"/>
                    <a:pt x="35" y="44"/>
                    <a:pt x="33" y="46"/>
                  </a:cubicBezTo>
                  <a:close/>
                  <a:moveTo>
                    <a:pt x="11" y="30"/>
                  </a:moveTo>
                  <a:cubicBezTo>
                    <a:pt x="10" y="30"/>
                    <a:pt x="9" y="29"/>
                    <a:pt x="9" y="28"/>
                  </a:cubicBezTo>
                  <a:cubicBezTo>
                    <a:pt x="9" y="26"/>
                    <a:pt x="10" y="25"/>
                    <a:pt x="11" y="2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4" y="25"/>
                    <a:pt x="45" y="26"/>
                    <a:pt x="45" y="28"/>
                  </a:cubicBezTo>
                  <a:cubicBezTo>
                    <a:pt x="45" y="29"/>
                    <a:pt x="44" y="30"/>
                    <a:pt x="43" y="30"/>
                  </a:cubicBezTo>
                  <a:lnTo>
                    <a:pt x="11" y="30"/>
                  </a:lnTo>
                  <a:close/>
                  <a:moveTo>
                    <a:pt x="11" y="38"/>
                  </a:moveTo>
                  <a:cubicBezTo>
                    <a:pt x="10" y="38"/>
                    <a:pt x="9" y="37"/>
                    <a:pt x="9" y="36"/>
                  </a:cubicBezTo>
                  <a:cubicBezTo>
                    <a:pt x="9" y="34"/>
                    <a:pt x="10" y="33"/>
                    <a:pt x="11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8"/>
                    <a:pt x="43" y="38"/>
                    <a:pt x="43" y="38"/>
                  </a:cubicBezTo>
                  <a:lnTo>
                    <a:pt x="11" y="38"/>
                  </a:lnTo>
                  <a:close/>
                  <a:moveTo>
                    <a:pt x="50" y="21"/>
                  </a:moveTo>
                  <a:cubicBezTo>
                    <a:pt x="50" y="16"/>
                    <a:pt x="47" y="13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3"/>
                    <a:pt x="42" y="13"/>
                    <a:pt x="42" y="14"/>
                  </a:cubicBezTo>
                  <a:cubicBezTo>
                    <a:pt x="42" y="17"/>
                    <a:pt x="40" y="19"/>
                    <a:pt x="37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5" y="19"/>
                    <a:pt x="12" y="17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4" y="16"/>
                    <a:pt x="4" y="21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71"/>
                    <a:pt x="8" y="74"/>
                    <a:pt x="12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6" y="76"/>
                    <a:pt x="38" y="78"/>
                    <a:pt x="39" y="79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5" y="79"/>
                    <a:pt x="0" y="76"/>
                    <a:pt x="0" y="7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3"/>
                    <a:pt x="5" y="10"/>
                    <a:pt x="9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6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4"/>
                    <a:pt x="23" y="0"/>
                    <a:pt x="27" y="0"/>
                  </a:cubicBezTo>
                  <a:cubicBezTo>
                    <a:pt x="32" y="0"/>
                    <a:pt x="35" y="4"/>
                    <a:pt x="36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8"/>
                    <a:pt x="40" y="9"/>
                    <a:pt x="41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0" y="10"/>
                    <a:pt x="55" y="13"/>
                    <a:pt x="55" y="17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0" y="32"/>
                    <a:pt x="50" y="32"/>
                    <a:pt x="50" y="32"/>
                  </a:cubicBezTo>
                  <a:lnTo>
                    <a:pt x="50" y="21"/>
                  </a:lnTo>
                  <a:close/>
                  <a:moveTo>
                    <a:pt x="27" y="4"/>
                  </a:moveTo>
                  <a:cubicBezTo>
                    <a:pt x="25" y="4"/>
                    <a:pt x="23" y="6"/>
                    <a:pt x="23" y="9"/>
                  </a:cubicBezTo>
                  <a:cubicBezTo>
                    <a:pt x="23" y="11"/>
                    <a:pt x="25" y="13"/>
                    <a:pt x="27" y="13"/>
                  </a:cubicBezTo>
                  <a:cubicBezTo>
                    <a:pt x="30" y="13"/>
                    <a:pt x="32" y="11"/>
                    <a:pt x="32" y="9"/>
                  </a:cubicBezTo>
                  <a:cubicBezTo>
                    <a:pt x="32" y="6"/>
                    <a:pt x="30" y="4"/>
                    <a:pt x="27" y="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31" name="Group 13"/>
          <p:cNvGrpSpPr/>
          <p:nvPr/>
        </p:nvGrpSpPr>
        <p:grpSpPr bwMode="auto">
          <a:xfrm>
            <a:off x="6294120" y="3297352"/>
            <a:ext cx="774700" cy="774700"/>
            <a:chOff x="0" y="0"/>
            <a:chExt cx="366" cy="366"/>
          </a:xfrm>
        </p:grpSpPr>
        <p:sp>
          <p:nvSpPr>
            <p:cNvPr id="5149" name="Oval 14"/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0"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150" name="Freeform 15"/>
            <p:cNvSpPr>
              <a:spLocks noEditPoints="1"/>
            </p:cNvSpPr>
            <p:nvPr/>
          </p:nvSpPr>
          <p:spPr bwMode="auto">
            <a:xfrm>
              <a:off x="102" y="102"/>
              <a:ext cx="162" cy="162"/>
            </a:xfrm>
            <a:custGeom>
              <a:avLst/>
              <a:gdLst>
                <a:gd name="T0" fmla="*/ 104 w 78"/>
                <a:gd name="T1" fmla="*/ 83 h 78"/>
                <a:gd name="T2" fmla="*/ 120 w 78"/>
                <a:gd name="T3" fmla="*/ 85 h 78"/>
                <a:gd name="T4" fmla="*/ 162 w 78"/>
                <a:gd name="T5" fmla="*/ 44 h 78"/>
                <a:gd name="T6" fmla="*/ 162 w 78"/>
                <a:gd name="T7" fmla="*/ 37 h 78"/>
                <a:gd name="T8" fmla="*/ 133 w 78"/>
                <a:gd name="T9" fmla="*/ 69 h 78"/>
                <a:gd name="T10" fmla="*/ 104 w 78"/>
                <a:gd name="T11" fmla="*/ 64 h 78"/>
                <a:gd name="T12" fmla="*/ 96 w 78"/>
                <a:gd name="T13" fmla="*/ 37 h 78"/>
                <a:gd name="T14" fmla="*/ 127 w 78"/>
                <a:gd name="T15" fmla="*/ 4 h 78"/>
                <a:gd name="T16" fmla="*/ 120 w 78"/>
                <a:gd name="T17" fmla="*/ 2 h 78"/>
                <a:gd name="T18" fmla="*/ 79 w 78"/>
                <a:gd name="T19" fmla="*/ 44 h 78"/>
                <a:gd name="T20" fmla="*/ 83 w 78"/>
                <a:gd name="T21" fmla="*/ 60 h 78"/>
                <a:gd name="T22" fmla="*/ 44 w 78"/>
                <a:gd name="T23" fmla="*/ 110 h 78"/>
                <a:gd name="T24" fmla="*/ 35 w 78"/>
                <a:gd name="T25" fmla="*/ 108 h 78"/>
                <a:gd name="T26" fmla="*/ 10 w 78"/>
                <a:gd name="T27" fmla="*/ 133 h 78"/>
                <a:gd name="T28" fmla="*/ 35 w 78"/>
                <a:gd name="T29" fmla="*/ 160 h 78"/>
                <a:gd name="T30" fmla="*/ 60 w 78"/>
                <a:gd name="T31" fmla="*/ 133 h 78"/>
                <a:gd name="T32" fmla="*/ 60 w 78"/>
                <a:gd name="T33" fmla="*/ 125 h 78"/>
                <a:gd name="T34" fmla="*/ 104 w 78"/>
                <a:gd name="T35" fmla="*/ 83 h 78"/>
                <a:gd name="T36" fmla="*/ 35 w 78"/>
                <a:gd name="T37" fmla="*/ 147 h 78"/>
                <a:gd name="T38" fmla="*/ 23 w 78"/>
                <a:gd name="T39" fmla="*/ 133 h 78"/>
                <a:gd name="T40" fmla="*/ 35 w 78"/>
                <a:gd name="T41" fmla="*/ 120 h 78"/>
                <a:gd name="T42" fmla="*/ 50 w 78"/>
                <a:gd name="T43" fmla="*/ 133 h 78"/>
                <a:gd name="T44" fmla="*/ 35 w 78"/>
                <a:gd name="T45" fmla="*/ 147 h 78"/>
                <a:gd name="T46" fmla="*/ 37 w 78"/>
                <a:gd name="T47" fmla="*/ 50 h 78"/>
                <a:gd name="T48" fmla="*/ 62 w 78"/>
                <a:gd name="T49" fmla="*/ 75 h 78"/>
                <a:gd name="T50" fmla="*/ 75 w 78"/>
                <a:gd name="T51" fmla="*/ 64 h 78"/>
                <a:gd name="T52" fmla="*/ 50 w 78"/>
                <a:gd name="T53" fmla="*/ 39 h 78"/>
                <a:gd name="T54" fmla="*/ 56 w 78"/>
                <a:gd name="T55" fmla="*/ 33 h 78"/>
                <a:gd name="T56" fmla="*/ 23 w 78"/>
                <a:gd name="T57" fmla="*/ 0 h 78"/>
                <a:gd name="T58" fmla="*/ 0 w 78"/>
                <a:gd name="T59" fmla="*/ 25 h 78"/>
                <a:gd name="T60" fmla="*/ 33 w 78"/>
                <a:gd name="T61" fmla="*/ 56 h 78"/>
                <a:gd name="T62" fmla="*/ 37 w 78"/>
                <a:gd name="T63" fmla="*/ 50 h 78"/>
                <a:gd name="T64" fmla="*/ 114 w 78"/>
                <a:gd name="T65" fmla="*/ 87 h 78"/>
                <a:gd name="T66" fmla="*/ 79 w 78"/>
                <a:gd name="T67" fmla="*/ 118 h 78"/>
                <a:gd name="T68" fmla="*/ 116 w 78"/>
                <a:gd name="T69" fmla="*/ 156 h 78"/>
                <a:gd name="T70" fmla="*/ 139 w 78"/>
                <a:gd name="T71" fmla="*/ 156 h 78"/>
                <a:gd name="T72" fmla="*/ 150 w 78"/>
                <a:gd name="T73" fmla="*/ 145 h 78"/>
                <a:gd name="T74" fmla="*/ 150 w 78"/>
                <a:gd name="T75" fmla="*/ 123 h 78"/>
                <a:gd name="T76" fmla="*/ 114 w 78"/>
                <a:gd name="T77" fmla="*/ 87 h 78"/>
                <a:gd name="T78" fmla="*/ 129 w 78"/>
                <a:gd name="T79" fmla="*/ 147 h 78"/>
                <a:gd name="T80" fmla="*/ 125 w 78"/>
                <a:gd name="T81" fmla="*/ 147 h 78"/>
                <a:gd name="T82" fmla="*/ 93 w 78"/>
                <a:gd name="T83" fmla="*/ 118 h 78"/>
                <a:gd name="T84" fmla="*/ 93 w 78"/>
                <a:gd name="T85" fmla="*/ 112 h 78"/>
                <a:gd name="T86" fmla="*/ 100 w 78"/>
                <a:gd name="T87" fmla="*/ 112 h 78"/>
                <a:gd name="T88" fmla="*/ 129 w 78"/>
                <a:gd name="T89" fmla="*/ 143 h 78"/>
                <a:gd name="T90" fmla="*/ 129 w 78"/>
                <a:gd name="T91" fmla="*/ 147 h 78"/>
                <a:gd name="T92" fmla="*/ 143 w 78"/>
                <a:gd name="T93" fmla="*/ 135 h 78"/>
                <a:gd name="T94" fmla="*/ 137 w 78"/>
                <a:gd name="T95" fmla="*/ 135 h 78"/>
                <a:gd name="T96" fmla="*/ 108 w 78"/>
                <a:gd name="T97" fmla="*/ 106 h 78"/>
                <a:gd name="T98" fmla="*/ 108 w 78"/>
                <a:gd name="T99" fmla="*/ 100 h 78"/>
                <a:gd name="T100" fmla="*/ 112 w 78"/>
                <a:gd name="T101" fmla="*/ 100 h 78"/>
                <a:gd name="T102" fmla="*/ 143 w 78"/>
                <a:gd name="T103" fmla="*/ 129 h 78"/>
                <a:gd name="T104" fmla="*/ 143 w 78"/>
                <a:gd name="T105" fmla="*/ 135 h 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8" h="78">
                  <a:moveTo>
                    <a:pt x="50" y="40"/>
                  </a:moveTo>
                  <a:cubicBezTo>
                    <a:pt x="53" y="41"/>
                    <a:pt x="55" y="41"/>
                    <a:pt x="58" y="41"/>
                  </a:cubicBezTo>
                  <a:cubicBezTo>
                    <a:pt x="69" y="41"/>
                    <a:pt x="78" y="32"/>
                    <a:pt x="78" y="21"/>
                  </a:cubicBezTo>
                  <a:cubicBezTo>
                    <a:pt x="78" y="20"/>
                    <a:pt x="78" y="19"/>
                    <a:pt x="78" y="18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0" y="2"/>
                    <a:pt x="59" y="1"/>
                    <a:pt x="58" y="1"/>
                  </a:cubicBezTo>
                  <a:cubicBezTo>
                    <a:pt x="47" y="1"/>
                    <a:pt x="38" y="10"/>
                    <a:pt x="38" y="21"/>
                  </a:cubicBezTo>
                  <a:cubicBezTo>
                    <a:pt x="38" y="24"/>
                    <a:pt x="39" y="27"/>
                    <a:pt x="40" y="29"/>
                  </a:cubicBezTo>
                  <a:cubicBezTo>
                    <a:pt x="34" y="40"/>
                    <a:pt x="24" y="49"/>
                    <a:pt x="21" y="53"/>
                  </a:cubicBezTo>
                  <a:cubicBezTo>
                    <a:pt x="20" y="52"/>
                    <a:pt x="18" y="52"/>
                    <a:pt x="17" y="52"/>
                  </a:cubicBezTo>
                  <a:cubicBezTo>
                    <a:pt x="10" y="52"/>
                    <a:pt x="5" y="58"/>
                    <a:pt x="5" y="64"/>
                  </a:cubicBezTo>
                  <a:cubicBezTo>
                    <a:pt x="5" y="71"/>
                    <a:pt x="10" y="77"/>
                    <a:pt x="17" y="77"/>
                  </a:cubicBezTo>
                  <a:cubicBezTo>
                    <a:pt x="24" y="77"/>
                    <a:pt x="29" y="71"/>
                    <a:pt x="29" y="64"/>
                  </a:cubicBezTo>
                  <a:cubicBezTo>
                    <a:pt x="29" y="63"/>
                    <a:pt x="29" y="61"/>
                    <a:pt x="29" y="60"/>
                  </a:cubicBezTo>
                  <a:cubicBezTo>
                    <a:pt x="31" y="56"/>
                    <a:pt x="39" y="47"/>
                    <a:pt x="50" y="40"/>
                  </a:cubicBezTo>
                  <a:close/>
                  <a:moveTo>
                    <a:pt x="17" y="71"/>
                  </a:moveTo>
                  <a:cubicBezTo>
                    <a:pt x="14" y="71"/>
                    <a:pt x="11" y="68"/>
                    <a:pt x="11" y="64"/>
                  </a:cubicBezTo>
                  <a:cubicBezTo>
                    <a:pt x="11" y="61"/>
                    <a:pt x="14" y="58"/>
                    <a:pt x="17" y="58"/>
                  </a:cubicBezTo>
                  <a:cubicBezTo>
                    <a:pt x="21" y="58"/>
                    <a:pt x="24" y="61"/>
                    <a:pt x="24" y="64"/>
                  </a:cubicBezTo>
                  <a:cubicBezTo>
                    <a:pt x="24" y="68"/>
                    <a:pt x="21" y="71"/>
                    <a:pt x="17" y="71"/>
                  </a:cubicBezTo>
                  <a:close/>
                  <a:moveTo>
                    <a:pt x="18" y="24"/>
                  </a:moveTo>
                  <a:cubicBezTo>
                    <a:pt x="30" y="36"/>
                    <a:pt x="30" y="36"/>
                    <a:pt x="30" y="36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6" y="27"/>
                    <a:pt x="16" y="27"/>
                    <a:pt x="16" y="27"/>
                  </a:cubicBezTo>
                  <a:lnTo>
                    <a:pt x="18" y="24"/>
                  </a:lnTo>
                  <a:close/>
                  <a:moveTo>
                    <a:pt x="55" y="42"/>
                  </a:moveTo>
                  <a:cubicBezTo>
                    <a:pt x="55" y="42"/>
                    <a:pt x="45" y="45"/>
                    <a:pt x="38" y="57"/>
                  </a:cubicBezTo>
                  <a:cubicBezTo>
                    <a:pt x="38" y="56"/>
                    <a:pt x="56" y="75"/>
                    <a:pt x="56" y="75"/>
                  </a:cubicBezTo>
                  <a:cubicBezTo>
                    <a:pt x="59" y="78"/>
                    <a:pt x="64" y="78"/>
                    <a:pt x="67" y="75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75" y="67"/>
                    <a:pt x="75" y="62"/>
                    <a:pt x="72" y="59"/>
                  </a:cubicBezTo>
                  <a:lnTo>
                    <a:pt x="55" y="42"/>
                  </a:lnTo>
                  <a:close/>
                  <a:moveTo>
                    <a:pt x="62" y="71"/>
                  </a:moveTo>
                  <a:cubicBezTo>
                    <a:pt x="62" y="72"/>
                    <a:pt x="60" y="72"/>
                    <a:pt x="60" y="71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4" y="56"/>
                    <a:pt x="44" y="55"/>
                    <a:pt x="45" y="54"/>
                  </a:cubicBezTo>
                  <a:cubicBezTo>
                    <a:pt x="46" y="54"/>
                    <a:pt x="47" y="54"/>
                    <a:pt x="48" y="54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3" y="69"/>
                    <a:pt x="63" y="71"/>
                    <a:pt x="62" y="71"/>
                  </a:cubicBezTo>
                  <a:close/>
                  <a:moveTo>
                    <a:pt x="69" y="65"/>
                  </a:moveTo>
                  <a:cubicBezTo>
                    <a:pt x="68" y="66"/>
                    <a:pt x="67" y="66"/>
                    <a:pt x="66" y="65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1" y="50"/>
                    <a:pt x="51" y="49"/>
                    <a:pt x="52" y="48"/>
                  </a:cubicBezTo>
                  <a:cubicBezTo>
                    <a:pt x="52" y="47"/>
                    <a:pt x="54" y="47"/>
                    <a:pt x="54" y="48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9" y="63"/>
                    <a:pt x="69" y="64"/>
                    <a:pt x="69" y="6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34" name="Group 18"/>
          <p:cNvGrpSpPr/>
          <p:nvPr/>
        </p:nvGrpSpPr>
        <p:grpSpPr bwMode="auto">
          <a:xfrm>
            <a:off x="6357610" y="4485560"/>
            <a:ext cx="770467" cy="774700"/>
            <a:chOff x="0" y="0"/>
            <a:chExt cx="364" cy="366"/>
          </a:xfrm>
        </p:grpSpPr>
        <p:sp>
          <p:nvSpPr>
            <p:cNvPr id="5147" name="Oval 19"/>
            <p:cNvSpPr>
              <a:spLocks noChangeArrowheads="1"/>
            </p:cNvSpPr>
            <p:nvPr/>
          </p:nvSpPr>
          <p:spPr bwMode="auto">
            <a:xfrm>
              <a:off x="0" y="0"/>
              <a:ext cx="364" cy="36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0"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148" name="Freeform 20"/>
            <p:cNvSpPr>
              <a:spLocks noEditPoints="1"/>
            </p:cNvSpPr>
            <p:nvPr/>
          </p:nvSpPr>
          <p:spPr bwMode="auto">
            <a:xfrm>
              <a:off x="108" y="106"/>
              <a:ext cx="148" cy="154"/>
            </a:xfrm>
            <a:custGeom>
              <a:avLst/>
              <a:gdLst>
                <a:gd name="T0" fmla="*/ 135 w 71"/>
                <a:gd name="T1" fmla="*/ 12 h 74"/>
                <a:gd name="T2" fmla="*/ 135 w 71"/>
                <a:gd name="T3" fmla="*/ 10 h 74"/>
                <a:gd name="T4" fmla="*/ 106 w 71"/>
                <a:gd name="T5" fmla="*/ 0 h 74"/>
                <a:gd name="T6" fmla="*/ 79 w 71"/>
                <a:gd name="T7" fmla="*/ 10 h 74"/>
                <a:gd name="T8" fmla="*/ 67 w 71"/>
                <a:gd name="T9" fmla="*/ 23 h 74"/>
                <a:gd name="T10" fmla="*/ 67 w 71"/>
                <a:gd name="T11" fmla="*/ 40 h 74"/>
                <a:gd name="T12" fmla="*/ 85 w 71"/>
                <a:gd name="T13" fmla="*/ 40 h 74"/>
                <a:gd name="T14" fmla="*/ 96 w 71"/>
                <a:gd name="T15" fmla="*/ 27 h 74"/>
                <a:gd name="T16" fmla="*/ 106 w 71"/>
                <a:gd name="T17" fmla="*/ 23 h 74"/>
                <a:gd name="T18" fmla="*/ 117 w 71"/>
                <a:gd name="T19" fmla="*/ 27 h 74"/>
                <a:gd name="T20" fmla="*/ 119 w 71"/>
                <a:gd name="T21" fmla="*/ 29 h 74"/>
                <a:gd name="T22" fmla="*/ 123 w 71"/>
                <a:gd name="T23" fmla="*/ 40 h 74"/>
                <a:gd name="T24" fmla="*/ 119 w 71"/>
                <a:gd name="T25" fmla="*/ 50 h 74"/>
                <a:gd name="T26" fmla="*/ 92 w 71"/>
                <a:gd name="T27" fmla="*/ 79 h 74"/>
                <a:gd name="T28" fmla="*/ 79 w 71"/>
                <a:gd name="T29" fmla="*/ 83 h 74"/>
                <a:gd name="T30" fmla="*/ 69 w 71"/>
                <a:gd name="T31" fmla="*/ 79 h 74"/>
                <a:gd name="T32" fmla="*/ 69 w 71"/>
                <a:gd name="T33" fmla="*/ 77 h 74"/>
                <a:gd name="T34" fmla="*/ 52 w 71"/>
                <a:gd name="T35" fmla="*/ 94 h 74"/>
                <a:gd name="T36" fmla="*/ 52 w 71"/>
                <a:gd name="T37" fmla="*/ 96 h 74"/>
                <a:gd name="T38" fmla="*/ 79 w 71"/>
                <a:gd name="T39" fmla="*/ 106 h 74"/>
                <a:gd name="T40" fmla="*/ 79 w 71"/>
                <a:gd name="T41" fmla="*/ 106 h 74"/>
                <a:gd name="T42" fmla="*/ 108 w 71"/>
                <a:gd name="T43" fmla="*/ 96 h 74"/>
                <a:gd name="T44" fmla="*/ 135 w 71"/>
                <a:gd name="T45" fmla="*/ 67 h 74"/>
                <a:gd name="T46" fmla="*/ 148 w 71"/>
                <a:gd name="T47" fmla="*/ 40 h 74"/>
                <a:gd name="T48" fmla="*/ 135 w 71"/>
                <a:gd name="T49" fmla="*/ 12 h 74"/>
                <a:gd name="T50" fmla="*/ 65 w 71"/>
                <a:gd name="T51" fmla="*/ 114 h 74"/>
                <a:gd name="T52" fmla="*/ 52 w 71"/>
                <a:gd name="T53" fmla="*/ 127 h 74"/>
                <a:gd name="T54" fmla="*/ 42 w 71"/>
                <a:gd name="T55" fmla="*/ 131 h 74"/>
                <a:gd name="T56" fmla="*/ 31 w 71"/>
                <a:gd name="T57" fmla="*/ 127 h 74"/>
                <a:gd name="T58" fmla="*/ 29 w 71"/>
                <a:gd name="T59" fmla="*/ 125 h 74"/>
                <a:gd name="T60" fmla="*/ 25 w 71"/>
                <a:gd name="T61" fmla="*/ 114 h 74"/>
                <a:gd name="T62" fmla="*/ 29 w 71"/>
                <a:gd name="T63" fmla="*/ 104 h 74"/>
                <a:gd name="T64" fmla="*/ 56 w 71"/>
                <a:gd name="T65" fmla="*/ 75 h 74"/>
                <a:gd name="T66" fmla="*/ 69 w 71"/>
                <a:gd name="T67" fmla="*/ 71 h 74"/>
                <a:gd name="T68" fmla="*/ 79 w 71"/>
                <a:gd name="T69" fmla="*/ 75 h 74"/>
                <a:gd name="T70" fmla="*/ 79 w 71"/>
                <a:gd name="T71" fmla="*/ 77 h 74"/>
                <a:gd name="T72" fmla="*/ 79 w 71"/>
                <a:gd name="T73" fmla="*/ 77 h 74"/>
                <a:gd name="T74" fmla="*/ 96 w 71"/>
                <a:gd name="T75" fmla="*/ 60 h 74"/>
                <a:gd name="T76" fmla="*/ 96 w 71"/>
                <a:gd name="T77" fmla="*/ 58 h 74"/>
                <a:gd name="T78" fmla="*/ 94 w 71"/>
                <a:gd name="T79" fmla="*/ 56 h 74"/>
                <a:gd name="T80" fmla="*/ 90 w 71"/>
                <a:gd name="T81" fmla="*/ 54 h 74"/>
                <a:gd name="T82" fmla="*/ 69 w 71"/>
                <a:gd name="T83" fmla="*/ 48 h 74"/>
                <a:gd name="T84" fmla="*/ 40 w 71"/>
                <a:gd name="T85" fmla="*/ 58 h 74"/>
                <a:gd name="T86" fmla="*/ 13 w 71"/>
                <a:gd name="T87" fmla="*/ 87 h 74"/>
                <a:gd name="T88" fmla="*/ 0 w 71"/>
                <a:gd name="T89" fmla="*/ 114 h 74"/>
                <a:gd name="T90" fmla="*/ 13 w 71"/>
                <a:gd name="T91" fmla="*/ 142 h 74"/>
                <a:gd name="T92" fmla="*/ 13 w 71"/>
                <a:gd name="T93" fmla="*/ 144 h 74"/>
                <a:gd name="T94" fmla="*/ 42 w 71"/>
                <a:gd name="T95" fmla="*/ 154 h 74"/>
                <a:gd name="T96" fmla="*/ 42 w 71"/>
                <a:gd name="T97" fmla="*/ 154 h 74"/>
                <a:gd name="T98" fmla="*/ 69 w 71"/>
                <a:gd name="T99" fmla="*/ 144 h 74"/>
                <a:gd name="T100" fmla="*/ 81 w 71"/>
                <a:gd name="T101" fmla="*/ 131 h 74"/>
                <a:gd name="T102" fmla="*/ 81 w 71"/>
                <a:gd name="T103" fmla="*/ 114 h 74"/>
                <a:gd name="T104" fmla="*/ 65 w 71"/>
                <a:gd name="T105" fmla="*/ 114 h 7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1" h="74">
                  <a:moveTo>
                    <a:pt x="65" y="6"/>
                  </a:moveTo>
                  <a:cubicBezTo>
                    <a:pt x="65" y="5"/>
                    <a:pt x="65" y="5"/>
                    <a:pt x="65" y="5"/>
                  </a:cubicBezTo>
                  <a:cubicBezTo>
                    <a:pt x="61" y="1"/>
                    <a:pt x="56" y="0"/>
                    <a:pt x="51" y="0"/>
                  </a:cubicBezTo>
                  <a:cubicBezTo>
                    <a:pt x="47" y="0"/>
                    <a:pt x="42" y="1"/>
                    <a:pt x="38" y="5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0" y="13"/>
                    <a:pt x="30" y="17"/>
                    <a:pt x="32" y="19"/>
                  </a:cubicBezTo>
                  <a:cubicBezTo>
                    <a:pt x="35" y="21"/>
                    <a:pt x="38" y="21"/>
                    <a:pt x="41" y="19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8" y="12"/>
                    <a:pt x="50" y="11"/>
                    <a:pt x="51" y="11"/>
                  </a:cubicBezTo>
                  <a:cubicBezTo>
                    <a:pt x="53" y="11"/>
                    <a:pt x="55" y="12"/>
                    <a:pt x="56" y="13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8" y="15"/>
                    <a:pt x="59" y="17"/>
                    <a:pt x="59" y="19"/>
                  </a:cubicBezTo>
                  <a:cubicBezTo>
                    <a:pt x="59" y="21"/>
                    <a:pt x="58" y="23"/>
                    <a:pt x="57" y="24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2" y="39"/>
                    <a:pt x="40" y="40"/>
                    <a:pt x="38" y="40"/>
                  </a:cubicBezTo>
                  <a:cubicBezTo>
                    <a:pt x="37" y="40"/>
                    <a:pt x="35" y="39"/>
                    <a:pt x="33" y="38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9" y="50"/>
                    <a:pt x="34" y="51"/>
                    <a:pt x="38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3" y="51"/>
                    <a:pt x="48" y="50"/>
                    <a:pt x="52" y="46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9" y="29"/>
                    <a:pt x="71" y="24"/>
                    <a:pt x="71" y="19"/>
                  </a:cubicBezTo>
                  <a:cubicBezTo>
                    <a:pt x="71" y="14"/>
                    <a:pt x="69" y="9"/>
                    <a:pt x="65" y="6"/>
                  </a:cubicBezTo>
                  <a:close/>
                  <a:moveTo>
                    <a:pt x="31" y="55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3" y="62"/>
                    <a:pt x="21" y="63"/>
                    <a:pt x="20" y="63"/>
                  </a:cubicBezTo>
                  <a:cubicBezTo>
                    <a:pt x="18" y="63"/>
                    <a:pt x="16" y="62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3" y="59"/>
                    <a:pt x="12" y="57"/>
                    <a:pt x="12" y="55"/>
                  </a:cubicBezTo>
                  <a:cubicBezTo>
                    <a:pt x="12" y="53"/>
                    <a:pt x="13" y="51"/>
                    <a:pt x="14" y="50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9" y="35"/>
                    <a:pt x="31" y="34"/>
                    <a:pt x="33" y="34"/>
                  </a:cubicBezTo>
                  <a:cubicBezTo>
                    <a:pt x="34" y="34"/>
                    <a:pt x="36" y="35"/>
                    <a:pt x="38" y="36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4" y="27"/>
                    <a:pt x="44" y="26"/>
                    <a:pt x="43" y="26"/>
                  </a:cubicBezTo>
                  <a:cubicBezTo>
                    <a:pt x="40" y="24"/>
                    <a:pt x="36" y="23"/>
                    <a:pt x="33" y="23"/>
                  </a:cubicBezTo>
                  <a:cubicBezTo>
                    <a:pt x="28" y="23"/>
                    <a:pt x="23" y="24"/>
                    <a:pt x="19" y="28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2" y="45"/>
                    <a:pt x="0" y="50"/>
                    <a:pt x="0" y="55"/>
                  </a:cubicBezTo>
                  <a:cubicBezTo>
                    <a:pt x="0" y="60"/>
                    <a:pt x="2" y="65"/>
                    <a:pt x="6" y="68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10" y="73"/>
                    <a:pt x="15" y="74"/>
                    <a:pt x="20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24" y="74"/>
                    <a:pt x="29" y="73"/>
                    <a:pt x="33" y="6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1"/>
                    <a:pt x="41" y="57"/>
                    <a:pt x="39" y="55"/>
                  </a:cubicBezTo>
                  <a:cubicBezTo>
                    <a:pt x="37" y="53"/>
                    <a:pt x="33" y="53"/>
                    <a:pt x="31" y="5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137" name="Text Box 25"/>
          <p:cNvSpPr txBox="1">
            <a:spLocks noChangeArrowheads="1"/>
          </p:cNvSpPr>
          <p:nvPr/>
        </p:nvSpPr>
        <p:spPr bwMode="auto">
          <a:xfrm>
            <a:off x="5386919" y="2394658"/>
            <a:ext cx="944489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5335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zh-CN" altLang="zh-CN" sz="5335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38" name="Text Box 26"/>
          <p:cNvSpPr txBox="1">
            <a:spLocks noChangeArrowheads="1"/>
          </p:cNvSpPr>
          <p:nvPr/>
        </p:nvSpPr>
        <p:spPr bwMode="auto">
          <a:xfrm>
            <a:off x="5386919" y="3615974"/>
            <a:ext cx="944489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5335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zh-CN" altLang="zh-CN" sz="5335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39" name="Text Box 27"/>
          <p:cNvSpPr txBox="1">
            <a:spLocks noChangeArrowheads="1"/>
          </p:cNvSpPr>
          <p:nvPr/>
        </p:nvSpPr>
        <p:spPr bwMode="auto">
          <a:xfrm>
            <a:off x="4400025" y="4553708"/>
            <a:ext cx="944489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5335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zh-CN" altLang="zh-CN" sz="5335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41" name="Line 29"/>
          <p:cNvSpPr>
            <a:spLocks noChangeShapeType="1"/>
          </p:cNvSpPr>
          <p:nvPr/>
        </p:nvSpPr>
        <p:spPr bwMode="auto">
          <a:xfrm>
            <a:off x="1336605" y="2940121"/>
            <a:ext cx="30480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53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42" name="Text Box 30"/>
          <p:cNvSpPr txBox="1">
            <a:spLocks noChangeArrowheads="1"/>
          </p:cNvSpPr>
          <p:nvPr/>
        </p:nvSpPr>
        <p:spPr bwMode="auto">
          <a:xfrm>
            <a:off x="1424257" y="3180787"/>
            <a:ext cx="875240" cy="52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415" dirty="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目录</a:t>
            </a:r>
            <a:endParaRPr lang="zh-CN" altLang="zh-CN" sz="3415" dirty="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43" name="Text Box 31"/>
          <p:cNvSpPr txBox="1">
            <a:spLocks noChangeArrowheads="1"/>
          </p:cNvSpPr>
          <p:nvPr/>
        </p:nvSpPr>
        <p:spPr bwMode="auto">
          <a:xfrm>
            <a:off x="2433479" y="3297515"/>
            <a:ext cx="1872308" cy="40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55" dirty="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CONTENTS</a:t>
            </a:r>
            <a:endParaRPr lang="zh-CN" altLang="zh-CN" sz="2655" dirty="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44" name="Line 32"/>
          <p:cNvSpPr>
            <a:spLocks noChangeShapeType="1"/>
          </p:cNvSpPr>
          <p:nvPr/>
        </p:nvSpPr>
        <p:spPr bwMode="auto">
          <a:xfrm>
            <a:off x="1951228" y="3717252"/>
            <a:ext cx="30480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53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0" y="20800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746172" y="866293"/>
            <a:ext cx="2264228" cy="2264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4648200" y="1034143"/>
            <a:ext cx="2460171" cy="246017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5170714" y="1516299"/>
            <a:ext cx="1415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sz="40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5" name="直接连接符 13"/>
          <p:cNvCxnSpPr/>
          <p:nvPr/>
        </p:nvCxnSpPr>
        <p:spPr>
          <a:xfrm>
            <a:off x="5014686" y="2264228"/>
            <a:ext cx="1727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5044434" y="2282241"/>
            <a:ext cx="1728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ontents</a:t>
            </a:r>
            <a:endParaRPr lang="zh-CN" altLang="en-US" sz="28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5"/>
          <p:cNvSpPr txBox="1"/>
          <p:nvPr/>
        </p:nvSpPr>
        <p:spPr>
          <a:xfrm>
            <a:off x="1061085" y="2805430"/>
            <a:ext cx="9999980" cy="33832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  <a:hlinkClick r:id="rId3" action="ppaction://hlinksldjump"/>
              </a:rPr>
              <a:t>part  1 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  <a:hlinkClick r:id="rId3" action="ppaction://hlinksldjump"/>
              </a:rPr>
              <a:t>公司简介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</a:rPr>
              <a:t>                                                                                   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  <a:hlinkClick r:id="rId4" action="ppaction://hlinksldjump"/>
              </a:rPr>
              <a:t>part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4" action="ppaction://hlinksldjump"/>
              </a:rPr>
              <a:t>  2   </a:t>
            </a:r>
            <a:r>
              <a:rPr lang="zh-CN" altLang="zh-CN" dirty="0">
                <a:latin typeface="Arial" panose="020B0604020202020204" pitchFamily="34" charset="0"/>
                <a:ea typeface="黑体" panose="02010609060101010101" pitchFamily="49" charset="-122"/>
                <a:hlinkClick r:id="rId4" action="ppaction://hlinksldjump"/>
              </a:rPr>
              <a:t>面食餐厅问题剖析</a:t>
            </a:r>
            <a:r>
              <a:rPr lang="zh-CN" altLang="zh-CN" dirty="0"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endParaRPr lang="zh-CN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5" action="ppaction://hlinksldjump"/>
              </a:rPr>
              <a:t>part  3 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5" action="ppaction://hlinksldjump"/>
              </a:rPr>
              <a:t>解决方案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6" action="ppaction://hlinksldjump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6" action="ppaction://hlinksldjump"/>
              </a:rPr>
              <a:t>part   4 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6" action="ppaction://hlinksldjump"/>
              </a:rPr>
              <a:t>业务流程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</a:rPr>
              <a:t>   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7" action="ppaction://hlinksldjump"/>
              </a:rPr>
              <a:t>part  5 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7" action="ppaction://hlinksldjump"/>
              </a:rPr>
              <a:t>报价方案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  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8" action="ppaction://hlinksldjump"/>
              </a:rPr>
              <a:t>part   6 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8" action="ppaction://hlinksldjump"/>
              </a:rPr>
              <a:t>无线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8" action="ppaction://hlinksldjump"/>
              </a:rPr>
              <a:t>wifi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8" action="ppaction://hlinksldjump"/>
              </a:rPr>
              <a:t>覆盖方案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9" action="ppaction://hlinksldjump"/>
              </a:rPr>
              <a:t>part  7 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9" action="ppaction://hlinksldjump"/>
              </a:rPr>
              <a:t>合作案例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 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10" action="ppaction://hlinksldjump"/>
              </a:rPr>
              <a:t>part   8   </a:t>
            </a:r>
            <a:r>
              <a:rPr lang="zh-CN" altLang="zh-CN" dirty="0">
                <a:latin typeface="Arial" panose="020B0604020202020204" pitchFamily="34" charset="0"/>
                <a:ea typeface="黑体" panose="02010609060101010101" pitchFamily="49" charset="-122"/>
                <a:hlinkClick r:id="rId10" action="ppaction://hlinksldjump"/>
              </a:rPr>
              <a:t>售后服务承诺</a:t>
            </a:r>
            <a:r>
              <a:rPr lang="zh-CN" altLang="zh-CN" dirty="0">
                <a:latin typeface="Arial" panose="020B0604020202020204" pitchFamily="34" charset="0"/>
                <a:ea typeface="黑体" panose="02010609060101010101" pitchFamily="49" charset="-122"/>
              </a:rPr>
              <a:t>  </a:t>
            </a:r>
            <a:endParaRPr lang="zh-CN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zh-CN" altLang="zh-CN" dirty="0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</a:t>
            </a:r>
            <a:endParaRPr lang="zh-CN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11" action="ppaction://hlinksldjump"/>
              </a:rPr>
              <a:t>part  9 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11" action="ppaction://hlinksldjump"/>
              </a:rPr>
              <a:t>推荐有奖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  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12" action="ppaction://hlinksldjump"/>
              </a:rPr>
              <a:t>part  10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12" action="ppaction://hlinksldjump"/>
              </a:rPr>
              <a:t>合作流程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hlinkClick r:id="rId12" action="ppaction://hlinksldjump"/>
            </a:endParaRPr>
          </a:p>
          <a:p>
            <a:pPr lvl="0" indent="0"/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hlinkClick r:id="rId12" action="ppaction://hlinksldjump"/>
            </a:endParaRPr>
          </a:p>
          <a:p>
            <a:pPr lvl="0" indent="0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45" y="-25393"/>
            <a:ext cx="1217977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989384" y="1084748"/>
            <a:ext cx="6560963" cy="66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730" b="1" dirty="0" smtClean="0">
                <a:latin typeface="微软雅黑" panose="020B0503020204020204" charset="-122"/>
                <a:ea typeface="微软雅黑" panose="020B0503020204020204" charset="-122"/>
              </a:rPr>
              <a:t>传统餐饮软件</a:t>
            </a:r>
            <a:r>
              <a:rPr lang="en-US" altLang="zh-CN" sz="3730" b="1" dirty="0" smtClean="0">
                <a:latin typeface="微软雅黑" panose="020B0503020204020204" charset="-122"/>
                <a:ea typeface="微软雅黑" panose="020B0503020204020204" charset="-122"/>
              </a:rPr>
              <a:t>VS</a:t>
            </a:r>
            <a:r>
              <a:rPr lang="zh-CN" altLang="en-US" sz="3730" b="1" dirty="0" smtClean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373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672658" y="1934036"/>
          <a:ext cx="10558908" cy="3326692"/>
        </p:xfrm>
        <a:graphic>
          <a:graphicData uri="http://schemas.openxmlformats.org/drawingml/2006/table">
            <a:tbl>
              <a:tblPr/>
              <a:tblGrid>
                <a:gridCol w="1650491"/>
                <a:gridCol w="1373292"/>
                <a:gridCol w="1438889"/>
                <a:gridCol w="1584895"/>
                <a:gridCol w="1582778"/>
                <a:gridCol w="1441005"/>
                <a:gridCol w="1487558"/>
              </a:tblGrid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传统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CS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架构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好哇智慧餐饮架构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609420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低投入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自建服务器、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数据库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拉光纤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运维团队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点菜宝硬件投入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420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快部署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小时部署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打开即可用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易维护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需要专业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IT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人员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易连接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单机版，没有连接属性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连接第三方、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微信、订单渠道及移动支付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更安全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本地数据安全风险大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数据时时备份云端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6" name="Picture 2" descr="智慧餐饮logo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9671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81" y="0"/>
            <a:ext cx="12188238" cy="686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3137640" y="688239"/>
            <a:ext cx="6560963" cy="66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730" b="1" dirty="0">
                <a:latin typeface="微软雅黑" panose="020B0503020204020204" charset="-122"/>
                <a:ea typeface="微软雅黑" panose="020B0503020204020204" charset="-122"/>
              </a:rPr>
              <a:t>传统餐饮软件</a:t>
            </a:r>
            <a:r>
              <a:rPr lang="en-US" altLang="zh-CN" sz="3730" b="1" dirty="0">
                <a:latin typeface="微软雅黑" panose="020B0503020204020204" charset="-122"/>
                <a:ea typeface="微软雅黑" panose="020B0503020204020204" charset="-122"/>
              </a:rPr>
              <a:t>VS</a:t>
            </a:r>
            <a:r>
              <a:rPr lang="zh-CN" altLang="en-US" sz="3730" b="1" dirty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373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77" name="AutoShape 196"/>
          <p:cNvSpPr>
            <a:spLocks noChangeArrowheads="1"/>
          </p:cNvSpPr>
          <p:nvPr/>
        </p:nvSpPr>
        <p:spPr bwMode="auto">
          <a:xfrm>
            <a:off x="8228941" y="2566725"/>
            <a:ext cx="3091497" cy="3328489"/>
          </a:xfrm>
          <a:prstGeom prst="roundRect">
            <a:avLst>
              <a:gd name="adj" fmla="val 3727"/>
            </a:avLst>
          </a:prstGeom>
          <a:solidFill>
            <a:srgbClr val="C0C0C0">
              <a:alpha val="12157"/>
            </a:srgbClr>
          </a:solidFill>
          <a:ln w="12700">
            <a:solidFill>
              <a:srgbClr val="BFBFBF"/>
            </a:solidFill>
            <a:round/>
          </a:ln>
        </p:spPr>
        <p:txBody>
          <a:bodyPr anchor="ctr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zh-CN" altLang="en-US" sz="24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28678" name="Group 15"/>
          <p:cNvGrpSpPr/>
          <p:nvPr/>
        </p:nvGrpSpPr>
        <p:grpSpPr bwMode="auto">
          <a:xfrm>
            <a:off x="8015225" y="1606055"/>
            <a:ext cx="3455450" cy="1013570"/>
            <a:chOff x="0" y="0"/>
            <a:chExt cx="1451" cy="494"/>
          </a:xfrm>
        </p:grpSpPr>
        <p:grpSp>
          <p:nvGrpSpPr>
            <p:cNvPr id="28699" name="Group 16"/>
            <p:cNvGrpSpPr/>
            <p:nvPr/>
          </p:nvGrpSpPr>
          <p:grpSpPr bwMode="auto">
            <a:xfrm>
              <a:off x="0" y="0"/>
              <a:ext cx="1451" cy="453"/>
              <a:chOff x="0" y="0"/>
              <a:chExt cx="1800225" cy="468312"/>
            </a:xfrm>
          </p:grpSpPr>
          <p:sp>
            <p:nvSpPr>
              <p:cNvPr id="28702" name="AutoShap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00225" cy="468312"/>
              </a:xfrm>
              <a:prstGeom prst="roundRect">
                <a:avLst>
                  <a:gd name="adj" fmla="val 16667"/>
                </a:avLst>
              </a:prstGeom>
              <a:solidFill>
                <a:srgbClr val="99B5B3">
                  <a:alpha val="7097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2665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703" name="AutoShape 3"/>
              <p:cNvSpPr>
                <a:spLocks noChangeArrowheads="1"/>
              </p:cNvSpPr>
              <p:nvPr/>
            </p:nvSpPr>
            <p:spPr bwMode="auto">
              <a:xfrm>
                <a:off x="0" y="58539"/>
                <a:ext cx="1800225" cy="351234"/>
              </a:xfrm>
              <a:prstGeom prst="roundRect">
                <a:avLst>
                  <a:gd name="adj" fmla="val 16667"/>
                </a:avLst>
              </a:prstGeom>
              <a:solidFill>
                <a:srgbClr val="969696">
                  <a:alpha val="70979"/>
                </a:srgbClr>
              </a:solidFill>
              <a:ln w="25400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3200">
                  <a:solidFill>
                    <a:schemeClr val="tx2"/>
                  </a:solidFill>
                  <a:latin typeface="Calibri" panose="020F0502020204030204" charset="0"/>
                  <a:ea typeface="微软雅黑" panose="020B0503020204020204" charset="-122"/>
                </a:endParaRPr>
              </a:p>
            </p:txBody>
          </p:sp>
        </p:grpSp>
        <p:sp>
          <p:nvSpPr>
            <p:cNvPr id="28700" name="Text Box 229"/>
            <p:cNvSpPr txBox="1">
              <a:spLocks noChangeArrowheads="1"/>
            </p:cNvSpPr>
            <p:nvPr/>
          </p:nvSpPr>
          <p:spPr bwMode="auto">
            <a:xfrm>
              <a:off x="398" y="139"/>
              <a:ext cx="574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65" b="1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系统升级</a:t>
              </a:r>
              <a:endParaRPr lang="zh-CN" altLang="en-US" sz="2665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701" name="AutoShape 222"/>
            <p:cNvSpPr>
              <a:spLocks noChangeArrowheads="1"/>
            </p:cNvSpPr>
            <p:nvPr/>
          </p:nvSpPr>
          <p:spPr bwMode="auto">
            <a:xfrm>
              <a:off x="48" y="447"/>
              <a:ext cx="1361" cy="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10" y="21600"/>
                  </a:lnTo>
                  <a:lnTo>
                    <a:pt x="2079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404040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8679" name="AutoShape 196"/>
          <p:cNvSpPr>
            <a:spLocks noChangeArrowheads="1"/>
          </p:cNvSpPr>
          <p:nvPr/>
        </p:nvSpPr>
        <p:spPr bwMode="auto">
          <a:xfrm>
            <a:off x="911767" y="2566725"/>
            <a:ext cx="3360230" cy="3358113"/>
          </a:xfrm>
          <a:prstGeom prst="roundRect">
            <a:avLst>
              <a:gd name="adj" fmla="val 3727"/>
            </a:avLst>
          </a:prstGeom>
          <a:solidFill>
            <a:srgbClr val="C0C0C0">
              <a:alpha val="12157"/>
            </a:srgbClr>
          </a:solidFill>
          <a:ln w="12700">
            <a:solidFill>
              <a:srgbClr val="BFBFBF"/>
            </a:solidFill>
            <a:round/>
          </a:ln>
        </p:spPr>
        <p:txBody>
          <a:bodyPr anchor="ctr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zh-CN" altLang="en-US" sz="24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28680" name="Group 24"/>
          <p:cNvGrpSpPr/>
          <p:nvPr/>
        </p:nvGrpSpPr>
        <p:grpSpPr bwMode="auto">
          <a:xfrm>
            <a:off x="816547" y="1606055"/>
            <a:ext cx="3455450" cy="1013570"/>
            <a:chOff x="0" y="0"/>
            <a:chExt cx="1451" cy="494"/>
          </a:xfrm>
        </p:grpSpPr>
        <p:grpSp>
          <p:nvGrpSpPr>
            <p:cNvPr id="28694" name="Group 25"/>
            <p:cNvGrpSpPr/>
            <p:nvPr/>
          </p:nvGrpSpPr>
          <p:grpSpPr bwMode="auto">
            <a:xfrm>
              <a:off x="0" y="0"/>
              <a:ext cx="1451" cy="453"/>
              <a:chOff x="0" y="0"/>
              <a:chExt cx="1800225" cy="468312"/>
            </a:xfrm>
          </p:grpSpPr>
          <p:sp>
            <p:nvSpPr>
              <p:cNvPr id="28697" name="AutoShap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00225" cy="468312"/>
              </a:xfrm>
              <a:prstGeom prst="roundRect">
                <a:avLst>
                  <a:gd name="adj" fmla="val 16667"/>
                </a:avLst>
              </a:prstGeom>
              <a:solidFill>
                <a:srgbClr val="99B5B3">
                  <a:alpha val="7097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2665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698" name="AutoShape 3"/>
              <p:cNvSpPr>
                <a:spLocks noChangeArrowheads="1"/>
              </p:cNvSpPr>
              <p:nvPr/>
            </p:nvSpPr>
            <p:spPr bwMode="auto">
              <a:xfrm>
                <a:off x="0" y="58539"/>
                <a:ext cx="1800225" cy="351234"/>
              </a:xfrm>
              <a:prstGeom prst="roundRect">
                <a:avLst>
                  <a:gd name="adj" fmla="val 16667"/>
                </a:avLst>
              </a:prstGeom>
              <a:solidFill>
                <a:srgbClr val="969696">
                  <a:alpha val="70979"/>
                </a:srgbClr>
              </a:solidFill>
              <a:ln w="25400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3200">
                  <a:solidFill>
                    <a:schemeClr val="tx2"/>
                  </a:solidFill>
                  <a:latin typeface="Calibri" panose="020F0502020204030204" charset="0"/>
                  <a:ea typeface="微软雅黑" panose="020B0503020204020204" charset="-122"/>
                </a:endParaRPr>
              </a:p>
            </p:txBody>
          </p:sp>
        </p:grpSp>
        <p:sp>
          <p:nvSpPr>
            <p:cNvPr id="28695" name="Text Box 229"/>
            <p:cNvSpPr txBox="1">
              <a:spLocks noChangeArrowheads="1"/>
            </p:cNvSpPr>
            <p:nvPr/>
          </p:nvSpPr>
          <p:spPr bwMode="auto">
            <a:xfrm>
              <a:off x="439" y="139"/>
              <a:ext cx="574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65" b="1">
                  <a:solidFill>
                    <a:srgbClr val="92D050"/>
                  </a:solidFill>
                  <a:latin typeface="微软雅黑" panose="020B0503020204020204" charset="-122"/>
                  <a:ea typeface="微软雅黑" panose="020B0503020204020204" charset="-122"/>
                </a:rPr>
                <a:t>重装系统</a:t>
              </a:r>
              <a:endParaRPr lang="zh-CN" altLang="en-US" sz="2665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696" name="AutoShape 222"/>
            <p:cNvSpPr>
              <a:spLocks noChangeArrowheads="1"/>
            </p:cNvSpPr>
            <p:nvPr/>
          </p:nvSpPr>
          <p:spPr bwMode="auto">
            <a:xfrm>
              <a:off x="48" y="447"/>
              <a:ext cx="1361" cy="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10" y="21600"/>
                  </a:lnTo>
                  <a:lnTo>
                    <a:pt x="2079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404040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8681" name="矩形 196"/>
          <p:cNvSpPr>
            <a:spLocks noChangeArrowheads="1"/>
          </p:cNvSpPr>
          <p:nvPr/>
        </p:nvSpPr>
        <p:spPr bwMode="auto">
          <a:xfrm>
            <a:off x="1030264" y="2704265"/>
            <a:ext cx="2151551" cy="279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传统软件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、备份数据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、重新装数据库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、重新设置所有参数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、重新调试系统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预计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个小时恢复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2" name="AutoShape 196"/>
          <p:cNvSpPr>
            <a:spLocks noChangeArrowheads="1"/>
          </p:cNvSpPr>
          <p:nvPr/>
        </p:nvSpPr>
        <p:spPr bwMode="auto">
          <a:xfrm>
            <a:off x="4614790" y="2545565"/>
            <a:ext cx="3091497" cy="3379273"/>
          </a:xfrm>
          <a:prstGeom prst="roundRect">
            <a:avLst>
              <a:gd name="adj" fmla="val 3727"/>
            </a:avLst>
          </a:prstGeom>
          <a:solidFill>
            <a:srgbClr val="C0C0C0">
              <a:alpha val="12157"/>
            </a:srgbClr>
          </a:solidFill>
          <a:ln w="12700">
            <a:solidFill>
              <a:srgbClr val="BFBFBF"/>
            </a:solidFill>
            <a:round/>
          </a:ln>
        </p:spPr>
        <p:txBody>
          <a:bodyPr anchor="ctr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zh-CN" altLang="en-US" sz="24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28683" name="Group 15"/>
          <p:cNvGrpSpPr/>
          <p:nvPr/>
        </p:nvGrpSpPr>
        <p:grpSpPr bwMode="auto">
          <a:xfrm>
            <a:off x="4401074" y="1584894"/>
            <a:ext cx="3455450" cy="1013570"/>
            <a:chOff x="0" y="0"/>
            <a:chExt cx="1451" cy="494"/>
          </a:xfrm>
        </p:grpSpPr>
        <p:grpSp>
          <p:nvGrpSpPr>
            <p:cNvPr id="28689" name="Group 16"/>
            <p:cNvGrpSpPr/>
            <p:nvPr/>
          </p:nvGrpSpPr>
          <p:grpSpPr bwMode="auto">
            <a:xfrm>
              <a:off x="0" y="0"/>
              <a:ext cx="1451" cy="453"/>
              <a:chOff x="0" y="0"/>
              <a:chExt cx="1800225" cy="468312"/>
            </a:xfrm>
          </p:grpSpPr>
          <p:sp>
            <p:nvSpPr>
              <p:cNvPr id="28692" name="AutoShap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00225" cy="468312"/>
              </a:xfrm>
              <a:prstGeom prst="roundRect">
                <a:avLst>
                  <a:gd name="adj" fmla="val 16667"/>
                </a:avLst>
              </a:prstGeom>
              <a:solidFill>
                <a:srgbClr val="99B5B3">
                  <a:alpha val="7097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2665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693" name="AutoShape 3"/>
              <p:cNvSpPr>
                <a:spLocks noChangeArrowheads="1"/>
              </p:cNvSpPr>
              <p:nvPr/>
            </p:nvSpPr>
            <p:spPr bwMode="auto">
              <a:xfrm>
                <a:off x="0" y="58539"/>
                <a:ext cx="1800225" cy="351234"/>
              </a:xfrm>
              <a:prstGeom prst="roundRect">
                <a:avLst>
                  <a:gd name="adj" fmla="val 16667"/>
                </a:avLst>
              </a:prstGeom>
              <a:solidFill>
                <a:srgbClr val="969696">
                  <a:alpha val="70979"/>
                </a:srgbClr>
              </a:solidFill>
              <a:ln w="25400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3200">
                  <a:solidFill>
                    <a:schemeClr val="tx2"/>
                  </a:solidFill>
                  <a:latin typeface="Calibri" panose="020F0502020204030204" charset="0"/>
                  <a:ea typeface="微软雅黑" panose="020B0503020204020204" charset="-122"/>
                </a:endParaRPr>
              </a:p>
            </p:txBody>
          </p:sp>
        </p:grpSp>
        <p:sp>
          <p:nvSpPr>
            <p:cNvPr id="28690" name="Text Box 229"/>
            <p:cNvSpPr txBox="1">
              <a:spLocks noChangeArrowheads="1"/>
            </p:cNvSpPr>
            <p:nvPr/>
          </p:nvSpPr>
          <p:spPr bwMode="auto">
            <a:xfrm>
              <a:off x="398" y="139"/>
              <a:ext cx="574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65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硬盘损坏</a:t>
              </a:r>
              <a:endParaRPr lang="zh-CN" altLang="en-US" sz="26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691" name="AutoShape 222"/>
            <p:cNvSpPr>
              <a:spLocks noChangeArrowheads="1"/>
            </p:cNvSpPr>
            <p:nvPr/>
          </p:nvSpPr>
          <p:spPr bwMode="auto">
            <a:xfrm>
              <a:off x="48" y="447"/>
              <a:ext cx="1361" cy="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10" y="21600"/>
                  </a:lnTo>
                  <a:lnTo>
                    <a:pt x="2079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404040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8684" name="矩形 196"/>
          <p:cNvSpPr>
            <a:spLocks noChangeArrowheads="1"/>
          </p:cNvSpPr>
          <p:nvPr/>
        </p:nvSpPr>
        <p:spPr bwMode="auto">
          <a:xfrm>
            <a:off x="4682503" y="2704265"/>
            <a:ext cx="2151551" cy="2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传统软件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、数据丢失无法备份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、重新装数据库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、重新设置所有参数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、重新调试系统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预计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个小时恢复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5" name="矩形 196"/>
          <p:cNvSpPr>
            <a:spLocks noChangeArrowheads="1"/>
          </p:cNvSpPr>
          <p:nvPr/>
        </p:nvSpPr>
        <p:spPr bwMode="auto">
          <a:xfrm>
            <a:off x="8303003" y="2704266"/>
            <a:ext cx="2561920" cy="156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传统软件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、一年升级一次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、升级需要专业人员到店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、升级成本巨大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6" name="矩形 196"/>
          <p:cNvSpPr>
            <a:spLocks noChangeArrowheads="1"/>
          </p:cNvSpPr>
          <p:nvPr/>
        </p:nvSpPr>
        <p:spPr bwMode="auto">
          <a:xfrm>
            <a:off x="1030264" y="4401308"/>
            <a:ext cx="2476960" cy="107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、打开即可用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分钟恢复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7" name="矩形 196"/>
          <p:cNvSpPr>
            <a:spLocks noChangeArrowheads="1"/>
          </p:cNvSpPr>
          <p:nvPr/>
        </p:nvSpPr>
        <p:spPr bwMode="auto">
          <a:xfrm>
            <a:off x="4701548" y="4401308"/>
            <a:ext cx="2476960" cy="132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、数据早已备份在云端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、打开即可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用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分钟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恢复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8" name="矩形 196"/>
          <p:cNvSpPr>
            <a:spLocks noChangeArrowheads="1"/>
          </p:cNvSpPr>
          <p:nvPr/>
        </p:nvSpPr>
        <p:spPr bwMode="auto">
          <a:xfrm>
            <a:off x="8400340" y="4401308"/>
            <a:ext cx="2151551" cy="132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、云端升级一周一次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、升级无感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、升级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成本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2" name="Picture 2" descr="智慧餐饮logo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9671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框 3"/>
          <p:cNvSpPr txBox="1"/>
          <p:nvPr>
            <p:custDataLst>
              <p:tags r:id="rId1"/>
            </p:custDataLst>
          </p:nvPr>
        </p:nvSpPr>
        <p:spPr>
          <a:xfrm>
            <a:off x="2165350" y="1198563"/>
            <a:ext cx="3521075" cy="1366837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ctr"/>
          <a:lstStyle/>
          <a:p>
            <a:pPr lvl="0" indent="0" algn="just">
              <a:lnSpc>
                <a:spcPct val="12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baseline="0" dirty="0">
                <a:latin typeface="Arial" panose="020B0604020202020204" pitchFamily="34" charset="0"/>
                <a:ea typeface="黑体" panose="02010609060101010101" pitchFamily="49" charset="-122"/>
              </a:rPr>
              <a:t>七、业务流程：</a:t>
            </a:r>
            <a:endParaRPr lang="zh-CN" altLang="en-US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17411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0035" y="2827019"/>
            <a:ext cx="5648960" cy="282384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17412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200899" y="1014413"/>
            <a:ext cx="4546283" cy="5753432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26628" name="图片 1" descr="智慧餐饮logo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0" y="3175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智慧餐饮logo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238" y="3175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208009"/>
            <a:ext cx="1605280" cy="51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 sz="2800" dirty="0">
                <a:solidFill>
                  <a:schemeClr val="bg1"/>
                </a:solidFill>
                <a:sym typeface="+mn-ea"/>
              </a:rPr>
              <a:t>业务流程</a:t>
            </a:r>
            <a:endParaRPr lang="zh-CN" altLang="en-US" sz="2800" noProof="1" dirty="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ransition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3" y="989887"/>
            <a:ext cx="9644845" cy="5713521"/>
          </a:xfrm>
          <a:prstGeom prst="rect">
            <a:avLst/>
          </a:prstGeom>
        </p:spPr>
      </p:pic>
      <p:pic>
        <p:nvPicPr>
          <p:cNvPr id="3" name="图片 2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238" y="3175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08009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noProof="1" smtClean="0">
                <a:solidFill>
                  <a:schemeClr val="bg1"/>
                </a:solidFill>
              </a:rPr>
              <a:t>拓扑图</a:t>
            </a:r>
            <a:endParaRPr lang="zh-CN" altLang="en-US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文本框 1"/>
          <p:cNvSpPr txBox="1"/>
          <p:nvPr>
            <p:custDataLst>
              <p:tags r:id="rId1"/>
            </p:custDataLst>
          </p:nvPr>
        </p:nvSpPr>
        <p:spPr>
          <a:xfrm>
            <a:off x="808038" y="258763"/>
            <a:ext cx="7916862" cy="566737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lstStyle/>
          <a:p>
            <a:pPr lvl="0" indent="0" algn="just">
              <a:lnSpc>
                <a:spcPct val="12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2400" baseline="0" dirty="0">
                <a:latin typeface="Arial" panose="020B0604020202020204" pitchFamily="34" charset="0"/>
                <a:ea typeface="黑体" panose="02010609060101010101" pitchFamily="49" charset="-122"/>
              </a:rPr>
              <a:t>八、软硬件配置：1.基础套餐：5999元   套餐内容见下表</a:t>
            </a:r>
            <a:endParaRPr lang="zh-CN" altLang="en-US" sz="24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aphicFrame>
        <p:nvGraphicFramePr>
          <p:cNvPr id="9" name="表格 8"/>
          <p:cNvGraphicFramePr/>
          <p:nvPr/>
        </p:nvGraphicFramePr>
        <p:xfrm>
          <a:off x="773113" y="825500"/>
          <a:ext cx="10644505" cy="6097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8000"/>
                <a:gridCol w="1226185"/>
                <a:gridCol w="959485"/>
                <a:gridCol w="1040765"/>
                <a:gridCol w="1016635"/>
                <a:gridCol w="707390"/>
                <a:gridCol w="3916045"/>
              </a:tblGrid>
              <a:tr h="18288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0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品名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图片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单价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数量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总价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0">
                <a:tc rowSpan="1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前台收银设备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好哇智能收银机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备注：若餐厅面积大，建议前台两台收银机，缓解高峰期结账和开台压力。硬件配置：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Windows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版本 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J1900 4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核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CPU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 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4G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内存、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128G SSD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硬盘、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80MM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高速打印机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高速二维码识别（微信支付、支付支付需要）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+RFID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（识别实体会员卡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ic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卡）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双屏（高清屏）显示。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91440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钱箱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0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290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290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备注：五格三档收银箱，可连接前台小票打印机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16865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  <a:tr h="636905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  <a:tr h="93091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厨房打印机（佳博）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0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备注：热敏厨房小票打印机，带切刀（自动切纸），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250MM/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秒高速打印很好解决出单时间，提升工作效率！每个做菜档口一个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</a:tr>
              <a:tr h="95377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服务员设备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好小二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app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0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免费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支持安卓和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ios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系统下载好小二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APP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至手机即可供服务员点餐、收银智能操作；并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换桌，退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赠菜，支持微信、支付宝及现金支付。操作简单，快速上手！ 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19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二维码桌贴桌牌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二维码桌贴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000" b="0" u="none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免费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好小二直接绑定，操作简单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83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系统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好哇智慧餐饮管理系统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000" b="0" u="none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包含一年服务费和云服务器空间带宽费用，一年后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390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元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年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9435">
                <a:tc gridSpan="7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注：以上报价均是含税价可开正规增值税发票。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7717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3825875" y="1030288"/>
            <a:ext cx="949325" cy="86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18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824288" y="2128838"/>
            <a:ext cx="950912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19" name="图片 11"/>
          <p:cNvPicPr/>
          <p:nvPr/>
        </p:nvPicPr>
        <p:blipFill>
          <a:blip r:embed="rId4"/>
          <a:stretch>
            <a:fillRect/>
          </a:stretch>
        </p:blipFill>
        <p:spPr>
          <a:xfrm>
            <a:off x="3824288" y="3124200"/>
            <a:ext cx="882650" cy="790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20" name="图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3849688" y="4059238"/>
            <a:ext cx="925512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21" name="图片 13"/>
          <p:cNvPicPr/>
          <p:nvPr/>
        </p:nvPicPr>
        <p:blipFill>
          <a:blip r:embed="rId6"/>
          <a:stretch>
            <a:fillRect/>
          </a:stretch>
        </p:blipFill>
        <p:spPr>
          <a:xfrm>
            <a:off x="3833813" y="4979988"/>
            <a:ext cx="925512" cy="55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22" name="图片 14"/>
          <p:cNvPicPr/>
          <p:nvPr/>
        </p:nvPicPr>
        <p:blipFill>
          <a:blip r:embed="rId7"/>
          <a:stretch>
            <a:fillRect/>
          </a:stretch>
        </p:blipFill>
        <p:spPr>
          <a:xfrm>
            <a:off x="3833813" y="5614988"/>
            <a:ext cx="908050" cy="66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23" name="图片 1" descr="智慧餐饮logo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4900" y="-58737"/>
            <a:ext cx="3124200" cy="9826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  <p:transition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文本框 1"/>
          <p:cNvSpPr txBox="1"/>
          <p:nvPr>
            <p:custDataLst>
              <p:tags r:id="rId1"/>
            </p:custDataLst>
          </p:nvPr>
        </p:nvSpPr>
        <p:spPr>
          <a:xfrm>
            <a:off x="876300" y="258763"/>
            <a:ext cx="8358188" cy="566737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lstStyle/>
          <a:p>
            <a:pPr lvl="0" indent="0" algn="just">
              <a:lnSpc>
                <a:spcPct val="12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2400" baseline="0" dirty="0">
                <a:latin typeface="Arial" panose="020B0604020202020204" pitchFamily="34" charset="0"/>
                <a:ea typeface="黑体" panose="02010609060101010101" pitchFamily="49" charset="-122"/>
              </a:rPr>
              <a:t>2.豪华套餐：16888元</a:t>
            </a:r>
            <a:endParaRPr lang="zh-CN" altLang="en-US" sz="24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aphicFrame>
        <p:nvGraphicFramePr>
          <p:cNvPr id="2" name="表格 -1"/>
          <p:cNvGraphicFramePr/>
          <p:nvPr/>
        </p:nvGraphicFramePr>
        <p:xfrm>
          <a:off x="538163" y="825500"/>
          <a:ext cx="11052175" cy="26244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0410"/>
                <a:gridCol w="2573020"/>
                <a:gridCol w="1155065"/>
                <a:gridCol w="695325"/>
                <a:gridCol w="1298575"/>
                <a:gridCol w="4589780"/>
              </a:tblGrid>
              <a:tr h="16891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0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品名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单价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数量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总价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774065"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前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台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收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银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设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好哇智能收银机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备注：若餐厅面积大，建议前台两台收银机，缓解高峰期结账和开台压力。硬件配置：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Windows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版本 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J1900 4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核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CPU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 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4G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内存、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128G SSD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硬盘、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80MM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高速打印机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高速二维码识别（微信支付、支付支付需要）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+RFID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（识别实体会员卡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ic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卡）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双屏（高清屏）显示。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54635">
                <a:tc vMerge="1"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钱箱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290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290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备注：五格三档收银箱，可连接前台小票打印机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635">
                <a:tc vMerge="1"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扫码枪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460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460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能读取所有标准一维和主流二维码制，同时也能读取荧幕（如手机）里的条形码；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970">
                <a:tc vMerge="1"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 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旺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pos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支持好小二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APP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；支持刷银行卡、信用卡；微信支付宝扫码支付；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635">
                <a:tc vMerge="1"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密码键盘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USB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接口，支持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IC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卡识别与数字键盘输入。主要用于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IC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会员卡识别与密码输入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635">
                <a:tc vMerge="1"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来电宝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240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240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老会员来电会员信息和消费信息提醒等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/>
        </p:nvGraphicFramePr>
        <p:xfrm>
          <a:off x="549275" y="3449638"/>
          <a:ext cx="11054080" cy="17900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8185"/>
                <a:gridCol w="2576830"/>
                <a:gridCol w="1169670"/>
                <a:gridCol w="672465"/>
                <a:gridCol w="1310640"/>
                <a:gridCol w="4606290"/>
              </a:tblGrid>
              <a:tr h="278130"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后厨设备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触摸屏一体机（划菜机）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3000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3300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主要用于厨房划菜使用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厨房打印机（佳博）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1600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备注：热敏厨房小票打印机，带切刀（自动切纸），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250MM/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秒高速打印很好解决出单时间，提升工作效率！每个做菜档口一个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6416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  <a:tr h="251460">
                <a:tc row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服务员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设备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	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点菜宝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460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1840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与基站同步使用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185">
                <a:tc vMerge="1"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基站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750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750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与点菜宝同步使用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系统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好哇智慧餐饮管理系统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总计：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18627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775">
                <a:tc gridSpan="6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注：以上报价均是含税价可开正规增值税发票。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564" name="文本框 99"/>
          <p:cNvSpPr txBox="1"/>
          <p:nvPr/>
        </p:nvSpPr>
        <p:spPr>
          <a:xfrm>
            <a:off x="414332" y="5341932"/>
            <a:ext cx="2024068" cy="118904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fontAlgn="base"/>
            <a:r>
              <a:rPr lang="en-US" altLang="zh-CN" sz="3600" u="none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 </a:t>
            </a:r>
            <a:endParaRPr lang="en-US" altLang="zh-CN" sz="3600" u="none" strike="noStrike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fontAlgn="base"/>
            <a:r>
              <a:rPr lang="zh-CN" altLang="en-US" sz="3600" u="none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选配：</a:t>
            </a:r>
            <a:endParaRPr lang="zh-CN" altLang="en-US" sz="3600" u="none" strike="noStrike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28" name="表格 27"/>
          <p:cNvGraphicFramePr/>
          <p:nvPr/>
        </p:nvGraphicFramePr>
        <p:xfrm>
          <a:off x="2606675" y="5799138"/>
          <a:ext cx="725678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0940"/>
                <a:gridCol w="1358900"/>
                <a:gridCol w="962660"/>
                <a:gridCol w="1483995"/>
                <a:gridCol w="2280285"/>
              </a:tblGrid>
              <a:tr h="73152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排号机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6500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6500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可在此机上进行预点菜，打印小票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,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购买硬件送软件；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795" name="图片 1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5" y="-53975"/>
            <a:ext cx="3124200" cy="982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>
    <p:newsfla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文本框 1"/>
          <p:cNvSpPr txBox="1"/>
          <p:nvPr>
            <p:custDataLst>
              <p:tags r:id="rId1"/>
            </p:custDataLst>
          </p:nvPr>
        </p:nvSpPr>
        <p:spPr>
          <a:xfrm>
            <a:off x="847725" y="258763"/>
            <a:ext cx="8358188" cy="566738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lstStyle/>
          <a:p>
            <a:pPr lvl="0" indent="0" algn="just" fontAlgn="base">
              <a:lnSpc>
                <a:spcPct val="12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2400" strike="noStrike" baseline="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九、推荐网络环境：</a:t>
            </a:r>
            <a:endParaRPr lang="zh-CN" altLang="en-US" sz="2400" strike="noStrike" baseline="0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9698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95375" y="825500"/>
            <a:ext cx="1444625" cy="492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文本框 100"/>
          <p:cNvSpPr txBox="1"/>
          <p:nvPr/>
        </p:nvSpPr>
        <p:spPr>
          <a:xfrm>
            <a:off x="1095375" y="1420813"/>
            <a:ext cx="8928100" cy="6397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292100"/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随着当前移动网络的飞速发展，平板电脑、智能手机、笔记本等设备得以大范围普及应用。餐厅作为大众的消费场所，无线网络成为餐厅服务内容不可或缺的一部分。</a:t>
            </a:r>
            <a:endParaRPr lang="zh-CN" altLang="en-US" u="none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9700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1095375" y="2060575"/>
            <a:ext cx="1443038" cy="493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1095375" y="2554288"/>
            <a:ext cx="8928100" cy="24463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292100" algn="l" fontAlgn="auto"/>
            <a:endParaRPr lang="en-US" altLang="zh-CN" sz="1050" b="0" u="none" strike="noStrike" noProof="1">
              <a:solidFill>
                <a:srgbClr val="000000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餐厅无线覆盖的需求分析如下：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1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、餐厅内需满足各区域无线全覆盖，无盲区；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2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、需满足无线终端移动过程中自动切换接入点，网络不断线，即无线漫游；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3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、餐厅内顾客分布不均，需满足自动负载均衡，保证无线网络使用效果；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4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、餐厅作为大众的消费场所，网络设备应该具备良好的拓展性，支持满足后续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WEB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认证，短信认证，微信认证等多样化营销要求；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5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AP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外形应美观大方，需支持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PoE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供电，满足消防及布线需求；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6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AP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支持统一管理、配置，并实时监控各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AP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工作状态，运维简便；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9702" name="文本框 4"/>
          <p:cNvSpPr txBox="1"/>
          <p:nvPr/>
        </p:nvSpPr>
        <p:spPr>
          <a:xfrm>
            <a:off x="1222375" y="5254625"/>
            <a:ext cx="8459788" cy="6397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详见超链接</a:t>
            </a:r>
            <a:r>
              <a:rPr lang="en-US" altLang="zh-CN" u="sng">
                <a:solidFill>
                  <a:srgbClr val="800080"/>
                </a:solidFill>
                <a:latin typeface="宋体" panose="02010600030101010101" pitchFamily="2" charset="-122"/>
                <a:ea typeface="宋体" panose="02010600030101010101" pitchFamily="2" charset="-122"/>
                <a:hlinkClick r:id="rId4"/>
              </a:rPr>
              <a:t>http://service.tp-link.com.cn/detail_article_2294.html?from=timeline&amp;isappinstalled=0</a:t>
            </a:r>
            <a:endParaRPr lang="zh-CN" altLang="en-US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9703" name="图片 1" descr="智慧餐饮logo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3350" y="5080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ransition>
    <p:cover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93394" y="810894"/>
            <a:ext cx="7028181" cy="5076825"/>
          </a:xfrm>
          <a:prstGeom prst="rect">
            <a:avLst/>
          </a:prstGeom>
          <a:effectLst>
            <a:softEdge rad="127000"/>
          </a:effectLst>
        </p:spPr>
        <p:txBody>
          <a:bodyPr vert="horz" lIns="108000" tIns="45720" rIns="108000" bIns="45720" rtlCol="0">
            <a:normAutofit fontScale="92500"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十、效果分析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1、公司名称：江南面馆门店情况：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平米，服务员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个，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人均消费：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使用时间：201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月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2、销售情况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会员发展情况：截止到今日，共发展了1000会员，会员充值额增长了30%；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排队情况：排队入场率从60%提高到了90%；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销售情况：日服务桌数从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提高到了150桌，人均消费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元，月销售额从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1500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万元提高到了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2250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万元；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服务员人员：大堂服务员减少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人， 按每个服务员3000元/月，共计节约成本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6000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元/月，共计每年节约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60000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元。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23" name="图片 1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3175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575" y="1486535"/>
            <a:ext cx="4523740" cy="39935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33350" y="9525"/>
            <a:ext cx="4164965" cy="514350"/>
          </a:xfrm>
        </p:spPr>
        <p:txBody>
          <a:bodyPr/>
          <a:p>
            <a:r>
              <a:rPr lang="zh-CN" altLang="zh-CN">
                <a:solidFill>
                  <a:srgbClr val="FF0000"/>
                </a:solidFill>
              </a:rPr>
              <a:t>合作案例</a:t>
            </a:r>
            <a:endParaRPr lang="zh-CN" altLang="zh-CN">
              <a:solidFill>
                <a:srgbClr val="FF0000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1746" name="图片 1" descr="智慧餐饮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38895" y="-225107"/>
            <a:ext cx="3122613" cy="982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935" y="523875"/>
            <a:ext cx="5723890" cy="33997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070" y="3923665"/>
            <a:ext cx="7047865" cy="29629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" y="523875"/>
            <a:ext cx="6114415" cy="37236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" y="4247515"/>
            <a:ext cx="5245100" cy="27673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>
    <p:comb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210" y="998219"/>
            <a:ext cx="10139031" cy="552704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1746" name="图片 1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7463"/>
            <a:ext cx="3122613" cy="9826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>
    <p:comb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0739" y="1289010"/>
            <a:ext cx="11332666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/>
              <a:t>好哇</a:t>
            </a:r>
            <a:r>
              <a:rPr lang="zh-CN" altLang="en-US" sz="1355" dirty="0"/>
              <a:t>智慧餐饮是餐厅的线上线下整体解决方案的SAAS服务商，好哇完美整合收银·营销·外卖·排号·微信·会员等餐厅经营所需的所有功能，帮助餐厅留客拉新、提高员工劳动效率、提高会员营销投入与产出比、节约食材与人员成本等，更可以在餐厅运营、选址、金融服务等方面提供服务！所属公司成都依诺信息技术有限公司是国家高新技术企业、拥有多项发明专利、具备"互联网+餐饮基因"， 致力于打造更美好的餐饮生态园，让老板赚钱省心，让员工工作舒心，让顾客吃得放心！</a:t>
            </a:r>
            <a:endParaRPr lang="zh-CN" altLang="en-US" sz="1355" dirty="0"/>
          </a:p>
          <a:p>
            <a:endParaRPr lang="zh-CN" altLang="en-US" sz="1355" dirty="0"/>
          </a:p>
        </p:txBody>
      </p:sp>
      <p:sp>
        <p:nvSpPr>
          <p:cNvPr id="8194" name="Rectangle 3"/>
          <p:cNvSpPr/>
          <p:nvPr/>
        </p:nvSpPr>
        <p:spPr>
          <a:xfrm>
            <a:off x="243698" y="178517"/>
            <a:ext cx="4672047" cy="6018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1083310"/>
            <a:r>
              <a:rPr lang="zh-CN" altLang="en-US" sz="331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好哇智慧餐饮公司介绍</a:t>
            </a:r>
            <a:endParaRPr lang="zh-CN" altLang="en-US" sz="331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762343"/>
            <a:ext cx="12192000" cy="4095657"/>
          </a:xfrm>
          <a:prstGeom prst="rect">
            <a:avLst/>
          </a:prstGeom>
        </p:spPr>
      </p:pic>
      <p:pic>
        <p:nvPicPr>
          <p:cNvPr id="5" name="图片 4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4517" y="-4762"/>
            <a:ext cx="1994946" cy="627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0860" y="885825"/>
            <a:ext cx="8590280" cy="508571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39394" y="205087"/>
            <a:ext cx="11510645" cy="6489700"/>
          </a:xfrm>
          <a:prstGeom prst="rect">
            <a:avLst/>
          </a:prstGeom>
          <a:effectLst>
            <a:softEdge rad="127000"/>
          </a:effectLst>
        </p:spPr>
        <p:txBody>
          <a:bodyPr vert="horz" lIns="108000" tIns="45720" rIns="108000" bIns="45720" rtlCol="0">
            <a:normAutofit fontScale="67500" lnSpcReduction="10000"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十一、售后服务承诺书</a:t>
            </a: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一、客户经理服务承诺：</a:t>
            </a: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1、服务时间内9：30-21：30及时响应客户需求，无论是销售需求还是产品需求，必须在20分钟内响应客户，认真了解客户需求和真诚与客户进行交流，尽快帮助客户整理合作方案。</a:t>
            </a: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2、与客户真诚交流，不夸大产品功能和服务内容，如实阐述产品优势，帮助客户了解和使用好哇智慧餐饮产品，并定期回访。</a:t>
            </a: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二、VIP客服服务内容：</a:t>
            </a: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1、公司VIP客户服务热线和QQ：4000883538，服务时间：9：30—21：30。</a:t>
            </a: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2、VIP独享线上流量带宽和云服务空间，服务期间无限制使用。</a:t>
            </a: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3、VIP专人服务内容包括：VIP独享专人1对1服务，专人客服解决产品服务的问题，更有每月多次电话沟通。</a:t>
            </a: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4、基础服务、远程硬件调试、软件功能培训、其它高级服务、投诉建议等（详见表格一）；</a:t>
            </a: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5、针对基础服务，在您提交开通帐号的当天受理。</a:t>
            </a: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6、 针对远程硬件调试，在您硬件满足好哇智慧餐饮系统支持及您门店网络、电源等正常的情况下，1个工作日内调通。</a:t>
            </a: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三、服务监管渠道：</a:t>
            </a: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1、公司实行举报监督机制，公司对工作人员在办理业务中违反服务承诺的行为，一经发现核实，违反规定将按公司制度严肃处理。</a:t>
            </a: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2、投诉的格式：提供对应服务客服的工号、联系电话、聊天截图、电话录音，直接提供至邮箱fk@haowa.com，如是我们问题，确认投诉成立，赠送一月服务时间。</a:t>
            </a: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3、 我们将真诚地邀请您监督我们，您可以将您的意见和建议通过以下途径告知我们：</a:t>
            </a: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　	　	致电公司客服热线：400-088-3538</a:t>
            </a: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　	　	发送电子邮件至：fk@haowa.com</a:t>
            </a: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2771" name="图片 1" descr="智慧餐饮log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775" y="3175"/>
            <a:ext cx="3124200" cy="982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ransition>
    <p:cover dir="l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椭圆 30"/>
          <p:cNvSpPr/>
          <p:nvPr/>
        </p:nvSpPr>
        <p:spPr>
          <a:xfrm>
            <a:off x="505323" y="310279"/>
            <a:ext cx="348901" cy="348901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2" name="Content Placeholder 2"/>
          <p:cNvSpPr txBox="1"/>
          <p:nvPr/>
        </p:nvSpPr>
        <p:spPr>
          <a:xfrm>
            <a:off x="1021945" y="310279"/>
            <a:ext cx="2908018" cy="348901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655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人脉总动员</a:t>
            </a:r>
            <a:endParaRPr lang="zh-CN" altLang="en-US" sz="2655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758534" y="310279"/>
            <a:ext cx="191381" cy="19138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35" name="Picture 3" descr="智慧餐饮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881" y="-84704"/>
            <a:ext cx="2677328" cy="8413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36" descr="返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35" y="980440"/>
            <a:ext cx="9752330" cy="5552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21047" y="895350"/>
            <a:ext cx="9362446" cy="1711960"/>
          </a:xfrm>
          <a:prstGeom prst="rect">
            <a:avLst/>
          </a:prstGeom>
          <a:effectLst>
            <a:softEdge rad="127000"/>
          </a:effectLst>
        </p:spPr>
        <p:txBody>
          <a:bodyPr vert="horz" lIns="108000" tIns="45720" rIns="108000" bIns="45720" rtlCol="0">
            <a:normAutofit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十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三、合作流程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咨询报价》签订合同》付款》交货并验货》安装培训》售后服务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84036"/>
            <a:ext cx="6839585" cy="454851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82585" y="3084830"/>
            <a:ext cx="4133850" cy="1979930"/>
          </a:xfrm>
          <a:prstGeom prst="rect">
            <a:avLst/>
          </a:prstGeom>
          <a:effectLst>
            <a:softEdge rad="127000"/>
          </a:effectLst>
        </p:spPr>
        <p:txBody>
          <a:bodyPr vert="horz" lIns="108000" tIns="45720" rIns="108000" bIns="45720" rtlCol="0">
            <a:normAutofit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您的客户经理：袁博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联系电话：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15009680286</a:t>
            </a:r>
            <a:endParaRPr lang="en-US" altLang="zh-CN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邮箱：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rzx210@126.com</a:t>
            </a:r>
            <a:endParaRPr lang="en-US" altLang="zh-CN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4820" name="图片 1" descr="智慧餐饮logo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" y="3175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>
    <p:comb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2942" y="3067746"/>
            <a:ext cx="3270232" cy="3662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6348446" y="3067746"/>
            <a:ext cx="2927452" cy="36189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903" y="3130123"/>
            <a:ext cx="2993249" cy="35258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67746"/>
            <a:ext cx="3282265" cy="36626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85060" y="659219"/>
            <a:ext cx="11977403" cy="2470904"/>
          </a:xfrm>
          <a:prstGeom prst="rect">
            <a:avLst/>
          </a:prstGeom>
        </p:spPr>
      </p:pic>
      <p:pic>
        <p:nvPicPr>
          <p:cNvPr id="7" name="图片 6" descr="智慧餐饮logo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4517" y="-4762"/>
            <a:ext cx="1994946" cy="627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2333"/>
            <a:ext cx="12192000" cy="5876104"/>
          </a:xfrm>
          <a:prstGeom prst="rect">
            <a:avLst/>
          </a:prstGeom>
        </p:spPr>
      </p:pic>
      <p:pic>
        <p:nvPicPr>
          <p:cNvPr id="3" name="图片 2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4517" y="-4762"/>
            <a:ext cx="1994946" cy="627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文本框 4"/>
          <p:cNvSpPr txBox="1"/>
          <p:nvPr>
            <p:custDataLst>
              <p:tags r:id="rId1"/>
            </p:custDataLst>
          </p:nvPr>
        </p:nvSpPr>
        <p:spPr>
          <a:xfrm>
            <a:off x="2538095" y="4495800"/>
            <a:ext cx="5022850" cy="352298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228600" indent="-228600" fontAlgn="base">
              <a:buSzTx/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面食餐厅是餐饮创业非常好的一个项目</a:t>
            </a:r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,</a:t>
            </a: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若餐厅内部管理流程混乱</a:t>
            </a:r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,</a:t>
            </a: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脱节</a:t>
            </a:r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会导致各种问题出现</a:t>
            </a:r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,</a:t>
            </a: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比如</a:t>
            </a:r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:</a:t>
            </a: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传统手写单</a:t>
            </a:r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,</a:t>
            </a: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厨房不打单</a:t>
            </a:r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,</a:t>
            </a: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没有运营会员</a:t>
            </a:r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,</a:t>
            </a: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互联网营销等</a:t>
            </a:r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面食餐厅改革势在必行</a:t>
            </a:r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endParaRPr lang="en-US" altLang="zh-CN" sz="24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208009"/>
            <a:ext cx="2327910" cy="51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noProof="1">
                <a:solidFill>
                  <a:schemeClr val="bg1"/>
                </a:solidFill>
              </a:rPr>
              <a:t>面食餐厅问题</a:t>
            </a:r>
            <a:endParaRPr lang="en-US" altLang="zh-CN" sz="2800" b="1" noProof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085" y="876935"/>
            <a:ext cx="7882890" cy="36188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文本框 4"/>
          <p:cNvSpPr txBox="1"/>
          <p:nvPr>
            <p:custDataLst>
              <p:tags r:id="rId1"/>
            </p:custDataLst>
          </p:nvPr>
        </p:nvSpPr>
        <p:spPr>
          <a:xfrm>
            <a:off x="2537460" y="5436235"/>
            <a:ext cx="5022850" cy="352298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228600" indent="-228600" fontAlgn="base">
              <a:buSzTx/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面食餐厅的内部管理流程非常简单</a:t>
            </a:r>
            <a:r>
              <a:rPr lang="en-US" altLang="zh-CN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,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厨房错单漏单情况时有发生</a:t>
            </a:r>
            <a:r>
              <a:rPr lang="en-US" altLang="zh-CN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,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老板苦不堪言</a:t>
            </a:r>
            <a:r>
              <a:rPr lang="en-US" altLang="zh-CN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endParaRPr lang="en-US" altLang="zh-CN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28600" indent="-228600" fontAlgn="base">
              <a:buSzTx/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通过好哇智能收银软件</a:t>
            </a:r>
            <a:r>
              <a:rPr lang="en-US" altLang="zh-CN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,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后厨网口驱动打印</a:t>
            </a:r>
            <a:r>
              <a:rPr lang="en-US" altLang="zh-CN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,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全面解决面食餐厅后厨打印的问题</a:t>
            </a:r>
            <a:r>
              <a:rPr lang="en-US" altLang="zh-CN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endParaRPr lang="en-US" altLang="zh-CN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28600" indent="-228600" fontAlgn="base">
              <a:buSzTx/>
              <a:buFont typeface="Arial" panose="020B0604020202020204" pitchFamily="34" charset="0"/>
              <a:buChar char="•"/>
            </a:pPr>
            <a:endParaRPr lang="zh-CN" altLang="en-US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208009"/>
            <a:ext cx="3042920" cy="51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noProof="1">
                <a:solidFill>
                  <a:schemeClr val="bg1"/>
                </a:solidFill>
              </a:rPr>
              <a:t>面食餐厅解决方案</a:t>
            </a:r>
            <a:endParaRPr lang="en-US" altLang="zh-CN" sz="2800" b="1" noProof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956310"/>
            <a:ext cx="3333115" cy="33331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230" y="4596130"/>
            <a:ext cx="1543050" cy="53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895" y="1273175"/>
            <a:ext cx="7105015" cy="36760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>
    <p:cover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638300" y="5184140"/>
            <a:ext cx="9484995" cy="1416050"/>
          </a:xfrm>
          <a:prstGeom prst="rect">
            <a:avLst/>
          </a:prstGeom>
        </p:spPr>
        <p:txBody>
          <a:bodyPr vert="horz" lIns="108000" tIns="45720" rIns="108000" bIns="45720" rtlCol="0">
            <a:normAutofit lnSpcReduction="20000"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en-US" altLang="zh-CN" sz="16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zh-CN" altLang="en-US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当面食餐厅规模较大</a:t>
            </a:r>
            <a:r>
              <a:rPr lang="en-US" altLang="zh-CN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,</a:t>
            </a:r>
            <a:r>
              <a:rPr lang="zh-CN" altLang="en-US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为了降低点餐硬件成本</a:t>
            </a:r>
            <a:r>
              <a:rPr lang="en-US" altLang="zh-CN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,</a:t>
            </a:r>
            <a:r>
              <a:rPr lang="zh-CN" altLang="en-US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好哇智慧餐饮研发了一款</a:t>
            </a:r>
            <a:r>
              <a:rPr lang="en-US" altLang="zh-CN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app,</a:t>
            </a:r>
            <a:r>
              <a:rPr lang="zh-CN" altLang="en-US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可以用于服务员手机点餐</a:t>
            </a:r>
            <a:r>
              <a:rPr lang="en-US" altLang="zh-CN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,</a:t>
            </a:r>
            <a:r>
              <a:rPr lang="zh-CN" altLang="en-US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结账</a:t>
            </a:r>
            <a:r>
              <a:rPr lang="en-US" altLang="zh-CN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,</a:t>
            </a:r>
            <a:r>
              <a:rPr lang="zh-CN" altLang="en-US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代替传统点菜宝</a:t>
            </a:r>
            <a:r>
              <a:rPr lang="en-US" altLang="zh-CN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,</a:t>
            </a:r>
            <a:r>
              <a:rPr lang="zh-CN" altLang="en-US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若要体现餐厅的高端大气上档次</a:t>
            </a:r>
            <a:r>
              <a:rPr lang="en-US" altLang="zh-CN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,</a:t>
            </a:r>
            <a:r>
              <a:rPr lang="zh-CN" altLang="en-US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可以将好小二</a:t>
            </a:r>
            <a:r>
              <a:rPr lang="en-US" altLang="zh-CN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app</a:t>
            </a:r>
            <a:r>
              <a:rPr lang="zh-CN" altLang="en-US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放于平板电脑上面</a:t>
            </a:r>
            <a:r>
              <a:rPr lang="en-US" altLang="zh-CN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,</a:t>
            </a:r>
            <a:r>
              <a:rPr lang="zh-CN" altLang="en-US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通过平板电脑给客户点餐</a:t>
            </a:r>
            <a:r>
              <a:rPr lang="en-US" altLang="zh-CN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,</a:t>
            </a:r>
            <a:r>
              <a:rPr lang="zh-CN" altLang="en-US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结账</a:t>
            </a:r>
            <a:r>
              <a:rPr lang="en-US" altLang="zh-CN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. </a:t>
            </a:r>
            <a:endParaRPr lang="zh-CN" altLang="en-US" b="1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r="63113" b="35195"/>
          <a:stretch>
            <a:fillRect/>
          </a:stretch>
        </p:blipFill>
        <p:spPr>
          <a:xfrm>
            <a:off x="-1" y="298"/>
            <a:ext cx="10098158" cy="78187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3042920" cy="51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 sz="2800" b="1">
                <a:solidFill>
                  <a:schemeClr val="bg1"/>
                </a:solidFill>
                <a:sym typeface="+mn-ea"/>
              </a:rPr>
              <a:t>面食餐厅解决方案</a:t>
            </a:r>
            <a:endParaRPr lang="zh-CN" altLang="en-US" sz="2800" noProof="1">
              <a:solidFill>
                <a:schemeClr val="bg1"/>
              </a:solidFill>
            </a:endParaRPr>
          </a:p>
        </p:txBody>
      </p:sp>
      <p:pic>
        <p:nvPicPr>
          <p:cNvPr id="27720" name="图片 12"/>
          <p:cNvPicPr/>
          <p:nvPr/>
        </p:nvPicPr>
        <p:blipFill>
          <a:blip r:embed="rId4"/>
          <a:stretch>
            <a:fillRect/>
          </a:stretch>
        </p:blipFill>
        <p:spPr>
          <a:xfrm>
            <a:off x="1221105" y="1276985"/>
            <a:ext cx="1964690" cy="3141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055" y="1359535"/>
            <a:ext cx="5102225" cy="33928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4591685"/>
            <a:ext cx="1171575" cy="4191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>
    <p:cover dir="l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638300" y="5184140"/>
            <a:ext cx="9484995" cy="1416050"/>
          </a:xfrm>
          <a:prstGeom prst="rect">
            <a:avLst/>
          </a:prstGeom>
        </p:spPr>
        <p:txBody>
          <a:bodyPr vert="horz" lIns="108000" tIns="45720" rIns="108000" bIns="45720" rtlCol="0">
            <a:normAutofit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en-US" altLang="zh-CN" sz="16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zh-CN" altLang="en-US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面食餐厅人工成本居高不下</a:t>
            </a:r>
            <a:r>
              <a:rPr lang="en-US" altLang="zh-CN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,</a:t>
            </a:r>
            <a:r>
              <a:rPr lang="zh-CN" altLang="en-US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好哇智慧餐厅推出了客人进店自助扫码点餐结账方式</a:t>
            </a:r>
            <a:r>
              <a:rPr lang="en-US" altLang="zh-CN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,</a:t>
            </a:r>
            <a:r>
              <a:rPr lang="zh-CN" altLang="en-US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提高了客户体验</a:t>
            </a:r>
            <a:r>
              <a:rPr lang="en-US" altLang="zh-CN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,</a:t>
            </a:r>
            <a:r>
              <a:rPr lang="zh-CN" altLang="en-US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节省了人工劳效</a:t>
            </a:r>
            <a:r>
              <a:rPr lang="en-US" altLang="zh-CN" sz="18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.  </a:t>
            </a:r>
            <a:r>
              <a:rPr lang="zh-CN" altLang="en-US" b="1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endParaRPr lang="zh-CN" altLang="en-US" b="1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3042920" cy="51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 sz="2800" b="1">
                <a:solidFill>
                  <a:schemeClr val="bg1"/>
                </a:solidFill>
                <a:sym typeface="+mn-ea"/>
              </a:rPr>
              <a:t>面食餐厅解决方案</a:t>
            </a:r>
            <a:endParaRPr lang="zh-CN" altLang="en-US" sz="2800" noProof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035" y="1567180"/>
            <a:ext cx="4285615" cy="2666365"/>
          </a:xfrm>
          <a:prstGeom prst="rect">
            <a:avLst/>
          </a:prstGeom>
        </p:spPr>
      </p:pic>
      <p:pic>
        <p:nvPicPr>
          <p:cNvPr id="27721" name="图片 13"/>
          <p:cNvPicPr/>
          <p:nvPr/>
        </p:nvPicPr>
        <p:blipFill>
          <a:blip r:embed="rId5"/>
          <a:stretch>
            <a:fillRect/>
          </a:stretch>
        </p:blipFill>
        <p:spPr>
          <a:xfrm>
            <a:off x="1852930" y="1661795"/>
            <a:ext cx="1974850" cy="24390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4517390"/>
            <a:ext cx="1390650" cy="6667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>
    <p:cover dir="lu"/>
  </p:transition>
</p:sld>
</file>

<file path=ppt/tags/tag1.xml><?xml version="1.0" encoding="utf-8"?>
<p:tagLst xmlns:p="http://schemas.openxmlformats.org/presentationml/2006/main">
  <p:tag name="KSO_WM_BEAUTIFY_FLAG" val="#wm#"/>
  <p:tag name="KSO_WM_UNIT_TYPE" val="i"/>
  <p:tag name="KSO_WM_UNIT_ID" val="259*i*1"/>
  <p:tag name="KSO_WM_UNIT_TEMPLATE_CATEGORY" val="custom"/>
  <p:tag name="KSO_WM_UNIT_TEMPLATE_INDEX" val="68"/>
</p:tagLst>
</file>

<file path=ppt/tags/tag10.xml><?xml version="1.0" encoding="utf-8"?>
<p:tagLst xmlns:p="http://schemas.openxmlformats.org/presentationml/2006/main">
  <p:tag name="KSO_WM_TEMPLATE_CATEGORY" val="custom"/>
  <p:tag name="KSO_WM_TEMPLATE_INDEX" val="160068"/>
  <p:tag name="KSO_WM_TAG_VERSION" val="1.0"/>
  <p:tag name="KSO_WM_SLIDE_ID" val="custom160103_2"/>
  <p:tag name="KSO_WM_SLIDE_INDEX" val="2"/>
  <p:tag name="KSO_WM_SLIDE_ITEM_CNT" val="2"/>
  <p:tag name="KSO_WM_SLIDE_LAYOUT" val="a_f"/>
  <p:tag name="KSO_WM_SLIDE_LAYOUT_CNT" val="1_1"/>
  <p:tag name="KSO_WM_SLIDE_TYPE" val="text"/>
  <p:tag name="KSO_WM_BEAUTIFY_FLAG" val="#wm#"/>
  <p:tag name="KSO_WM_SLIDE_POSITION" val="54*99"/>
  <p:tag name="KSO_WM_SLIDE_SIZE" val="853*41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f"/>
  <p:tag name="KSO_WM_UNIT_INDEX" val="1"/>
  <p:tag name="KSO_WM_UNIT_CLEAR" val="1"/>
  <p:tag name="KSO_WM_UNIT_LAYERLEVEL" val="1"/>
  <p:tag name="KSO_WM_UNIT_VALUE" val="84"/>
  <p:tag name="KSO_WM_UNIT_HIGHLIGHT" val="0"/>
  <p:tag name="KSO_WM_UNIT_COMPATIBLE" val="0"/>
  <p:tag name="KSO_WM_UNIT_ID" val="custom160025_10*f*1"/>
  <p:tag name="KSO_WM_UNIT_PRESET_TEXT_INDEX" val="6"/>
  <p:tag name="KSO_WM_UNIT_PRESET_TEXT_LEN" val="50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3.xml><?xml version="1.0" encoding="utf-8"?>
<p:tagLst xmlns:p="http://schemas.openxmlformats.org/presentationml/2006/main">
  <p:tag name="KSO_WM_TEMPLATE_CATEGORY" val="custom"/>
  <p:tag name="KSO_WM_TEMPLATE_INDEX" val="160068"/>
  <p:tag name="KSO_WM_SLIDE_ID" val="custom160025_10"/>
  <p:tag name="KSO_WM_SLIDE_INDEX" val="10"/>
  <p:tag name="KSO_WM_SLIDE_LAYOUT" val="a_f_d"/>
  <p:tag name="KSO_WM_SLIDE_LAYOUT_CNT" val="1_1_3"/>
  <p:tag name="KSO_WM_SLIDE_TYPE" val="text"/>
  <p:tag name="KSO_WM_BEAUTIFY_FLAG" val="#wm#"/>
  <p:tag name="KSO_WM_SLIDE_POSITION" val="52*131"/>
  <p:tag name="KSO_WM_SLIDE_SIZE" val="857*377"/>
  <p:tag name="KSO_WM_SLIDE_ITEM_CNT" val="4"/>
  <p:tag name="KSO_WM_TAG_VERSION" val="1.0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6.xml><?xml version="1.0" encoding="utf-8"?>
<p:tagLst xmlns:p="http://schemas.openxmlformats.org/presentationml/2006/main">
  <p:tag name="KSO_WM_TEMPLATE_CATEGORY" val="custom"/>
  <p:tag name="KSO_WM_TEMPLATE_INDEX" val="160068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4*a*1"/>
  <p:tag name="KSO_WM_UNIT_CLEAR" val="1"/>
  <p:tag name="KSO_WM_UNIT_LAYERLEVEL" val="1"/>
  <p:tag name="KSO_WM_UNIT_VALUE" val="3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f"/>
  <p:tag name="KSO_WM_UNIT_INDEX" val="1"/>
  <p:tag name="KSO_WM_UNIT_ID" val="custom160502_4*f*1"/>
  <p:tag name="KSO_WM_UNIT_CLEAR" val="1"/>
  <p:tag name="KSO_WM_UNIT_LAYERLEVEL" val="1"/>
  <p:tag name="KSO_WM_UNIT_VALUE" val="135"/>
  <p:tag name="KSO_WM_UNIT_HIGHLIGHT" val="0"/>
  <p:tag name="KSO_WM_UNIT_COMPATIBLE" val="0"/>
  <p:tag name="KSO_WM_UNIT_PRESET_TEXT_INDEX" val="5"/>
  <p:tag name="KSO_WM_UNIT_PRESET_TEXT_LEN" val="124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2.xml><?xml version="1.0" encoding="utf-8"?>
<p:tagLst xmlns:p="http://schemas.openxmlformats.org/presentationml/2006/main">
  <p:tag name="KSO_WM_BEAUTIFY_FLAG" val="#wm#"/>
  <p:tag name="KSO_WM_UNIT_TYPE" val="i"/>
  <p:tag name="KSO_WM_UNIT_ID" val="276*i*1"/>
  <p:tag name="KSO_WM_UNIT_TEMPLATE_CATEGORY" val="custom"/>
  <p:tag name="KSO_WM_UNIT_TEMPLATE_INDEX" val="68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MH" val="20151217161925"/>
  <p:tag name="MH_LIBRARY" val="GRAPHIC"/>
  <p:tag name="MH_TYPE" val="Picture"/>
  <p:tag name="MH_ORDER" val="1"/>
  <p:tag name="KSO_WM_UNIT_TYPE" val="d"/>
  <p:tag name="KSO_WM_UNIT_INDEX" val="1"/>
  <p:tag name="KSO_WM_UNIT_ID" val="custom160502_26*d*1"/>
  <p:tag name="KSO_WM_UNIT_CLEAR" val="0"/>
  <p:tag name="KSO_WM_UNIT_LAYERLEVEL" val="1"/>
  <p:tag name="KSO_WM_UNIT_VALUE" val="600*957"/>
  <p:tag name="KSO_WM_UNIT_HIGHLIGHT" val="0"/>
  <p:tag name="KSO_WM_UNIT_COMPATIBLE" val="0"/>
</p:tagLst>
</file>

<file path=ppt/tags/tag21.xml><?xml version="1.0" encoding="utf-8"?>
<p:tagLst xmlns:p="http://schemas.openxmlformats.org/presentationml/2006/main">
  <p:tag name="KSO_WM_SLIDE_ID" val="custom160502_4"/>
  <p:tag name="KSO_WM_SLIDE_INDEX" val="4"/>
  <p:tag name="KSO_WM_SLIDE_LAYOUT" val="a_f_d"/>
  <p:tag name="KSO_WM_SLIDE_LAYOUT_CNT" val="1_1_1"/>
  <p:tag name="KSO_WM_SLIDE_TYPE" val="text"/>
  <p:tag name="KSO_WM_BEAUTIFY_FLAG" val="#wm#"/>
  <p:tag name="KSO_WM_SLIDE_POSITION" val="66*36"/>
  <p:tag name="KSO_WM_SLIDE_SIZE" val="828*426"/>
  <p:tag name="KSO_WM_SLIDE_ITEM_CNT" val="2"/>
  <p:tag name="KSO_WM_TEMPLATE_CATEGORY" val="custom"/>
  <p:tag name="KSO_WM_TEMPLATE_INDEX" val="160068"/>
  <p:tag name="KSO_WM_TAG_VERSION" val="1.0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24.xml><?xml version="1.0" encoding="utf-8"?>
<p:tagLst xmlns:p="http://schemas.openxmlformats.org/presentationml/2006/main">
  <p:tag name="KSO_WM_TEMPLATE_CATEGORY" val="custom"/>
  <p:tag name="KSO_WM_TEMPLATE_INDEX" val="160068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27.xml><?xml version="1.0" encoding="utf-8"?>
<p:tagLst xmlns:p="http://schemas.openxmlformats.org/presentationml/2006/main">
  <p:tag name="KSO_WM_TEMPLATE_CATEGORY" val="custom"/>
  <p:tag name="KSO_WM_TEMPLATE_INDEX" val="160068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f"/>
  <p:tag name="KSO_WM_UNIT_INDEX" val="1"/>
  <p:tag name="KSO_WM_UNIT_ID" val="custom160502_25*f*1"/>
  <p:tag name="KSO_WM_UNIT_CLEAR" val="1"/>
  <p:tag name="KSO_WM_UNIT_LAYERLEVEL" val="1"/>
  <p:tag name="KSO_WM_UNIT_VALUE" val="114"/>
  <p:tag name="KSO_WM_UNIT_HIGHLIGHT" val="0"/>
  <p:tag name="KSO_WM_UNIT_COMPATIBLE" val="0"/>
  <p:tag name="KSO_WM_UNIT_PRESET_TEXT_INDEX" val="5"/>
  <p:tag name="KSO_WM_UNIT_PRESET_TEXT_LEN" val="124"/>
</p:tagLst>
</file>

<file path=ppt/tags/tag30.xml><?xml version="1.0" encoding="utf-8"?>
<p:tagLst xmlns:p="http://schemas.openxmlformats.org/presentationml/2006/main">
  <p:tag name="KSO_WM_TEMPLATE_CATEGORY" val="custom"/>
  <p:tag name="KSO_WM_TEMPLATE_INDEX" val="160068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ISCONTENTSTITLE" val="0"/>
  <p:tag name="KSO_WM_UNIT_TYPE" val="f"/>
  <p:tag name="KSO_WM_UNIT_INDEX" val="1"/>
  <p:tag name="KSO_WM_UNIT_ID" val="custom160025_30*f*1"/>
  <p:tag name="KSO_WM_UNIT_CLEAR" val="1"/>
  <p:tag name="KSO_WM_UNIT_LAYERLEVEL" val="1"/>
  <p:tag name="KSO_WM_UNIT_VALUE" val="136"/>
  <p:tag name="KSO_WM_UNIT_HIGHLIGHT" val="0"/>
  <p:tag name="KSO_WM_UNIT_COMPATIBLE" val="0"/>
  <p:tag name="KSO_WM_UNIT_PRESET_TEXT_INDEX" val="6"/>
  <p:tag name="KSO_WM_UNIT_PRESET_TEXT_LEN" val="50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33.xml><?xml version="1.0" encoding="utf-8"?>
<p:tagLst xmlns:p="http://schemas.openxmlformats.org/presentationml/2006/main">
  <p:tag name="KSO_WM_TEMPLATE_CATEGORY" val="custom"/>
  <p:tag name="KSO_WM_TEMPLATE_INDEX" val="160068"/>
  <p:tag name="KSO_WM_SLIDE_ID" val="custom160025_30"/>
  <p:tag name="KSO_WM_SLIDE_INDEX" val="30"/>
  <p:tag name="KSO_WM_SLIDE_LAYOUT" val="d_f"/>
  <p:tag name="KSO_WM_SLIDE_LAYOUT_CNT" val="2_1"/>
  <p:tag name="KSO_WM_SLIDE_TYPE" val="text"/>
  <p:tag name="KSO_WM_BEAUTIFY_FLAG" val="#wm#"/>
  <p:tag name="KSO_WM_SLIDE_ITEM_CNT" val="3"/>
  <p:tag name="KSO_WM_TAG_VERSION" val="1.0"/>
  <p:tag name="KSO_WM_SLIDE_POSITION" val="157*94"/>
  <p:tag name="KSO_WM_SLIDE_SIZE" val="640*409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ISCONTENTSTITLE" val="0"/>
  <p:tag name="KSO_WM_UNIT_TYPE" val="f"/>
  <p:tag name="KSO_WM_UNIT_INDEX" val="1"/>
  <p:tag name="KSO_WM_UNIT_ID" val="custom160025_30*f*1"/>
  <p:tag name="KSO_WM_UNIT_CLEAR" val="1"/>
  <p:tag name="KSO_WM_UNIT_LAYERLEVEL" val="1"/>
  <p:tag name="KSO_WM_UNIT_VALUE" val="136"/>
  <p:tag name="KSO_WM_UNIT_HIGHLIGHT" val="0"/>
  <p:tag name="KSO_WM_UNIT_COMPATIBLE" val="0"/>
  <p:tag name="KSO_WM_UNIT_PRESET_TEXT_INDEX" val="6"/>
  <p:tag name="KSO_WM_UNIT_PRESET_TEXT_LEN" val="50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d"/>
  <p:tag name="KSO_WM_UNIT_INDEX" val="1"/>
  <p:tag name="KSO_WM_UNIT_CLEAR" val="0"/>
  <p:tag name="KSO_WM_UNIT_LAYERLEVEL" val="1"/>
  <p:tag name="KSO_WM_UNIT_VALUE" val="1000*999"/>
  <p:tag name="KSO_WM_UNIT_HIGHLIGHT" val="0"/>
  <p:tag name="KSO_WM_UNIT_COMPATIBLE" val="0"/>
  <p:tag name="KSO_WM_UNIT_ID" val="custom160025_30*d*1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d"/>
  <p:tag name="KSO_WM_UNIT_INDEX" val="2"/>
  <p:tag name="KSO_WM_UNIT_CLEAR" val="0"/>
  <p:tag name="KSO_WM_UNIT_LAYERLEVEL" val="1"/>
  <p:tag name="KSO_WM_UNIT_VALUE" val="1000*999"/>
  <p:tag name="KSO_WM_UNIT_HIGHLIGHT" val="0"/>
  <p:tag name="KSO_WM_UNIT_COMPATIBLE" val="0"/>
  <p:tag name="KSO_WM_UNIT_ID" val="custom160025_30*d*2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38.xml><?xml version="1.0" encoding="utf-8"?>
<p:tagLst xmlns:p="http://schemas.openxmlformats.org/presentationml/2006/main">
  <p:tag name="KSO_WM_TEMPLATE_CATEGORY" val="custom"/>
  <p:tag name="KSO_WM_TEMPLATE_INDEX" val="160068"/>
  <p:tag name="KSO_WM_SLIDE_ID" val="custom160025_30"/>
  <p:tag name="KSO_WM_SLIDE_INDEX" val="30"/>
  <p:tag name="KSO_WM_SLIDE_LAYOUT" val="d_f"/>
  <p:tag name="KSO_WM_SLIDE_LAYOUT_CNT" val="2_1"/>
  <p:tag name="KSO_WM_SLIDE_TYPE" val="text"/>
  <p:tag name="KSO_WM_BEAUTIFY_FLAG" val="#wm#"/>
  <p:tag name="KSO_WM_SLIDE_ITEM_CNT" val="3"/>
  <p:tag name="KSO_WM_TAG_VERSION" val="1.0"/>
  <p:tag name="KSO_WM_SLIDE_POSITION" val="157*94"/>
  <p:tag name="KSO_WM_SLIDE_SIZE" val="640*409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4.xml><?xml version="1.0" encoding="utf-8"?>
<p:tagLst xmlns:p="http://schemas.openxmlformats.org/presentationml/2006/main">
  <p:tag name="KSO_WM_TEMPLATE_CATEGORY" val="custom"/>
  <p:tag name="KSO_WM_TEMPLATE_INDEX" val="160068"/>
  <p:tag name="KSO_WM_TAG_VERSION" val="1.0"/>
  <p:tag name="KSO_WM_SLIDE_ID" val="custom160502_25"/>
  <p:tag name="KSO_WM_SLIDE_INDEX" val="25"/>
  <p:tag name="KSO_WM_SLIDE_ITEM_CNT" val="2"/>
  <p:tag name="KSO_WM_SLIDE_LAYOUT" val="a_f_d"/>
  <p:tag name="KSO_WM_SLIDE_LAYOUT_CNT" val="1_1_1"/>
  <p:tag name="KSO_WM_SLIDE_TYPE" val="text"/>
  <p:tag name="KSO_WM_BEAUTIFY_FLAG" val="#wm#"/>
  <p:tag name="KSO_WM_SLIDE_POSITION" val="110*187"/>
  <p:tag name="KSO_WM_SLIDE_SIZE" val="767*229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41.xml><?xml version="1.0" encoding="utf-8"?>
<p:tagLst xmlns:p="http://schemas.openxmlformats.org/presentationml/2006/main">
  <p:tag name="KSO_WM_TEMPLATE_CATEGORY" val="custom"/>
  <p:tag name="KSO_WM_TEMPLATE_INDEX" val="160068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43.xml><?xml version="1.0" encoding="utf-8"?>
<p:tagLst xmlns:p="http://schemas.openxmlformats.org/presentationml/2006/main">
  <p:tag name="KSO_WM_TEMPLATE_CATEGORY" val="custom"/>
  <p:tag name="KSO_WM_TEMPLATE_INDEX" val="160068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45.xml><?xml version="1.0" encoding="utf-8"?>
<p:tagLst xmlns:p="http://schemas.openxmlformats.org/presentationml/2006/main">
  <p:tag name="KSO_WM_TEMPLATE_CATEGORY" val="custom"/>
  <p:tag name="KSO_WM_TEMPLATE_INDEX" val="160068"/>
</p:tagLst>
</file>

<file path=ppt/tags/tag4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47.xml><?xml version="1.0" encoding="utf-8"?>
<p:tagLst xmlns:p="http://schemas.openxmlformats.org/presentationml/2006/main">
  <p:tag name="KSO_WM_TEMPLATE_CATEGORY" val="custom"/>
  <p:tag name="KSO_WM_TEMPLATE_INDEX" val="160068"/>
</p:tagLst>
</file>

<file path=ppt/tags/tag48.xml><?xml version="1.0" encoding="utf-8"?>
<p:tagLst xmlns:p="http://schemas.openxmlformats.org/presentationml/2006/main">
  <p:tag name="KSO_WM_TEMPLATE_CATEGORY" val="custom"/>
  <p:tag name="KSO_WM_TEMPLATE_INDEX" val="160068"/>
</p:tagLst>
</file>

<file path=ppt/tags/tag49.xml><?xml version="1.0" encoding="utf-8"?>
<p:tagLst xmlns:p="http://schemas.openxmlformats.org/presentationml/2006/main">
  <p:tag name="KSO_WM_TEMPLATE_CATEGORY" val="custom"/>
  <p:tag name="KSO_WM_TEMPLATE_INDEX" val="160068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f"/>
  <p:tag name="KSO_WM_UNIT_INDEX" val="1"/>
  <p:tag name="KSO_WM_UNIT_ID" val="custom160502_25*f*1"/>
  <p:tag name="KSO_WM_UNIT_CLEAR" val="1"/>
  <p:tag name="KSO_WM_UNIT_LAYERLEVEL" val="1"/>
  <p:tag name="KSO_WM_UNIT_VALUE" val="114"/>
  <p:tag name="KSO_WM_UNIT_HIGHLIGHT" val="0"/>
  <p:tag name="KSO_WM_UNIT_COMPATIBLE" val="0"/>
  <p:tag name="KSO_WM_UNIT_PRESET_TEXT_INDEX" val="5"/>
  <p:tag name="KSO_WM_UNIT_PRESET_TEXT_LEN" val="124"/>
</p:tagLst>
</file>

<file path=ppt/tags/tag5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51.xml><?xml version="1.0" encoding="utf-8"?>
<p:tagLst xmlns:p="http://schemas.openxmlformats.org/presentationml/2006/main">
  <p:tag name="KSO_WM_TEMPLATE_CATEGORY" val="custom"/>
  <p:tag name="KSO_WM_TEMPLATE_INDEX" val="160068"/>
</p:tagLst>
</file>

<file path=ppt/tags/tag5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5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54.xml><?xml version="1.0" encoding="utf-8"?>
<p:tagLst xmlns:p="http://schemas.openxmlformats.org/presentationml/2006/main">
  <p:tag name="KSO_WM_TEMPLATE_CATEGORY" val="custom"/>
  <p:tag name="KSO_WM_TEMPLATE_INDEX" val="160068"/>
</p:tagLst>
</file>

<file path=ppt/tags/tag6.xml><?xml version="1.0" encoding="utf-8"?>
<p:tagLst xmlns:p="http://schemas.openxmlformats.org/presentationml/2006/main">
  <p:tag name="KSO_WM_TEMPLATE_CATEGORY" val="custom"/>
  <p:tag name="KSO_WM_TEMPLATE_INDEX" val="160068"/>
  <p:tag name="KSO_WM_TAG_VERSION" val="1.0"/>
  <p:tag name="KSO_WM_SLIDE_ID" val="custom160502_25"/>
  <p:tag name="KSO_WM_SLIDE_INDEX" val="25"/>
  <p:tag name="KSO_WM_SLIDE_ITEM_CNT" val="2"/>
  <p:tag name="KSO_WM_SLIDE_LAYOUT" val="a_f_d"/>
  <p:tag name="KSO_WM_SLIDE_LAYOUT_CNT" val="1_1_1"/>
  <p:tag name="KSO_WM_SLIDE_TYPE" val="text"/>
  <p:tag name="KSO_WM_BEAUTIFY_FLAG" val="#wm#"/>
  <p:tag name="KSO_WM_SLIDE_POSITION" val="110*187"/>
  <p:tag name="KSO_WM_SLIDE_SIZE" val="767*229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8.xml><?xml version="1.0" encoding="utf-8"?>
<p:tagLst xmlns:p="http://schemas.openxmlformats.org/presentationml/2006/main">
  <p:tag name="KSO_WM_TEMPLATE_CATEGORY" val="custom"/>
  <p:tag name="KSO_WM_TEMPLATE_INDEX" val="160068"/>
  <p:tag name="KSO_WM_TAG_VERSION" val="1.0"/>
  <p:tag name="KSO_WM_SLIDE_ID" val="custom160103_2"/>
  <p:tag name="KSO_WM_SLIDE_INDEX" val="2"/>
  <p:tag name="KSO_WM_SLIDE_ITEM_CNT" val="2"/>
  <p:tag name="KSO_WM_SLIDE_LAYOUT" val="a_f"/>
  <p:tag name="KSO_WM_SLIDE_LAYOUT_CNT" val="1_1"/>
  <p:tag name="KSO_WM_SLIDE_TYPE" val="text"/>
  <p:tag name="KSO_WM_BEAUTIFY_FLAG" val="#wm#"/>
  <p:tag name="KSO_WM_SLIDE_POSITION" val="54*99"/>
  <p:tag name="KSO_WM_SLIDE_SIZE" val="853*41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heme/theme1.xml><?xml version="1.0" encoding="utf-8"?>
<a:theme xmlns:a="http://schemas.openxmlformats.org/drawingml/2006/main" name="默认设计模板">
  <a:themeElements>
    <a:clrScheme name="自定义 16">
      <a:dk1>
        <a:srgbClr val="000000"/>
      </a:dk1>
      <a:lt1>
        <a:srgbClr val="FFFFFF"/>
      </a:lt1>
      <a:dk2>
        <a:srgbClr val="009999"/>
      </a:dk2>
      <a:lt2>
        <a:srgbClr val="808080"/>
      </a:lt2>
      <a:accent1>
        <a:srgbClr val="FF7C80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空白设计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7881</Words>
  <Application>WPS 演示</Application>
  <PresentationFormat>宽屏</PresentationFormat>
  <Paragraphs>1041</Paragraphs>
  <Slides>32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50" baseType="lpstr">
      <vt:lpstr>Arial</vt:lpstr>
      <vt:lpstr>宋体</vt:lpstr>
      <vt:lpstr>Wingdings</vt:lpstr>
      <vt:lpstr>黑体</vt:lpstr>
      <vt:lpstr>微软雅黑</vt:lpstr>
      <vt:lpstr>幼圆</vt:lpstr>
      <vt:lpstr>华文隶书</vt:lpstr>
      <vt:lpstr>Arial Unicode MS</vt:lpstr>
      <vt:lpstr>Calibri</vt:lpstr>
      <vt:lpstr>Times New Roman</vt:lpstr>
      <vt:lpstr>Verdana</vt:lpstr>
      <vt:lpstr>Open Sans</vt:lpstr>
      <vt:lpstr>Open Sans</vt:lpstr>
      <vt:lpstr>Arial</vt:lpstr>
      <vt:lpstr>Calibri Light</vt:lpstr>
      <vt:lpstr>Segoe Print</vt:lpstr>
      <vt:lpstr>默认设计模板</vt:lpstr>
      <vt:lpstr>1_空白设计模板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合作案例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43</cp:revision>
  <dcterms:created xsi:type="dcterms:W3CDTF">2017-01-17T08:04:00Z</dcterms:created>
  <dcterms:modified xsi:type="dcterms:W3CDTF">2018-04-16T02:19:05Z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