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6EAC4-CF93-4B10-B8F1-FFD9D069F81B}" type="datetimeFigureOut">
              <a:rPr lang="zh-CN" altLang="en-US" smtClean="0"/>
              <a:t>2017/9/10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EE760-D815-4ACC-8139-B595DBDD5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720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2C35-2B8A-446E-BEC0-FD36716C29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2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Insert page title</a:t>
            </a:r>
            <a:endParaRPr lang="en-US" dirty="0"/>
          </a:p>
        </p:txBody>
      </p:sp>
      <p:pic>
        <p:nvPicPr>
          <p:cNvPr id="3" name="Picture 2" descr="SAP_grad_R_pref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16" y="5853616"/>
            <a:ext cx="916714" cy="45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2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916" y="324015"/>
            <a:ext cx="11542194" cy="75603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noProof="0" dirty="0" smtClean="0"/>
              <a:t>Insert page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23916" y="1690767"/>
            <a:ext cx="11542194" cy="43912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3" name="Rectangle 32"/>
          <p:cNvSpPr/>
          <p:nvPr/>
        </p:nvSpPr>
        <p:spPr bwMode="gray">
          <a:xfrm>
            <a:off x="323916" y="0"/>
            <a:ext cx="11542194" cy="162008"/>
          </a:xfrm>
          <a:prstGeom prst="rect">
            <a:avLst/>
          </a:prstGeom>
          <a:solidFill>
            <a:srgbClr val="F0AB00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949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7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3916" y="1231257"/>
            <a:ext cx="11542194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 bwMode="white">
          <a:xfrm>
            <a:off x="323916" y="6536041"/>
            <a:ext cx="11542194" cy="32401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949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7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21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1088113" rtl="0" eaLnBrk="1" latinLnBrk="0" hangingPunct="1">
        <a:spcBef>
          <a:spcPct val="0"/>
        </a:spcBef>
        <a:buNone/>
        <a:defRPr sz="2799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088113" rtl="0" eaLnBrk="1" latinLnBrk="0" hangingPunct="1">
        <a:spcBef>
          <a:spcPct val="490000"/>
        </a:spcBef>
        <a:buClr>
          <a:schemeClr val="accent1"/>
        </a:buClr>
        <a:buSzPct val="80000"/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88113" rtl="0" eaLnBrk="1" latinLnBrk="0" hangingPunct="1">
        <a:spcBef>
          <a:spcPct val="123000"/>
        </a:spcBef>
        <a:buClr>
          <a:schemeClr val="accent1"/>
        </a:buClr>
        <a:buSzPct val="80000"/>
        <a:buFont typeface="Wingdings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79900" indent="-179277" algn="l" defTabSz="1088113" rtl="0" eaLnBrk="1" latinLnBrk="0" hangingPunct="1">
        <a:spcBef>
          <a:spcPct val="82000"/>
        </a:spcBef>
        <a:buClr>
          <a:schemeClr val="accent1"/>
        </a:buClr>
        <a:buSzPct val="100000"/>
        <a:buFont typeface="Wingdings" pitchFamily="2" charset="2"/>
        <a:buChar char="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359800" indent="-179277" algn="l" defTabSz="1088113" rtl="0" eaLnBrk="1" latinLnBrk="0" hangingPunct="1">
        <a:spcBef>
          <a:spcPct val="82000"/>
        </a:spcBef>
        <a:buClr>
          <a:schemeClr val="accent2"/>
        </a:buClr>
        <a:buSzPct val="100000"/>
        <a:buFont typeface="Arial" pitchFamily="34" charset="0"/>
        <a:buChar char="–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539699" indent="-179277" algn="l" defTabSz="1088113" rtl="0" eaLnBrk="1" latinLnBrk="0" hangingPunct="1">
        <a:spcBef>
          <a:spcPts val="250"/>
        </a:spcBef>
        <a:buClr>
          <a:schemeClr val="accent2"/>
        </a:buClr>
        <a:buSzPct val="100000"/>
        <a:buFont typeface="Courier New" pitchFamily="49" charset="0"/>
        <a:buChar char="o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992934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536991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081670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7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1pPr>
      <a:lvl2pPr marL="544057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1088736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3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4pPr>
      <a:lvl5pPr marL="2176849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5pPr>
      <a:lvl6pPr marL="2721528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6pPr>
      <a:lvl7pPr marL="3264963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7pPr>
      <a:lvl8pPr marL="3809019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8pPr>
      <a:lvl9pPr marL="4353076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china.com.c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23916" y="324015"/>
            <a:ext cx="11542194" cy="756035"/>
          </a:xfrm>
        </p:spPr>
        <p:txBody>
          <a:bodyPr/>
          <a:lstStyle/>
          <a:p>
            <a:r>
              <a:rPr lang="zh-CN" altLang="en-US" dirty="0" smtClean="0">
                <a:latin typeface="微软雅黑" charset="0"/>
                <a:ea typeface="微软雅黑" charset="0"/>
              </a:rPr>
              <a:t>曼恩</a:t>
            </a:r>
            <a:r>
              <a:rPr lang="zh-CN" altLang="en-US" dirty="0" smtClean="0">
                <a:latin typeface="微软雅黑" charset="0"/>
                <a:ea typeface="微软雅黑" charset="0"/>
              </a:rPr>
              <a:t>：用技术创造可靠的产品</a:t>
            </a:r>
            <a:r>
              <a:rPr lang="en-US" altLang="zh-CN" dirty="0" smtClean="0">
                <a:latin typeface="微软雅黑" charset="0"/>
                <a:ea typeface="微软雅黑" charset="0"/>
              </a:rPr>
              <a:t/>
            </a:r>
            <a:br>
              <a:rPr lang="en-US" altLang="zh-CN" dirty="0" smtClean="0">
                <a:latin typeface="微软雅黑" charset="0"/>
                <a:ea typeface="微软雅黑" charset="0"/>
              </a:rPr>
            </a:br>
            <a:r>
              <a:rPr lang="zh-CN" altLang="en-US" sz="2800" dirty="0" smtClean="0">
                <a:latin typeface="微软雅黑" charset="0"/>
                <a:ea typeface="微软雅黑" charset="0"/>
              </a:rPr>
              <a:t>奥维奥</a:t>
            </a:r>
            <a:r>
              <a:rPr lang="zh-CN" altLang="en-US" sz="2800" dirty="0">
                <a:latin typeface="微软雅黑" charset="0"/>
                <a:ea typeface="微软雅黑" charset="0"/>
              </a:rPr>
              <a:t>和</a:t>
            </a:r>
            <a:r>
              <a:rPr lang="en-US" altLang="zh-CN" sz="2800" dirty="0">
                <a:latin typeface="微软雅黑" charset="0"/>
                <a:ea typeface="微软雅黑" charset="0"/>
              </a:rPr>
              <a:t>SAP Business </a:t>
            </a:r>
            <a:r>
              <a:rPr lang="en-US" altLang="zh-CN" sz="2800" dirty="0" smtClean="0">
                <a:latin typeface="微软雅黑" charset="0"/>
                <a:ea typeface="微软雅黑" charset="0"/>
              </a:rPr>
              <a:t>One</a:t>
            </a:r>
            <a:r>
              <a:rPr lang="zh-CN" altLang="en-US" sz="2800" dirty="0" smtClean="0">
                <a:latin typeface="微软雅黑" charset="0"/>
                <a:ea typeface="微软雅黑" charset="0"/>
              </a:rPr>
              <a:t>助其可持续发展</a:t>
            </a:r>
            <a:endParaRPr lang="en-US" dirty="0">
              <a:solidFill>
                <a:srgbClr val="FF0000"/>
              </a:solidFill>
              <a:latin typeface="微软雅黑" charset="0"/>
              <a:ea typeface="微软雅黑" charset="0"/>
            </a:endParaRPr>
          </a:p>
        </p:txBody>
      </p:sp>
      <p:graphicFrame>
        <p:nvGraphicFramePr>
          <p:cNvPr id="15" name="Table Placeholder 18"/>
          <p:cNvGraphicFramePr/>
          <p:nvPr>
            <p:extLst>
              <p:ext uri="{D42A27DB-BD31-4B8C-83A1-F6EECF244321}">
                <p14:modId xmlns:p14="http://schemas.microsoft.com/office/powerpoint/2010/main" val="48799580"/>
              </p:ext>
            </p:extLst>
          </p:nvPr>
        </p:nvGraphicFramePr>
        <p:xfrm>
          <a:off x="323915" y="1304810"/>
          <a:ext cx="2076089" cy="50461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6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02217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客户名称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曼恩商用车辆贸易（中国）有限公司</a:t>
                      </a:r>
                      <a:endParaRPr lang="en-US" altLang="zh-CN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总部</a:t>
                      </a: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北京，中国</a:t>
                      </a:r>
                      <a:endParaRPr lang="fr-FR" altLang="ja-JP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50"/>
                        </a:lnSpc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所属行业</a:t>
                      </a:r>
                      <a:endParaRPr lang="en-US" altLang="ja-JP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汽车零部件业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产品和服务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卡车、客车、柴油发动机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雇员数量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400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人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技术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B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usiness One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收入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超过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1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亿人民币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网站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charset="0"/>
                          <a:ea typeface="微软雅黑" charset="0"/>
                          <a:cs typeface="+mn-cs"/>
                          <a:hlinkClick r:id="rId3"/>
                        </a:rPr>
                        <a:t>www.manchina.com.cn/</a:t>
                      </a:r>
                      <a:endParaRPr lang="en-US" sz="1200" u="sng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合作伙伴</a:t>
                      </a:r>
                      <a:r>
                        <a:rPr lang="en-US" sz="1200" b="1" kern="1200" baseline="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 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北京奥维奥科技有限公司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www.avatech.com.cn. </a:t>
                      </a: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7" name="Table Placeholder 18"/>
          <p:cNvGraphicFramePr/>
          <p:nvPr>
            <p:extLst>
              <p:ext uri="{D42A27DB-BD31-4B8C-83A1-F6EECF244321}">
                <p14:modId xmlns:p14="http://schemas.microsoft.com/office/powerpoint/2010/main" val="4280571358"/>
              </p:ext>
            </p:extLst>
          </p:nvPr>
        </p:nvGraphicFramePr>
        <p:xfrm>
          <a:off x="2487880" y="2291011"/>
          <a:ext cx="7585267" cy="3000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85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46494">
                <a:tc>
                  <a:txBody>
                    <a:bodyPr/>
                    <a:lstStyle/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目标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实现对企业整车及零配件的销售、经销商管理、内部管理、售后服务、采购、库存的全过程的管理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强化各个部门的成本</a:t>
                      </a: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/</a:t>
                      </a:r>
                      <a:r>
                        <a:rPr lang="zh-CN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费用管理，优化成本管控和明确现金流状况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优化销售环节的统一管理，强化统一采购，统一物流的调配，降低物流环节的成本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对上游供应商、下游客户、业务伙伴都能够进行很好的管理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endParaRPr lang="en-US" altLang="ja-JP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为什么选择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b="1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及奥维奥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SAP Business One</a:t>
                      </a:r>
                      <a:r>
                        <a:rPr lang="zh-CN" altLang="en-US" sz="13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能够实现各业务模块的无缝集成，并可以实现客户的个性化</a:t>
                      </a:r>
                      <a:endParaRPr lang="en-US" altLang="zh-CN" sz="13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产品能够为</a:t>
                      </a:r>
                      <a:r>
                        <a:rPr kumimoji="0" lang="zh-CN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成长型企业提供良好的扩展性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，满足企业未来的发展部署要求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奥维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奥丰富的实施经验和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技术实力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，得到曼恩公司的认可</a:t>
                      </a:r>
                      <a:endParaRPr lang="zh-CN" altLang="en-US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dirty="0" smtClean="0">
                          <a:latin typeface="微软雅黑" charset="0"/>
                          <a:ea typeface="微软雅黑" charset="0"/>
                        </a:rPr>
                        <a:t>主要收益</a:t>
                      </a:r>
                      <a:endParaRPr lang="fr-FR" altLang="ja-JP" sz="1300" b="1" dirty="0" smtClean="0">
                        <a:latin typeface="微软雅黑" charset="0"/>
                        <a:ea typeface="微软雅黑" charset="0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实现了销售、售后服务、采购、库存的整体业务流程控制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tabLst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优化了成本管控和费用管理，实现</a:t>
                      </a:r>
                      <a:r>
                        <a:rPr lang="zh-CN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高层高效的决策和监控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资源得到统一规划，各项成本得到显著降低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6" name="Table Placeholder 16"/>
          <p:cNvGraphicFramePr/>
          <p:nvPr>
            <p:extLst>
              <p:ext uri="{D42A27DB-BD31-4B8C-83A1-F6EECF244321}">
                <p14:modId xmlns:p14="http://schemas.microsoft.com/office/powerpoint/2010/main" val="1198742180"/>
              </p:ext>
            </p:extLst>
          </p:nvPr>
        </p:nvGraphicFramePr>
        <p:xfrm>
          <a:off x="9924064" y="1329052"/>
          <a:ext cx="2267936" cy="3811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79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484851">
                <a:tc>
                  <a:txBody>
                    <a:bodyPr/>
                    <a:lstStyle/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en-US" altLang="zh-CN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-1</a:t>
                      </a:r>
                      <a:r>
                        <a:rPr kumimoji="0" lang="en-US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0</a:t>
                      </a:r>
                      <a:r>
                        <a:rPr kumimoji="0" lang="en-US" altLang="zh-CN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%</a:t>
                      </a:r>
                      <a:endParaRPr kumimoji="0" lang="en-US" sz="3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各项成本节省了超过了</a:t>
                      </a:r>
                      <a:r>
                        <a:rPr kumimoji="0" lang="en-US" alt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10%</a:t>
                      </a:r>
                      <a:endParaRPr kumimoji="0" lang="de-DE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快速</a:t>
                      </a:r>
                      <a:endParaRPr kumimoji="0" lang="en-US" altLang="zh-CN" sz="3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统一的平台和信息的共享，让企业运营更加高效，业务发展更迅速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统一</a:t>
                      </a:r>
                      <a:endParaRPr kumimoji="0" lang="en-US" sz="3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统一的数据录入与管理，方便了各项业务流程的统一管理与控制</a:t>
                      </a:r>
                      <a:endParaRPr kumimoji="0" lang="pt-B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7" name="Rectangle 88"/>
          <p:cNvSpPr>
            <a:spLocks noChangeArrowheads="1"/>
          </p:cNvSpPr>
          <p:nvPr/>
        </p:nvSpPr>
        <p:spPr bwMode="gray">
          <a:xfrm>
            <a:off x="2400006" y="5506050"/>
            <a:ext cx="9029994" cy="8384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1976" tIns="71976" rIns="71976" bIns="71976" anchor="t" anchorCtr="0">
            <a:spAutoFit/>
          </a:bodyPr>
          <a:lstStyle/>
          <a:p>
            <a:pPr>
              <a:spcAft>
                <a:spcPts val="554"/>
              </a:spcAft>
              <a:buClr>
                <a:schemeClr val="accent1"/>
              </a:buClr>
              <a:buSzPct val="80000"/>
            </a:pPr>
            <a:r>
              <a:rPr lang="zh-CN" altLang="en-US" sz="1402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“</a:t>
            </a:r>
            <a:r>
              <a:rPr lang="en-US" altLang="zh-CN" sz="1400" dirty="0" smtClean="0">
                <a:solidFill>
                  <a:schemeClr val="accent2"/>
                </a:solidFill>
              </a:rPr>
              <a:t>SAP </a:t>
            </a:r>
            <a:r>
              <a:rPr lang="en-US" altLang="zh-CN" sz="1400" dirty="0">
                <a:solidFill>
                  <a:schemeClr val="accent2"/>
                </a:solidFill>
              </a:rPr>
              <a:t>Business </a:t>
            </a:r>
            <a:r>
              <a:rPr lang="en-US" altLang="zh-CN" sz="1400" dirty="0" smtClean="0">
                <a:solidFill>
                  <a:schemeClr val="accent2"/>
                </a:solidFill>
              </a:rPr>
              <a:t>One</a:t>
            </a:r>
            <a:r>
              <a:rPr lang="zh-CN" altLang="en-US" sz="1400" dirty="0" smtClean="0">
                <a:solidFill>
                  <a:schemeClr val="accent2"/>
                </a:solidFill>
              </a:rPr>
              <a:t>帮助我们集成各项业务流，以业务驱动各部门的的运作，部门作业一体化得到加强，同时它打通内部沟通渠道，信息透明化提高了公司的应变能力，让我们在业务转型升级过程中实现再一次发展。</a:t>
            </a:r>
            <a:r>
              <a:rPr lang="zh-CN" altLang="en-US" sz="1402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”</a:t>
            </a:r>
            <a:endParaRPr lang="en-US" sz="1402" dirty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  <a:p>
            <a:pPr marL="0" lvl="1">
              <a:spcAft>
                <a:spcPts val="554"/>
              </a:spcAft>
              <a:buClr>
                <a:schemeClr val="accent1"/>
              </a:buClr>
              <a:buSzPct val="80000"/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——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王</a:t>
            </a:r>
            <a:r>
              <a:rPr lang="zh-CN" altLang="en-US" sz="120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悦瑾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，财务经理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，曼恩商用车辆贸易（中国）有限公司</a:t>
            </a:r>
            <a:endParaRPr lang="zh-CN" altLang="en-US" sz="1200" dirty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</p:txBody>
      </p:sp>
      <p:cxnSp>
        <p:nvCxnSpPr>
          <p:cNvPr id="28" name="Gerade Verbindung 21"/>
          <p:cNvCxnSpPr/>
          <p:nvPr/>
        </p:nvCxnSpPr>
        <p:spPr>
          <a:xfrm>
            <a:off x="2545899" y="5483316"/>
            <a:ext cx="4570505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0"/>
          <p:cNvSpPr txBox="1"/>
          <p:nvPr/>
        </p:nvSpPr>
        <p:spPr>
          <a:xfrm>
            <a:off x="6062244" y="6588499"/>
            <a:ext cx="5707502" cy="21850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54378" indent="-154378" algn="r" defTabSz="896386" fontAlgn="base"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defRPr/>
            </a:pPr>
            <a:r>
              <a:rPr lang="en-US" sz="799" kern="0" dirty="0">
                <a:solidFill>
                  <a:srgbClr val="999999"/>
                </a:solidFill>
                <a:ea typeface="Arial Unicode MS" pitchFamily="34" charset="-128"/>
                <a:cs typeface="Arial Unicode MS" pitchFamily="34" charset="-128"/>
              </a:rPr>
              <a:t>This content is approved by the customer and may not be altered under any circumstances.</a:t>
            </a:r>
          </a:p>
        </p:txBody>
      </p:sp>
      <p:graphicFrame>
        <p:nvGraphicFramePr>
          <p:cNvPr id="30" name="Table Placeholder 18"/>
          <p:cNvGraphicFramePr/>
          <p:nvPr>
            <p:extLst>
              <p:ext uri="{D42A27DB-BD31-4B8C-83A1-F6EECF244321}">
                <p14:modId xmlns:p14="http://schemas.microsoft.com/office/powerpoint/2010/main" val="3188086263"/>
              </p:ext>
            </p:extLst>
          </p:nvPr>
        </p:nvGraphicFramePr>
        <p:xfrm>
          <a:off x="2485110" y="1389466"/>
          <a:ext cx="7154268" cy="879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42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93140">
                <a:tc>
                  <a:txBody>
                    <a:bodyPr/>
                    <a:lstStyle/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2419350" algn="l"/>
                        </a:tabLst>
                        <a:defRPr/>
                      </a:pPr>
                      <a:r>
                        <a:rPr lang="zh-CN" altLang="en-US" sz="1300" b="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作为全球领先的商用车生产厂商，德国曼恩的产品以其先进的技术，过硬的质量得到世界的肯定。从德国到中国，曼恩帮助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中国重型卡车现代化打下了坚实基础。在中国的消防和油田领域，曼恩更是以其优质的产品保持了领先的占有量。</a:t>
                      </a:r>
                      <a:r>
                        <a:rPr lang="zh-CN" altLang="en-US" sz="1300" b="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借助</a:t>
                      </a:r>
                      <a:r>
                        <a:rPr lang="zh-CN" altLang="en-US" sz="1300" b="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奥维奥和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SAP Business One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，曼恩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希望</a:t>
                      </a:r>
                      <a:r>
                        <a:rPr lang="zh-CN" altLang="zh-CN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为中国市场提供全方位的销售</a:t>
                      </a:r>
                      <a:r>
                        <a:rPr lang="en-US" altLang="zh-CN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/</a:t>
                      </a:r>
                      <a:r>
                        <a:rPr lang="zh-CN" altLang="zh-CN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营销、技术和专门服务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的同时，</a:t>
                      </a:r>
                      <a:r>
                        <a:rPr lang="zh-CN" altLang="zh-CN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以一个更加完善的面貌出现在中国各个区域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。</a:t>
                      </a:r>
                      <a:endParaRPr lang="en-US" sz="13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31" name="图片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944" y="5663334"/>
            <a:ext cx="1088783" cy="7236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7475" y="416983"/>
            <a:ext cx="115252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4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P_Customer_Reference_Slide_Template_16x9_EN">
  <a:themeElements>
    <a:clrScheme name="SAP_Colors2011_1.1">
      <a:dk1>
        <a:srgbClr val="000000"/>
      </a:dk1>
      <a:lt1>
        <a:srgbClr val="FFFFFF"/>
      </a:lt1>
      <a:dk2>
        <a:srgbClr val="0076CB"/>
      </a:dk2>
      <a:lt2>
        <a:srgbClr val="CCCCCC"/>
      </a:lt2>
      <a:accent1>
        <a:srgbClr val="F0AB00"/>
      </a:accent1>
      <a:accent2>
        <a:srgbClr val="666666"/>
      </a:accent2>
      <a:accent3>
        <a:srgbClr val="0076CB"/>
      </a:accent3>
      <a:accent4>
        <a:srgbClr val="4FB81C"/>
      </a:accent4>
      <a:accent5>
        <a:srgbClr val="E35500"/>
      </a:accent5>
      <a:accent6>
        <a:srgbClr val="760A85"/>
      </a:accent6>
      <a:hlink>
        <a:srgbClr val="666666"/>
      </a:hlink>
      <a:folHlink>
        <a:srgbClr val="CCCCCC"/>
      </a:folHlink>
    </a:clrScheme>
    <a:fontScheme name="SAP_Fonts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6350" algn="ctr">
          <a:noFill/>
          <a:miter lim="800000"/>
        </a:ln>
      </a:spPr>
      <a:bodyPr lIns="90000" tIns="72000" rIns="90000" bIns="72000" rtlCol="0" anchor="ctr"/>
      <a:lstStyle>
        <a:defPPr marR="0" algn="ctr" defTabSz="91440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F0AB00"/>
          </a:buClr>
          <a:buSzPct val="80000"/>
          <a:defRPr kumimoji="0" sz="2000" b="0" i="0" u="none" strike="noStrike" kern="0" cap="none" spc="0" normalizeH="0" baseline="0" noProof="0" dirty="0" err="1" smtClean="0">
            <a:ln>
              <a:noFill/>
            </a:ln>
            <a:effectLst/>
            <a:uLnTx/>
            <a:uFillTx/>
            <a:ea typeface="Arial Unicode MS" pitchFamily="34" charset="-128"/>
            <a:cs typeface="Arial Unicode MS" pitchFamily="34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fontAlgn="base">
          <a:spcBef>
            <a:spcPts val="600"/>
          </a:spcBef>
          <a:spcAft>
            <a:spcPct val="0"/>
          </a:spcAft>
          <a:buClr>
            <a:srgbClr val="F0AB00"/>
          </a:buClr>
          <a:buSzPct val="80000"/>
          <a:defRPr sz="1800" kern="0" dirty="0" err="1" smtClean="0">
            <a:ea typeface="Arial Unicode MS" pitchFamily="34" charset="-128"/>
            <a:cs typeface="Arial Unicode MS" pitchFamily="34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484</Words>
  <Application>Microsoft Office PowerPoint</Application>
  <PresentationFormat>宽屏</PresentationFormat>
  <Paragraphs>54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 Unicode MS</vt:lpstr>
      <vt:lpstr>宋体</vt:lpstr>
      <vt:lpstr>微软雅黑</vt:lpstr>
      <vt:lpstr>Arial</vt:lpstr>
      <vt:lpstr>Calibri</vt:lpstr>
      <vt:lpstr>Courier New</vt:lpstr>
      <vt:lpstr>Wingdings</vt:lpstr>
      <vt:lpstr>SAP_Customer_Reference_Slide_Template_16x9_EN</vt:lpstr>
      <vt:lpstr>曼恩：用技术创造可靠的产品 奥维奥和SAP Business One助其可持续发展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baktan zhou</dc:creator>
  <cp:lastModifiedBy>baktan zhou</cp:lastModifiedBy>
  <cp:revision>95</cp:revision>
  <dcterms:created xsi:type="dcterms:W3CDTF">2016-06-20T05:14:40Z</dcterms:created>
  <dcterms:modified xsi:type="dcterms:W3CDTF">2017-09-10T05:35:43Z</dcterms:modified>
</cp:coreProperties>
</file>