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6EAC4-CF93-4B10-B8F1-FFD9D069F81B}" type="datetimeFigureOut">
              <a:rPr lang="zh-CN" altLang="en-US" smtClean="0"/>
              <a:t>2017/9/10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EE760-D815-4ACC-8139-B595DBDD5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720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2C35-2B8A-446E-BEC0-FD36716C29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2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Insert page title</a:t>
            </a:r>
            <a:endParaRPr lang="en-US" dirty="0"/>
          </a:p>
        </p:txBody>
      </p:sp>
      <p:pic>
        <p:nvPicPr>
          <p:cNvPr id="3" name="Picture 2" descr="SAP_grad_R_pref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16" y="5853616"/>
            <a:ext cx="916714" cy="45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2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916" y="324015"/>
            <a:ext cx="11542194" cy="75603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noProof="0" dirty="0" smtClean="0"/>
              <a:t>Insert page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23916" y="1690767"/>
            <a:ext cx="11542194" cy="43912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3" name="Rectangle 32"/>
          <p:cNvSpPr/>
          <p:nvPr/>
        </p:nvSpPr>
        <p:spPr bwMode="gray">
          <a:xfrm>
            <a:off x="323916" y="0"/>
            <a:ext cx="11542194" cy="162008"/>
          </a:xfrm>
          <a:prstGeom prst="rect">
            <a:avLst/>
          </a:prstGeom>
          <a:solidFill>
            <a:srgbClr val="F0AB00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949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7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3916" y="1231257"/>
            <a:ext cx="11542194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 bwMode="white">
          <a:xfrm>
            <a:off x="323916" y="6536041"/>
            <a:ext cx="11542194" cy="32401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949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7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21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1088113" rtl="0" eaLnBrk="1" latinLnBrk="0" hangingPunct="1">
        <a:spcBef>
          <a:spcPct val="0"/>
        </a:spcBef>
        <a:buNone/>
        <a:defRPr sz="2799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088113" rtl="0" eaLnBrk="1" latinLnBrk="0" hangingPunct="1">
        <a:spcBef>
          <a:spcPct val="490000"/>
        </a:spcBef>
        <a:buClr>
          <a:schemeClr val="accent1"/>
        </a:buClr>
        <a:buSzPct val="80000"/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88113" rtl="0" eaLnBrk="1" latinLnBrk="0" hangingPunct="1">
        <a:spcBef>
          <a:spcPct val="123000"/>
        </a:spcBef>
        <a:buClr>
          <a:schemeClr val="accent1"/>
        </a:buClr>
        <a:buSzPct val="80000"/>
        <a:buFont typeface="Wingdings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79900" indent="-179277" algn="l" defTabSz="1088113" rtl="0" eaLnBrk="1" latinLnBrk="0" hangingPunct="1">
        <a:spcBef>
          <a:spcPct val="82000"/>
        </a:spcBef>
        <a:buClr>
          <a:schemeClr val="accent1"/>
        </a:buClr>
        <a:buSzPct val="100000"/>
        <a:buFont typeface="Wingdings" pitchFamily="2" charset="2"/>
        <a:buChar char="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359800" indent="-179277" algn="l" defTabSz="1088113" rtl="0" eaLnBrk="1" latinLnBrk="0" hangingPunct="1">
        <a:spcBef>
          <a:spcPct val="82000"/>
        </a:spcBef>
        <a:buClr>
          <a:schemeClr val="accent2"/>
        </a:buClr>
        <a:buSzPct val="100000"/>
        <a:buFont typeface="Arial" pitchFamily="34" charset="0"/>
        <a:buChar char="–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539699" indent="-179277" algn="l" defTabSz="1088113" rtl="0" eaLnBrk="1" latinLnBrk="0" hangingPunct="1">
        <a:spcBef>
          <a:spcPts val="250"/>
        </a:spcBef>
        <a:buClr>
          <a:schemeClr val="accent2"/>
        </a:buClr>
        <a:buSzPct val="100000"/>
        <a:buFont typeface="Courier New" pitchFamily="49" charset="0"/>
        <a:buChar char="o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992934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536991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081670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7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1pPr>
      <a:lvl2pPr marL="544057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1088736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3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4pPr>
      <a:lvl5pPr marL="2176849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5pPr>
      <a:lvl6pPr marL="2721528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6pPr>
      <a:lvl7pPr marL="3264963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7pPr>
      <a:lvl8pPr marL="3809019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8pPr>
      <a:lvl9pPr marL="4353076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epower-tech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23916" y="324015"/>
            <a:ext cx="11542194" cy="756035"/>
          </a:xfrm>
        </p:spPr>
        <p:txBody>
          <a:bodyPr/>
          <a:lstStyle/>
          <a:p>
            <a:r>
              <a:rPr lang="zh-CN" altLang="en-US" dirty="0" smtClean="0">
                <a:latin typeface="微软雅黑" charset="0"/>
                <a:ea typeface="微软雅黑" charset="0"/>
              </a:rPr>
              <a:t>翡</a:t>
            </a:r>
            <a:r>
              <a:rPr lang="zh-CN" altLang="en-US" dirty="0">
                <a:latin typeface="微软雅黑" charset="0"/>
                <a:ea typeface="微软雅黑" charset="0"/>
              </a:rPr>
              <a:t>叶动力</a:t>
            </a:r>
            <a:r>
              <a:rPr lang="zh-CN" altLang="en-US" dirty="0" smtClean="0">
                <a:latin typeface="微软雅黑" charset="0"/>
                <a:ea typeface="微软雅黑" charset="0"/>
              </a:rPr>
              <a:t>：为客户创造价值</a:t>
            </a:r>
            <a:r>
              <a:rPr lang="en-US" altLang="zh-CN" dirty="0" smtClean="0">
                <a:latin typeface="微软雅黑" charset="0"/>
                <a:ea typeface="微软雅黑" charset="0"/>
              </a:rPr>
              <a:t/>
            </a:r>
            <a:br>
              <a:rPr lang="en-US" altLang="zh-CN" dirty="0" smtClean="0">
                <a:latin typeface="微软雅黑" charset="0"/>
                <a:ea typeface="微软雅黑" charset="0"/>
              </a:rPr>
            </a:br>
            <a:r>
              <a:rPr lang="zh-CN" altLang="en-US" sz="2800" dirty="0" smtClean="0">
                <a:latin typeface="微软雅黑" charset="0"/>
                <a:ea typeface="微软雅黑" charset="0"/>
              </a:rPr>
              <a:t>奥维奥</a:t>
            </a:r>
            <a:r>
              <a:rPr lang="zh-CN" altLang="en-US" sz="2800" dirty="0">
                <a:latin typeface="微软雅黑" charset="0"/>
                <a:ea typeface="微软雅黑" charset="0"/>
              </a:rPr>
              <a:t>和</a:t>
            </a:r>
            <a:r>
              <a:rPr lang="en-US" altLang="zh-CN" sz="2800" dirty="0">
                <a:latin typeface="微软雅黑" charset="0"/>
                <a:ea typeface="微软雅黑" charset="0"/>
              </a:rPr>
              <a:t>SAP Business </a:t>
            </a:r>
            <a:r>
              <a:rPr lang="en-US" altLang="zh-CN" sz="2800" dirty="0" smtClean="0">
                <a:latin typeface="微软雅黑" charset="0"/>
                <a:ea typeface="微软雅黑" charset="0"/>
              </a:rPr>
              <a:t>One</a:t>
            </a:r>
            <a:r>
              <a:rPr lang="zh-CN" altLang="en-US" sz="2800" dirty="0">
                <a:latin typeface="微软雅黑" charset="0"/>
                <a:ea typeface="微软雅黑" charset="0"/>
              </a:rPr>
              <a:t>助</a:t>
            </a:r>
            <a:r>
              <a:rPr lang="zh-CN" altLang="en-US" sz="2800" dirty="0" smtClean="0">
                <a:latin typeface="微软雅黑" charset="0"/>
                <a:ea typeface="微软雅黑" charset="0"/>
              </a:rPr>
              <a:t>其抓住更多市场机会</a:t>
            </a:r>
            <a:endParaRPr lang="en-US" dirty="0">
              <a:solidFill>
                <a:srgbClr val="FF0000"/>
              </a:solidFill>
              <a:latin typeface="微软雅黑" charset="0"/>
              <a:ea typeface="微软雅黑" charset="0"/>
            </a:endParaRPr>
          </a:p>
        </p:txBody>
      </p:sp>
      <p:graphicFrame>
        <p:nvGraphicFramePr>
          <p:cNvPr id="15" name="Table Placeholder 18"/>
          <p:cNvGraphicFramePr/>
          <p:nvPr>
            <p:extLst>
              <p:ext uri="{D42A27DB-BD31-4B8C-83A1-F6EECF244321}">
                <p14:modId xmlns:p14="http://schemas.microsoft.com/office/powerpoint/2010/main" val="2658504815"/>
              </p:ext>
            </p:extLst>
          </p:nvPr>
        </p:nvGraphicFramePr>
        <p:xfrm>
          <a:off x="323916" y="1304810"/>
          <a:ext cx="1904280" cy="5015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4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302217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客户名称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上海翡叶动力科技有限公司</a:t>
                      </a:r>
                      <a:endParaRPr lang="en-US" altLang="zh-CN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总部</a:t>
                      </a: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上海，中国</a:t>
                      </a:r>
                      <a:endParaRPr lang="fr-FR" altLang="ja-JP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50"/>
                        </a:lnSpc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所属行业</a:t>
                      </a:r>
                      <a:endParaRPr lang="en-US" altLang="ja-JP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制造业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产品和服务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电动机产品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雇员数量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100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人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技术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B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usiness One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收入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超过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1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亿人民币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网站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charset="0"/>
                          <a:ea typeface="微软雅黑" charset="0"/>
                          <a:cs typeface="+mn-cs"/>
                          <a:hlinkClick r:id="rId3"/>
                        </a:rPr>
                        <a:t>www.finepower-tech.com/</a:t>
                      </a:r>
                      <a:endParaRPr lang="en-US" sz="1200" u="sng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合作伙伴</a:t>
                      </a:r>
                      <a:r>
                        <a:rPr lang="en-US" sz="1200" b="1" kern="1200" baseline="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 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北京奥维奥科技有限公司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www.avatech.com.cn. </a:t>
                      </a: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le Placeholder 18"/>
          <p:cNvGraphicFramePr/>
          <p:nvPr>
            <p:extLst>
              <p:ext uri="{D42A27DB-BD31-4B8C-83A1-F6EECF244321}">
                <p14:modId xmlns:p14="http://schemas.microsoft.com/office/powerpoint/2010/main" val="3051385425"/>
              </p:ext>
            </p:extLst>
          </p:nvPr>
        </p:nvGraphicFramePr>
        <p:xfrm>
          <a:off x="2487881" y="2394247"/>
          <a:ext cx="7311212" cy="28464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112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46494">
                <a:tc>
                  <a:txBody>
                    <a:bodyPr/>
                    <a:lstStyle/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目标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规范并完善业务流程，建立信息化共享平台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降低管理成本，提高工作效率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增强企业防控风险的能力，使企业在市场竞争中更有力量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endParaRPr lang="en-US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为什么选择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b="1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及奥维奥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产品为</a:t>
                      </a:r>
                      <a:r>
                        <a:rPr kumimoji="0" lang="zh-CN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成长型企业提供良好的扩展性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，满足企业未来的发展部署要求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成熟的应用和技术实力，支持其快速实现价值，让核心业务得到强有力的保障</a:t>
                      </a: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奥维奥专业的行业知识和实施经验得到企业的认可</a:t>
                      </a: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dirty="0" smtClean="0">
                          <a:latin typeface="微软雅黑" charset="0"/>
                          <a:ea typeface="微软雅黑" charset="0"/>
                        </a:rPr>
                        <a:t>主要收益</a:t>
                      </a:r>
                      <a:endParaRPr lang="fr-FR" altLang="ja-JP" sz="1300" b="1" dirty="0" smtClean="0">
                        <a:latin typeface="微软雅黑" charset="0"/>
                        <a:ea typeface="微软雅黑" charset="0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以业务驱动财务，告别财务账与业务账不一致的情况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物料采用批次序列号管理，使物料管理更规范、合理、有序，对于产品来源及去向可以很好跟踪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使用</a:t>
                      </a: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PDA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扫码来记录成品的出入库情况，提高工作效率及准确度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Placeholder 16"/>
          <p:cNvGraphicFramePr/>
          <p:nvPr>
            <p:extLst>
              <p:ext uri="{D42A27DB-BD31-4B8C-83A1-F6EECF244321}">
                <p14:modId xmlns:p14="http://schemas.microsoft.com/office/powerpoint/2010/main" val="2684219212"/>
              </p:ext>
            </p:extLst>
          </p:nvPr>
        </p:nvGraphicFramePr>
        <p:xfrm>
          <a:off x="9924064" y="1329052"/>
          <a:ext cx="2090515" cy="35746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05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84851">
                <a:tc>
                  <a:txBody>
                    <a:bodyPr/>
                    <a:lstStyle/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分析</a:t>
                      </a:r>
                      <a:endParaRPr kumimoji="0" lang="en-US" sz="3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企业获得实时准确的数据分析</a:t>
                      </a:r>
                      <a:endParaRPr kumimoji="0" lang="de-DE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kumimoji="0" lang="de-DE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提升</a:t>
                      </a:r>
                      <a:endParaRPr kumimoji="0" lang="en-US" altLang="zh-CN" sz="3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企业工作效率得到提升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3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有序</a:t>
                      </a:r>
                      <a:endParaRPr kumimoji="0" lang="en-US" sz="3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物料采用批次序列号管理，规范有序</a:t>
                      </a:r>
                      <a:endParaRPr kumimoji="0" lang="pt-B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Rectangle 88"/>
          <p:cNvSpPr>
            <a:spLocks noChangeArrowheads="1"/>
          </p:cNvSpPr>
          <p:nvPr/>
        </p:nvSpPr>
        <p:spPr bwMode="gray">
          <a:xfrm>
            <a:off x="2400005" y="5461806"/>
            <a:ext cx="9369741" cy="6227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1976" tIns="71976" rIns="71976" bIns="71976" anchor="t" anchorCtr="0">
            <a:spAutoFit/>
          </a:bodyPr>
          <a:lstStyle/>
          <a:p>
            <a:pPr>
              <a:spcAft>
                <a:spcPts val="554"/>
              </a:spcAft>
              <a:buClr>
                <a:schemeClr val="accent1"/>
              </a:buClr>
              <a:buSzPct val="80000"/>
            </a:pPr>
            <a:r>
              <a:rPr lang="zh-CN" altLang="en-US" sz="1402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“翡叶动力在</a:t>
            </a:r>
            <a:r>
              <a:rPr lang="en-US" altLang="zh-CN" sz="1402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SAP </a:t>
            </a:r>
            <a:r>
              <a:rPr lang="en-US" altLang="zh-CN" sz="1402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Business </a:t>
            </a:r>
            <a:r>
              <a:rPr lang="en-US" altLang="zh-CN" sz="1402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One</a:t>
            </a:r>
            <a:r>
              <a:rPr lang="zh-CN" altLang="en-US" sz="1402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的帮助下，极大地提高了工作效率，让我们运营更高效，更快地响应市场需求。</a:t>
            </a:r>
            <a:r>
              <a:rPr lang="zh-CN" altLang="en-US" sz="1402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”</a:t>
            </a:r>
            <a:endParaRPr lang="en-US" sz="1402" dirty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  <a:p>
            <a:pPr marL="0" lvl="1">
              <a:spcAft>
                <a:spcPts val="554"/>
              </a:spcAft>
              <a:buClr>
                <a:schemeClr val="accent1"/>
              </a:buClr>
              <a:buSzPct val="80000"/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——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曹剑峰，</a:t>
            </a:r>
            <a:r>
              <a:rPr lang="en-US" altLang="zh-CN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IT</a:t>
            </a:r>
            <a:r>
              <a:rPr lang="zh-CN" altLang="en-US" sz="120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经理，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上海翡叶动力科技有限公司 </a:t>
            </a:r>
            <a:endParaRPr lang="zh-CN" altLang="en-US" sz="1200" dirty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</p:txBody>
      </p:sp>
      <p:cxnSp>
        <p:nvCxnSpPr>
          <p:cNvPr id="28" name="Gerade Verbindung 21"/>
          <p:cNvCxnSpPr/>
          <p:nvPr/>
        </p:nvCxnSpPr>
        <p:spPr>
          <a:xfrm>
            <a:off x="2545899" y="5321088"/>
            <a:ext cx="4570505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0"/>
          <p:cNvSpPr txBox="1"/>
          <p:nvPr/>
        </p:nvSpPr>
        <p:spPr>
          <a:xfrm>
            <a:off x="6062244" y="6588499"/>
            <a:ext cx="5707502" cy="21850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54378" indent="-154378" algn="r" defTabSz="896386" fontAlgn="base"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defRPr/>
            </a:pPr>
            <a:r>
              <a:rPr lang="en-US" sz="799" kern="0" dirty="0">
                <a:solidFill>
                  <a:srgbClr val="999999"/>
                </a:solidFill>
                <a:ea typeface="Arial Unicode MS" pitchFamily="34" charset="-128"/>
                <a:cs typeface="Arial Unicode MS" pitchFamily="34" charset="-128"/>
              </a:rPr>
              <a:t>This content is approved by the customer and may not be altered under any circumstances.</a:t>
            </a:r>
          </a:p>
        </p:txBody>
      </p:sp>
      <p:graphicFrame>
        <p:nvGraphicFramePr>
          <p:cNvPr id="30" name="Table Placeholder 18"/>
          <p:cNvGraphicFramePr/>
          <p:nvPr>
            <p:extLst>
              <p:ext uri="{D42A27DB-BD31-4B8C-83A1-F6EECF244321}">
                <p14:modId xmlns:p14="http://schemas.microsoft.com/office/powerpoint/2010/main" val="4199163809"/>
              </p:ext>
            </p:extLst>
          </p:nvPr>
        </p:nvGraphicFramePr>
        <p:xfrm>
          <a:off x="2485110" y="1463206"/>
          <a:ext cx="7154268" cy="693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42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93140">
                <a:tc>
                  <a:txBody>
                    <a:bodyPr/>
                    <a:lstStyle/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2419350" algn="l"/>
                        </a:tabLst>
                        <a:defRPr/>
                      </a:pP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上海翡叶动力科技有限公司是中国控制电机领域的领导企业，不但为客户提供杰出的、满足客户要求的专业化动力产品，更为客户提供优秀的动力驱动解决方案</a:t>
                      </a:r>
                      <a:r>
                        <a:rPr lang="zh-CN" altLang="en-US" sz="1300" b="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。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翡叶动力希望</a:t>
                      </a:r>
                      <a:r>
                        <a:rPr lang="zh-CN" altLang="en-US" sz="1300" b="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借助</a:t>
                      </a:r>
                      <a:r>
                        <a:rPr lang="en-US" altLang="zh-CN" sz="1300" b="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b="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软件和奥维奥的解决方案，使管理规范、合理、有序，提高工作效率，赢得市场竞争。</a:t>
                      </a:r>
                      <a:endParaRPr lang="en-US" sz="1300" b="0" kern="1200" dirty="0" smtClean="0">
                        <a:solidFill>
                          <a:srgbClr val="FF0000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5987" marT="0" marB="719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" name="图片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944" y="5663334"/>
            <a:ext cx="1088783" cy="723637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9265" y="536889"/>
            <a:ext cx="2806462" cy="49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4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P_Customer_Reference_Slide_Template_16x9_EN">
  <a:themeElements>
    <a:clrScheme name="SAP_Colors2011_1.1">
      <a:dk1>
        <a:srgbClr val="000000"/>
      </a:dk1>
      <a:lt1>
        <a:srgbClr val="FFFFFF"/>
      </a:lt1>
      <a:dk2>
        <a:srgbClr val="0076CB"/>
      </a:dk2>
      <a:lt2>
        <a:srgbClr val="CCCCCC"/>
      </a:lt2>
      <a:accent1>
        <a:srgbClr val="F0AB00"/>
      </a:accent1>
      <a:accent2>
        <a:srgbClr val="666666"/>
      </a:accent2>
      <a:accent3>
        <a:srgbClr val="0076CB"/>
      </a:accent3>
      <a:accent4>
        <a:srgbClr val="4FB81C"/>
      </a:accent4>
      <a:accent5>
        <a:srgbClr val="E35500"/>
      </a:accent5>
      <a:accent6>
        <a:srgbClr val="760A85"/>
      </a:accent6>
      <a:hlink>
        <a:srgbClr val="666666"/>
      </a:hlink>
      <a:folHlink>
        <a:srgbClr val="CCCCCC"/>
      </a:folHlink>
    </a:clrScheme>
    <a:fontScheme name="SAP_Fonts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6350" algn="ctr">
          <a:noFill/>
          <a:miter lim="800000"/>
        </a:ln>
      </a:spPr>
      <a:bodyPr lIns="90000" tIns="72000" rIns="90000" bIns="72000" rtlCol="0" anchor="ctr"/>
      <a:lstStyle>
        <a:defPPr marR="0" algn="ctr" defTabSz="91440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F0AB00"/>
          </a:buClr>
          <a:buSzPct val="80000"/>
          <a:defRPr kumimoji="0" sz="2000" b="0" i="0" u="none" strike="noStrike" kern="0" cap="none" spc="0" normalizeH="0" baseline="0" noProof="0" dirty="0" err="1" smtClean="0">
            <a:ln>
              <a:noFill/>
            </a:ln>
            <a:effectLst/>
            <a:uLnTx/>
            <a:uFillTx/>
            <a:ea typeface="Arial Unicode MS" pitchFamily="34" charset="-128"/>
            <a:cs typeface="Arial Unicode MS" pitchFamily="34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fontAlgn="base">
          <a:spcBef>
            <a:spcPts val="600"/>
          </a:spcBef>
          <a:spcAft>
            <a:spcPct val="0"/>
          </a:spcAft>
          <a:buClr>
            <a:srgbClr val="F0AB00"/>
          </a:buClr>
          <a:buSzPct val="80000"/>
          <a:defRPr sz="1800" kern="0" dirty="0" err="1" smtClean="0">
            <a:ea typeface="Arial Unicode MS" pitchFamily="34" charset="-128"/>
            <a:cs typeface="Arial Unicode MS" pitchFamily="34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340</Words>
  <Application>Microsoft Office PowerPoint</Application>
  <PresentationFormat>宽屏</PresentationFormat>
  <Paragraphs>55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 Unicode MS</vt:lpstr>
      <vt:lpstr>宋体</vt:lpstr>
      <vt:lpstr>微软雅黑</vt:lpstr>
      <vt:lpstr>Arial</vt:lpstr>
      <vt:lpstr>Calibri</vt:lpstr>
      <vt:lpstr>Courier New</vt:lpstr>
      <vt:lpstr>Wingdings</vt:lpstr>
      <vt:lpstr>SAP_Customer_Reference_Slide_Template_16x9_EN</vt:lpstr>
      <vt:lpstr>翡叶动力：为客户创造价值 奥维奥和SAP Business One助其抓住更多市场机会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baktan zhou</dc:creator>
  <cp:lastModifiedBy>baktan zhou</cp:lastModifiedBy>
  <cp:revision>86</cp:revision>
  <dcterms:created xsi:type="dcterms:W3CDTF">2016-06-20T05:14:40Z</dcterms:created>
  <dcterms:modified xsi:type="dcterms:W3CDTF">2017-09-10T04:14:45Z</dcterms:modified>
</cp:coreProperties>
</file>