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  <p:sldId id="259" r:id="rId5"/>
    <p:sldId id="260" r:id="rId6"/>
  </p:sldIdLst>
  <p:sldSz cx="12192000" cy="6858000"/>
  <p:notesSz cx="6858000" cy="99472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, Daniel" initials="L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6EAC4-CF93-4B10-B8F1-FFD9D069F8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EE760-D815-4ACC-8139-B595DBDD5B3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C2C35-2B8A-446E-BEC0-FD36716C29A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C2C35-2B8A-446E-BEC0-FD36716C29A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C2C35-2B8A-446E-BEC0-FD36716C29A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Insert page title</a:t>
            </a:r>
            <a:endParaRPr lang="en-US" dirty="0"/>
          </a:p>
        </p:txBody>
      </p:sp>
      <p:pic>
        <p:nvPicPr>
          <p:cNvPr id="3" name="Picture 2" descr="SAP_grad_R_pref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16" y="5853616"/>
            <a:ext cx="916714" cy="45394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916" y="324015"/>
            <a:ext cx="11542194" cy="75603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noProof="0" dirty="0" smtClean="0"/>
              <a:t>Insert page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23916" y="1690767"/>
            <a:ext cx="11542194" cy="43912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First level</a:t>
            </a:r>
            <a:endParaRPr lang="en-US" noProof="0" dirty="0" smtClean="0"/>
          </a:p>
          <a:p>
            <a:pPr lvl="1"/>
            <a:r>
              <a:rPr lang="en-US" noProof="0" dirty="0" smtClean="0"/>
              <a:t>Second level</a:t>
            </a:r>
            <a:endParaRPr lang="en-US" noProof="0" dirty="0" smtClean="0"/>
          </a:p>
          <a:p>
            <a:pPr lvl="2"/>
            <a:r>
              <a:rPr lang="en-US" noProof="0" dirty="0" smtClean="0"/>
              <a:t>Third level</a:t>
            </a:r>
            <a:endParaRPr lang="en-US" noProof="0" dirty="0" smtClean="0"/>
          </a:p>
          <a:p>
            <a:pPr lvl="3"/>
            <a:r>
              <a:rPr lang="en-US" noProof="0" dirty="0" smtClean="0"/>
              <a:t>Fourth level</a:t>
            </a:r>
            <a:endParaRPr lang="en-US" noProof="0" dirty="0" smtClean="0"/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3" name="Rectangle 32"/>
          <p:cNvSpPr/>
          <p:nvPr/>
        </p:nvSpPr>
        <p:spPr bwMode="gray">
          <a:xfrm>
            <a:off x="323916" y="0"/>
            <a:ext cx="11542194" cy="162008"/>
          </a:xfrm>
          <a:prstGeom prst="rect">
            <a:avLst/>
          </a:prstGeom>
          <a:solidFill>
            <a:srgbClr val="F0AB00"/>
          </a:solidFill>
          <a:ln w="9525" algn="ctr">
            <a:noFill/>
            <a:miter lim="800000"/>
          </a:ln>
        </p:spPr>
        <p:txBody>
          <a:bodyPr lIns="107128" tIns="85702" rIns="107128" bIns="85702" rtlCol="0" anchor="ctr"/>
          <a:lstStyle/>
          <a:p>
            <a:pPr marR="0" algn="ctr" defTabSz="10668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</a:pPr>
            <a:endParaRPr kumimoji="0" lang="en-US" sz="1895" b="0" i="0" u="none" strike="noStrike" kern="0" cap="none" spc="0" normalizeH="0" baseline="0" noProof="0" dirty="0" err="1" smtClean="0">
              <a:ln>
                <a:noFill/>
              </a:ln>
              <a:effectLst/>
              <a:uLnTx/>
              <a:uFillTx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3916" y="1231257"/>
            <a:ext cx="11542194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 bwMode="white">
          <a:xfrm>
            <a:off x="323916" y="6536041"/>
            <a:ext cx="11542194" cy="324015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</a:ln>
        </p:spPr>
        <p:txBody>
          <a:bodyPr lIns="107128" tIns="85702" rIns="107128" bIns="85702" rtlCol="0" anchor="ctr"/>
          <a:lstStyle/>
          <a:p>
            <a:pPr marR="0" algn="ctr" defTabSz="10668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</a:pPr>
            <a:endParaRPr kumimoji="0" lang="en-US" sz="1895" b="0" i="0" u="none" strike="noStrike" kern="0" cap="none" spc="0" normalizeH="0" baseline="0" noProof="0" dirty="0" err="1" smtClean="0">
              <a:ln>
                <a:noFill/>
              </a:ln>
              <a:effectLst/>
              <a:uLnTx/>
              <a:uFillTx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1087755" rtl="0" eaLnBrk="1" latinLnBrk="0" hangingPunct="1">
        <a:spcBef>
          <a:spcPct val="0"/>
        </a:spcBef>
        <a:buNone/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1087755" rtl="0" eaLnBrk="1" latinLnBrk="0" hangingPunct="1">
        <a:spcBef>
          <a:spcPct val="490000"/>
        </a:spcBef>
        <a:buClr>
          <a:schemeClr val="accent1"/>
        </a:buClr>
        <a:buSzPct val="80000"/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87755" rtl="0" eaLnBrk="1" latinLnBrk="0" hangingPunct="1">
        <a:spcBef>
          <a:spcPct val="123000"/>
        </a:spcBef>
        <a:buClr>
          <a:schemeClr val="accent1"/>
        </a:buClr>
        <a:buSzPct val="80000"/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79705" indent="-179070" algn="l" defTabSz="1087755" rtl="0" eaLnBrk="1" latinLnBrk="0" hangingPunct="1">
        <a:spcBef>
          <a:spcPct val="82000"/>
        </a:spcBef>
        <a:buClr>
          <a:schemeClr val="accent1"/>
        </a:buClr>
        <a:buSzPct val="100000"/>
        <a:buFont typeface="Wingdings" panose="05000000000000000000" pitchFamily="2" charset="2"/>
        <a:buChar char="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indent="-179070" algn="l" defTabSz="1087755" rtl="0" eaLnBrk="1" latinLnBrk="0" hangingPunct="1">
        <a:spcBef>
          <a:spcPct val="82000"/>
        </a:spcBef>
        <a:buClr>
          <a:schemeClr val="accent2"/>
        </a:buClr>
        <a:buSzPct val="100000"/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39750" indent="-179070" algn="l" defTabSz="1087755" rtl="0" eaLnBrk="1" latinLnBrk="0" hangingPunct="1">
        <a:spcBef>
          <a:spcPts val="250"/>
        </a:spcBef>
        <a:buClr>
          <a:schemeClr val="accent2"/>
        </a:buClr>
        <a:buSzPct val="10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992755" indent="-271145" algn="l" defTabSz="1087755" rtl="0" eaLnBrk="1" latinLnBrk="0" hangingPunct="1">
        <a:spcBef>
          <a:spcPts val="100"/>
        </a:spcBef>
        <a:buFont typeface="Arial" panose="020B0604020202020204" pitchFamily="34" charset="0"/>
        <a:buChar char="•"/>
        <a:defRPr sz="2395" kern="1200">
          <a:solidFill>
            <a:schemeClr val="tx1"/>
          </a:solidFill>
          <a:latin typeface="+mn-lt"/>
          <a:ea typeface="+mn-ea"/>
          <a:cs typeface="+mn-cs"/>
        </a:defRPr>
      </a:lvl6pPr>
      <a:lvl7pPr marL="3536950" indent="-271145" algn="l" defTabSz="1087755" rtl="0" eaLnBrk="1" latinLnBrk="0" hangingPunct="1">
        <a:spcBef>
          <a:spcPts val="100"/>
        </a:spcBef>
        <a:buFont typeface="Arial" panose="020B0604020202020204" pitchFamily="34" charset="0"/>
        <a:buChar char="•"/>
        <a:defRPr sz="2395" kern="1200">
          <a:solidFill>
            <a:schemeClr val="tx1"/>
          </a:solidFill>
          <a:latin typeface="+mn-lt"/>
          <a:ea typeface="+mn-ea"/>
          <a:cs typeface="+mn-cs"/>
        </a:defRPr>
      </a:lvl7pPr>
      <a:lvl8pPr marL="4081780" indent="-271145" algn="l" defTabSz="1087755" rtl="0" eaLnBrk="1" latinLnBrk="0" hangingPunct="1">
        <a:spcBef>
          <a:spcPts val="100"/>
        </a:spcBef>
        <a:buFont typeface="Arial" panose="020B0604020202020204" pitchFamily="34" charset="0"/>
        <a:buChar char="•"/>
        <a:defRPr sz="2395" kern="1200">
          <a:solidFill>
            <a:schemeClr val="tx1"/>
          </a:solidFill>
          <a:latin typeface="+mn-lt"/>
          <a:ea typeface="+mn-ea"/>
          <a:cs typeface="+mn-cs"/>
        </a:defRPr>
      </a:lvl8pPr>
      <a:lvl9pPr marL="4625975" indent="-271145" algn="l" defTabSz="1087755" rtl="0" eaLnBrk="1" latinLnBrk="0" hangingPunct="1">
        <a:spcBef>
          <a:spcPts val="100"/>
        </a:spcBef>
        <a:buFont typeface="Arial" panose="020B0604020202020204" pitchFamily="34" charset="0"/>
        <a:buChar char="•"/>
        <a:defRPr sz="23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902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58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78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61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17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873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292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hyperlink" Target="http://www.avatech.com.cn/" TargetMode="Externa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hyperlink" Target="http://www.avatech.com.cn/" TargetMode="Externa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hyperlink" Target="http://www.avatech.com.c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30411" y="330465"/>
            <a:ext cx="11773639" cy="771086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</a:rPr>
              <a:t>SKII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天猫官方旗舰店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：神仙级体验亲民的路线</a:t>
            </a:r>
            <a:b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</a:rPr>
              <a:t>奥维奥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</a:rPr>
              <a:t>SAP Business One®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助其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电商平台活动与消费者互动</a:t>
            </a:r>
            <a:r>
              <a:rPr lang="en-US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8" name="Table Placeholder 18"/>
          <p:cNvGraphicFramePr/>
          <p:nvPr/>
        </p:nvGraphicFramePr>
        <p:xfrm>
          <a:off x="330803" y="1387453"/>
          <a:ext cx="1942465" cy="4579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2465"/>
              </a:tblGrid>
              <a:tr h="4450080">
                <a:tc>
                  <a:txBody>
                    <a:bodyPr/>
                    <a:lstStyle/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客户名称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SKII</a:t>
                      </a:r>
                      <a:r>
                        <a:rPr lang="zh-CN" altLang="en-US"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天猫官方旗舰店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总部</a:t>
                      </a: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北京</a:t>
                      </a:r>
                      <a:r>
                        <a:rPr lang="pt-BR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,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中国</a:t>
                      </a:r>
                      <a:endParaRPr lang="fr-FR" altLang="ja-JP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150"/>
                        </a:lnSpc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所属行业</a:t>
                      </a:r>
                      <a:endParaRPr lang="en-US" altLang="ja-JP" sz="12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零售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/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电商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产品和服务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护肤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雇员数量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100+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技术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HANA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收入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超过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1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亿人民币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网站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https://skii.tmall.com/?spm=a1z10.3-b-s.w5001-14630548611.3.1d83d42cBwvvqx&amp;scene=taobao_shop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合作伙伴</a:t>
                      </a:r>
                      <a:r>
                        <a:rPr lang="en-US" sz="1200" b="1" kern="1200" baseline="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 </a:t>
                      </a:r>
                      <a:endParaRPr lang="en-US" sz="1200" b="1" kern="1200" baseline="0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北京奥维奥科技有限公司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dirty="0" smtClean="0">
                          <a:hlinkClick r:id="rId1"/>
                        </a:rPr>
                        <a:t>www.avatech.com.cn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Table Placeholder 18"/>
          <p:cNvGraphicFramePr/>
          <p:nvPr/>
        </p:nvGraphicFramePr>
        <p:xfrm>
          <a:off x="2485576" y="2415116"/>
          <a:ext cx="7122160" cy="2999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2160"/>
              </a:tblGrid>
              <a:tr h="2559685">
                <a:tc>
                  <a:txBody>
                    <a:bodyPr/>
                    <a:lstStyle/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目标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简化盘点工作流程，并达到责任可追溯，提高工作效率。</a:t>
                      </a:r>
                      <a:endParaRPr lang="zh-CN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提供有效可依靠的数据，为后续活动做铺垫。</a:t>
                      </a:r>
                      <a:endParaRPr lang="zh-CN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将电商前端的订单、库存系统和后端的</a:t>
                      </a: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ERP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进行有效地整合，提高运营效率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altLang="ja-JP" sz="1300" b="1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为什么选择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</a:t>
                      </a:r>
                      <a:r>
                        <a:rPr lang="zh-CN" altLang="en-US" sz="1300" b="1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及奥维奥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 Business One HANA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能够</a:t>
                      </a:r>
                      <a:r>
                        <a:rPr 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提供灵活、节约、高效、实时的方法管理海量数据</a:t>
                      </a:r>
                      <a:r>
                        <a:rPr 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。</a:t>
                      </a:r>
                      <a:endParaRPr lang="zh-CN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 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世界尖端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ERP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品牌，满足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SKII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天猫官方旗舰店的需要。</a:t>
                      </a:r>
                      <a:endParaRPr lang="zh-CN" altLang="en-US" sz="1300" kern="1200" baseline="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奥维奥的业内知名度以及专业的解决方案，值得</a:t>
                      </a:r>
                      <a:r>
                        <a:rPr lang="en-US" altLang="zh-CN" sz="13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SKII</a:t>
                      </a:r>
                      <a:r>
                        <a:rPr lang="zh-CN" altLang="en-US" sz="13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天猫官方旗舰店信赖。</a:t>
                      </a:r>
                      <a:endParaRPr lang="en-US" altLang="zh-CN" sz="1300" kern="1200" baseline="0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endParaRPr lang="pt-BR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300" b="1" dirty="0" smtClean="0">
                          <a:latin typeface="微软雅黑" panose="020B0503020204020204" charset="-122"/>
                          <a:ea typeface="微软雅黑" panose="020B0503020204020204" charset="-122"/>
                        </a:rPr>
                        <a:t>主要收益</a:t>
                      </a:r>
                      <a:endParaRPr lang="fr-FR" altLang="ja-JP" sz="1300" b="1" dirty="0" smtClean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工作进程和管理成本得到有效管控，工作执行效率也得到提高。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数据处理速度得到明显改善，双十一百万订单处理仅耗时一天。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管理者即时寻访销售信息，更快作出更加可靠决策。</a:t>
                      </a:r>
                      <a:endParaRPr lang="zh-CN" altLang="en-US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Table Placeholder 16"/>
          <p:cNvGraphicFramePr/>
          <p:nvPr/>
        </p:nvGraphicFramePr>
        <p:xfrm>
          <a:off x="9926179" y="1314905"/>
          <a:ext cx="1947545" cy="4478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7545"/>
              </a:tblGrid>
              <a:tr h="3554730">
                <a:tc>
                  <a:txBody>
                    <a:bodyPr/>
                    <a:lstStyle/>
                    <a:p>
                      <a:pPr marL="176530" marR="0" lvl="1" indent="-171450" algn="l" defTabSz="914400" rtl="0" eaLnBrk="1" fontAlgn="auto" latinLnBrk="0" hangingPunct="1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减少</a:t>
                      </a:r>
                      <a:endParaRPr kumimoji="0" lang="zh-CN" alt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科学的仓库管理，减少冗杂的工作过程。</a:t>
                      </a:r>
                      <a:endParaRPr kumimoji="0" 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kumimoji="0" 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kumimoji="0" 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2800" b="1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提高</a:t>
                      </a:r>
                      <a:endParaRPr kumimoji="0" lang="zh-CN" alt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+mn-ea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sz="12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真正的财务业务一体化，大大提高工作效率</a:t>
                      </a:r>
                      <a:endParaRPr kumimoji="0" 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+mn-ea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kumimoji="0" 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满意</a:t>
                      </a:r>
                      <a:endParaRPr kumimoji="0" lang="zh-CN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 </a:t>
                      </a: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双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十一狂欢节</a:t>
                      </a: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，百万订单处理</a:t>
                      </a:r>
                      <a:r>
                        <a:rPr kumimoji="0" lang="zh-C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无一失误率，提高消费者购买体验。</a:t>
                      </a:r>
                      <a:endParaRPr kumimoji="0" 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kumimoji="0" 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Rectangle 88"/>
          <p:cNvSpPr>
            <a:spLocks noChangeArrowheads="1"/>
          </p:cNvSpPr>
          <p:nvPr/>
        </p:nvSpPr>
        <p:spPr bwMode="gray">
          <a:xfrm>
            <a:off x="2485577" y="5604182"/>
            <a:ext cx="8732883" cy="6299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73419" tIns="73419" rIns="73419" bIns="73419" anchor="t" anchorCtr="0">
            <a:spAutoFit/>
          </a:bodyPr>
          <a:lstStyle/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sz="143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en-US" altLang="zh-CN" sz="143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SAP Business One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让我们业务</a:t>
            </a:r>
            <a:r>
              <a:rPr lang="zh-CN" altLang="en-US" sz="143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流程变得更加流畅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，管理更规范，提升了客户在线上的购买体验。”</a:t>
            </a:r>
            <a:endParaRPr lang="en-US" sz="1430" dirty="0" smtClean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2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——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卢彬，</a:t>
            </a:r>
            <a:r>
              <a:rPr lang="en-US" altLang="zh-CN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IT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总监，</a:t>
            </a:r>
            <a:r>
              <a:rPr lang="zh-CN" altLang="en-US" sz="12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北京一商宇洁商贸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有限公司</a:t>
            </a:r>
            <a:endParaRPr lang="zh-CN" altLang="en-US" sz="1200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2" name="Gerade Verbindung 21"/>
          <p:cNvCxnSpPr/>
          <p:nvPr/>
        </p:nvCxnSpPr>
        <p:spPr>
          <a:xfrm>
            <a:off x="2485577" y="5536824"/>
            <a:ext cx="4662153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0"/>
          <p:cNvSpPr txBox="1"/>
          <p:nvPr/>
        </p:nvSpPr>
        <p:spPr>
          <a:xfrm>
            <a:off x="6020028" y="6610931"/>
            <a:ext cx="5821949" cy="22288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157480" marR="0" lvl="0" indent="-157480" algn="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  <a:buFontTx/>
              <a:buNone/>
              <a:defRPr/>
            </a:pP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This content</a:t>
            </a:r>
            <a:r>
              <a:rPr lang="en-US" sz="815" kern="0" dirty="0" smtClean="0">
                <a:solidFill>
                  <a:srgbClr val="999999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is</a:t>
            </a: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 approved by</a:t>
            </a:r>
            <a:r>
              <a:rPr kumimoji="0" lang="en-US" sz="815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 the customer and may not be altered under any circumstances</a:t>
            </a:r>
            <a:r>
              <a:rPr kumimoji="0" lang="en-US" sz="815" b="0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kumimoji="0" lang="en-US" sz="815" b="0" i="0" u="none" strike="noStrike" kern="0" cap="none" spc="0" normalizeH="0" baseline="0" dirty="0" smtClean="0">
              <a:ln>
                <a:noFill/>
              </a:ln>
              <a:solidFill>
                <a:srgbClr val="999999"/>
              </a:solidFill>
              <a:effectLst/>
              <a:uLnTx/>
              <a:uFillTx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4" name="Table Placeholder 18"/>
          <p:cNvGraphicFramePr/>
          <p:nvPr/>
        </p:nvGraphicFramePr>
        <p:xfrm>
          <a:off x="2395220" y="1424940"/>
          <a:ext cx="7329170" cy="866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29170"/>
              </a:tblGrid>
              <a:tr h="822960">
                <a:tc>
                  <a:txBody>
                    <a:bodyPr/>
                    <a:lstStyle/>
                    <a:p>
                      <a:pPr marL="444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KII是将尖端科技同纯天然精华结合到护肤品中的先驱，推出了诸多具突破性的产品，并且始终坚持改写女性肌肤命运的品牌理念。SKII天猫官方旗舰店更是方便了消费者的购物需求，随着线上购物单数逐渐增多，在保证销量的同时，更要维护产品的质量和高效的服务，</a:t>
                      </a:r>
                      <a:r>
                        <a:rPr lang="zh-CN" altLang="en-US" sz="13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SKII天猫官方旗舰</a:t>
                      </a:r>
                      <a:r>
                        <a:rPr sz="13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选择了与北京奥维奥科技有限公司合作为解决线上管理的需求</a:t>
                      </a:r>
                      <a:r>
                        <a:rPr lang="zh-CN" sz="13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，在提高销售量的同时满足消费者购买体验。</a:t>
                      </a:r>
                      <a:endParaRPr lang="zh-CN" sz="1300" dirty="0" smtClean="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152" y="5792480"/>
            <a:ext cx="1110615" cy="7381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5765" y="450215"/>
            <a:ext cx="1031875" cy="6508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30411" y="330465"/>
            <a:ext cx="11773639" cy="771086"/>
          </a:xfrm>
        </p:spPr>
        <p:txBody>
          <a:bodyPr/>
          <a:lstStyle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沙宣天猫官方旗舰店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：线上沙龙级呵护</a:t>
            </a:r>
            <a:b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</a:rPr>
              <a:t>奥维奥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</a:rPr>
              <a:t>SAP Business One®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助其</a:t>
            </a:r>
            <a:r>
              <a:rPr lang="zh-CN" dirty="0" smtClean="0">
                <a:latin typeface="微软雅黑" panose="020B0503020204020204" charset="-122"/>
                <a:ea typeface="微软雅黑" panose="020B0503020204020204" charset="-122"/>
              </a:rPr>
              <a:t>规范电商管理规则</a:t>
            </a:r>
            <a:endParaRPr 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8" name="Table Placeholder 18"/>
          <p:cNvGraphicFramePr/>
          <p:nvPr/>
        </p:nvGraphicFramePr>
        <p:xfrm>
          <a:off x="330803" y="1387453"/>
          <a:ext cx="1942465" cy="4579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2465"/>
              </a:tblGrid>
              <a:tr h="4450080">
                <a:tc>
                  <a:txBody>
                    <a:bodyPr/>
                    <a:lstStyle/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客户名称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沙宣天猫官方旗舰店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总部</a:t>
                      </a: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北京</a:t>
                      </a:r>
                      <a:r>
                        <a:rPr lang="pt-BR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,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中国</a:t>
                      </a:r>
                      <a:endParaRPr lang="fr-FR" altLang="ja-JP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150"/>
                        </a:lnSpc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所属行业</a:t>
                      </a:r>
                      <a:endParaRPr lang="en-US" altLang="ja-JP" sz="12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零售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/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电商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产品和服务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日化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雇员数量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100+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技术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HANA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收入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超过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1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亿人民币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网站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https://vs.tmall.com/?spm=a1z10.1-b-s.1997427721.d4918089.1187ac2fdNNoUD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合作伙伴</a:t>
                      </a:r>
                      <a:r>
                        <a:rPr lang="en-US" sz="1200" b="1" kern="1200" baseline="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 </a:t>
                      </a:r>
                      <a:endParaRPr lang="en-US" sz="1200" b="1" kern="1200" baseline="0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北京奥维奥科技有限公司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dirty="0" smtClean="0">
                          <a:hlinkClick r:id="rId1"/>
                        </a:rPr>
                        <a:t>www.avatech.com.cn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Table Placeholder 18"/>
          <p:cNvGraphicFramePr/>
          <p:nvPr/>
        </p:nvGraphicFramePr>
        <p:xfrm>
          <a:off x="2485576" y="2415116"/>
          <a:ext cx="7122447" cy="3024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2447"/>
              </a:tblGrid>
              <a:tr h="2559685">
                <a:tc>
                  <a:txBody>
                    <a:bodyPr/>
                    <a:lstStyle/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目标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实时同步后台</a:t>
                      </a:r>
                      <a:r>
                        <a:rPr lang="en-US" altLang="zh-CN" sz="13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ERP</a:t>
                      </a:r>
                      <a:r>
                        <a:rPr lang="zh-CN" altLang="en-US" sz="13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仓库数量，提供真实可靠库存数量；</a:t>
                      </a:r>
                      <a:endParaRPr lang="zh-CN" altLang="en-US" sz="13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500" dirty="0">
                          <a:latin typeface="微软雅黑" panose="020B0503020204020204" charset="-122"/>
                          <a:ea typeface="微软雅黑" panose="020B0503020204020204" charset="-122"/>
                          <a:cs typeface="Avenir Medium"/>
                          <a:sym typeface="+mn-ea"/>
                        </a:rPr>
                        <a:t>根据开单情况自动匹配促销策略；</a:t>
                      </a:r>
                      <a:endParaRPr lang="zh-CN" altLang="en-US" sz="1300" kern="1500" dirty="0">
                        <a:latin typeface="微软雅黑" panose="020B0503020204020204" charset="-122"/>
                        <a:ea typeface="微软雅黑" panose="020B0503020204020204" charset="-122"/>
                        <a:cs typeface="Avenir Medium"/>
                        <a:sym typeface="+mn-ea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将电商前端的订单、库存系统和后端的</a:t>
                      </a: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ERP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进行有效地整合，提高运营效率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altLang="ja-JP" sz="1300" b="1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为什么选择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</a:t>
                      </a:r>
                      <a:r>
                        <a:rPr lang="zh-CN" altLang="en-US" sz="1300" b="1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及奥维奥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 Business One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能够与电商前端系统无缝集成。</a:t>
                      </a:r>
                      <a:endParaRPr lang="pt-BR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 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系统可以灵活扩展，满足沙宣天猫旗舰店不同阶段的发展需求</a:t>
                      </a:r>
                      <a:endParaRPr lang="en-US" altLang="zh-CN" sz="1300" kern="1200" baseline="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奥维奥</a:t>
                      </a:r>
                      <a:r>
                        <a:rPr 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拥有众多名企实施成功案例，值得信赖。</a:t>
                      </a:r>
                      <a:endParaRPr lang="zh-CN" sz="1300" kern="1200" baseline="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444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zh-CN" sz="1300" kern="1200" baseline="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444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300" b="1" dirty="0" smtClean="0">
                          <a:latin typeface="微软雅黑" panose="020B0503020204020204" charset="-122"/>
                          <a:ea typeface="微软雅黑" panose="020B0503020204020204" charset="-122"/>
                        </a:rPr>
                        <a:t>主要收益</a:t>
                      </a:r>
                      <a:endParaRPr lang="fr-FR" altLang="ja-JP" sz="1300" b="1" dirty="0" smtClean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500" dirty="0">
                          <a:latin typeface="微软雅黑" panose="020B0503020204020204" charset="-122"/>
                          <a:ea typeface="微软雅黑" panose="020B0503020204020204" charset="-122"/>
                          <a:cs typeface="Avenir Medium"/>
                          <a:sym typeface="+mn-ea"/>
                        </a:rPr>
                        <a:t>监测可售库存，警示，避免超卖。</a:t>
                      </a:r>
                      <a:endParaRPr lang="zh-CN" altLang="en-US" sz="1300" kern="1500" dirty="0">
                        <a:latin typeface="微软雅黑" panose="020B0503020204020204" charset="-122"/>
                        <a:ea typeface="微软雅黑" panose="020B0503020204020204" charset="-122"/>
                        <a:cs typeface="Avenir Medium"/>
                        <a:sym typeface="+mn-ea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500" dirty="0">
                          <a:latin typeface="微软雅黑" panose="020B0503020204020204" charset="-122"/>
                          <a:ea typeface="微软雅黑" panose="020B0503020204020204" charset="-122"/>
                          <a:cs typeface="Avenir Medium"/>
                          <a:sym typeface="+mn-ea"/>
                        </a:rPr>
                        <a:t>可对异常采购产品做退货处理，期间减少了财务方面和库存方面的工作量。</a:t>
                      </a:r>
                      <a:endParaRPr lang="en-US" altLang="zh-CN" sz="1300" kern="1500" dirty="0">
                        <a:latin typeface="微软雅黑" panose="020B0503020204020204" charset="-122"/>
                        <a:ea typeface="微软雅黑" panose="020B0503020204020204" charset="-122"/>
                        <a:cs typeface="Avenir Medium"/>
                        <a:sym typeface="+mn-ea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HANA</a:t>
                      </a:r>
                      <a:r>
                        <a:rPr 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洞察业务运营情况，从而提供更好的经营方式。</a:t>
                      </a:r>
                      <a:endParaRPr lang="zh-CN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Table Placeholder 16"/>
          <p:cNvGraphicFramePr/>
          <p:nvPr/>
        </p:nvGraphicFramePr>
        <p:xfrm>
          <a:off x="9958564" y="1314905"/>
          <a:ext cx="1914988" cy="4332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4988"/>
              </a:tblGrid>
              <a:tr h="3554730">
                <a:tc>
                  <a:txBody>
                    <a:bodyPr/>
                    <a:lstStyle/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快速</a:t>
                      </a:r>
                      <a:endParaRPr kumimoji="0" lang="zh-CN" alt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双十一当天的百万订单处理仅需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24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小时</a:t>
                      </a:r>
                      <a:endParaRPr kumimoji="0" lang="zh-CN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kumimoji="0" lang="de-DE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节约</a:t>
                      </a:r>
                      <a:endParaRPr kumimoji="0" lang="zh-CN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系统智能的匹配促销活动，避免货品库存积压的情况。</a:t>
                      </a:r>
                      <a:endParaRPr kumimoji="0" 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合理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根据销售订单，合理安排采购业务。</a:t>
                      </a:r>
                      <a:endParaRPr kumimoji="0" 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Rectangle 88"/>
          <p:cNvSpPr>
            <a:spLocks noChangeArrowheads="1"/>
          </p:cNvSpPr>
          <p:nvPr/>
        </p:nvSpPr>
        <p:spPr bwMode="gray">
          <a:xfrm>
            <a:off x="2485577" y="5604182"/>
            <a:ext cx="8732883" cy="6299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73419" tIns="73419" rIns="73419" bIns="73419" anchor="t" anchorCtr="0">
            <a:spAutoFit/>
          </a:bodyPr>
          <a:lstStyle/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sz="143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en-US" altLang="zh-CN" sz="143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SAP Business One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让我们业务</a:t>
            </a:r>
            <a:r>
              <a:rPr lang="zh-CN" altLang="en-US" sz="143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流程变得更加流畅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，管理更规范，提升了客户在线上的购买体验。”</a:t>
            </a:r>
            <a:endParaRPr lang="en-US" sz="1430" dirty="0" smtClean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2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——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卢彬，</a:t>
            </a:r>
            <a:r>
              <a:rPr lang="en-US" altLang="zh-CN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IT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总监，</a:t>
            </a:r>
            <a:r>
              <a:rPr lang="zh-CN" altLang="en-US" sz="12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北京一商宇洁商贸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有限公司</a:t>
            </a:r>
            <a:endParaRPr lang="zh-CN" altLang="en-US" sz="1200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2" name="Gerade Verbindung 21"/>
          <p:cNvCxnSpPr/>
          <p:nvPr/>
        </p:nvCxnSpPr>
        <p:spPr>
          <a:xfrm>
            <a:off x="2485577" y="5536824"/>
            <a:ext cx="4662153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0"/>
          <p:cNvSpPr txBox="1"/>
          <p:nvPr/>
        </p:nvSpPr>
        <p:spPr>
          <a:xfrm>
            <a:off x="6020028" y="6610931"/>
            <a:ext cx="5821949" cy="22288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157480" marR="0" lvl="0" indent="-157480" algn="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  <a:buFontTx/>
              <a:buNone/>
              <a:defRPr/>
            </a:pP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This content</a:t>
            </a:r>
            <a:r>
              <a:rPr lang="en-US" sz="815" kern="0" dirty="0" smtClean="0">
                <a:solidFill>
                  <a:srgbClr val="999999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is</a:t>
            </a: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 approved by</a:t>
            </a:r>
            <a:r>
              <a:rPr kumimoji="0" lang="en-US" sz="815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 the customer and may not be altered under any circumstances</a:t>
            </a:r>
            <a:r>
              <a:rPr kumimoji="0" lang="en-US" sz="815" b="0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kumimoji="0" lang="en-US" sz="815" b="0" i="0" u="none" strike="noStrike" kern="0" cap="none" spc="0" normalizeH="0" baseline="0" dirty="0" smtClean="0">
              <a:ln>
                <a:noFill/>
              </a:ln>
              <a:solidFill>
                <a:srgbClr val="999999"/>
              </a:solidFill>
              <a:effectLst/>
              <a:uLnTx/>
              <a:uFillTx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4" name="Table Placeholder 18"/>
          <p:cNvGraphicFramePr/>
          <p:nvPr/>
        </p:nvGraphicFramePr>
        <p:xfrm>
          <a:off x="2421442" y="1424793"/>
          <a:ext cx="7360920" cy="866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60920"/>
              </a:tblGrid>
              <a:tr h="822960">
                <a:tc>
                  <a:txBody>
                    <a:bodyPr/>
                    <a:lstStyle/>
                    <a:p>
                      <a:pPr marL="444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沙宣</a:t>
                      </a:r>
                      <a:r>
                        <a:rPr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是宝洁公司的后起之秀，外观也独具时尚设计感符合当下年轻人的需求。作为国际美发先锋，</a:t>
                      </a:r>
                      <a:r>
                        <a:rPr lang="zh-CN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沙宣在中国市场要符合当下消费者购买习惯，在起初成立沙宣天猫官方旗舰店时就选择了与</a:t>
                      </a:r>
                      <a:r>
                        <a:rPr lang="en-US" altLang="zh-CN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金牌合作伙伴奥维奥进行合作，为电商平台铺管理系统，规范管理规则，</a:t>
                      </a:r>
                      <a:r>
                        <a:rPr lang="zh-CN" altLang="en-US" sz="13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建立规范的工作流程，提高工作效率。</a:t>
                      </a:r>
                      <a:endParaRPr lang="zh-CN" altLang="en-US" sz="13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152" y="5792480"/>
            <a:ext cx="1110615" cy="7381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0685" y="375285"/>
            <a:ext cx="975995" cy="7258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30411" y="330465"/>
            <a:ext cx="11773639" cy="771086"/>
          </a:xfrm>
        </p:spPr>
        <p:txBody>
          <a:bodyPr/>
          <a:lstStyle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帮宝适天猫官方旗舰店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：妈妈的选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择源于放心</a:t>
            </a:r>
            <a:b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</a:rPr>
              <a:t>奥维奥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和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</a:rPr>
              <a:t>SAP Business One®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助其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</a:rPr>
              <a:t>业务管理透明化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8" name="Table Placeholder 18"/>
          <p:cNvGraphicFramePr/>
          <p:nvPr/>
        </p:nvGraphicFramePr>
        <p:xfrm>
          <a:off x="330835" y="1387475"/>
          <a:ext cx="1870710" cy="4679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0710"/>
              </a:tblGrid>
              <a:tr h="4679950">
                <a:tc>
                  <a:txBody>
                    <a:bodyPr/>
                    <a:lstStyle/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客户名称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帮宝适天猫官方旗舰店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总部</a:t>
                      </a: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北京</a:t>
                      </a:r>
                      <a:r>
                        <a:rPr lang="pt-BR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,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中国</a:t>
                      </a:r>
                      <a:endParaRPr lang="fr-FR" altLang="ja-JP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150"/>
                        </a:lnSpc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所属行业</a:t>
                      </a:r>
                      <a:endParaRPr lang="en-US" altLang="ja-JP" sz="12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零售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/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电商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产品和服务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母婴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雇员数量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100+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技术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HANA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收入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超过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1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亿人民币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网站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https://www.pampers.com.cn/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altLang="ja-JP" sz="1200" b="1" kern="1200" dirty="0" smtClean="0">
                        <a:solidFill>
                          <a:schemeClr val="tx2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合作伙伴</a:t>
                      </a:r>
                      <a:r>
                        <a:rPr lang="en-US" sz="1200" b="1" kern="1200" baseline="0" dirty="0" smtClean="0">
                          <a:solidFill>
                            <a:schemeClr val="tx2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Arial" panose="020B0604020202020204" pitchFamily="34" charset="0"/>
                        </a:rPr>
                        <a:t> </a:t>
                      </a:r>
                      <a:endParaRPr lang="en-US" sz="1200" b="1" kern="1200" baseline="0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北京奥维奥科技有限公司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dirty="0" smtClean="0">
                          <a:hlinkClick r:id="rId1"/>
                        </a:rPr>
                        <a:t>www.avatech.com.cn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Table Placeholder 18"/>
          <p:cNvGraphicFramePr/>
          <p:nvPr/>
        </p:nvGraphicFramePr>
        <p:xfrm>
          <a:off x="2298251" y="2414481"/>
          <a:ext cx="7122447" cy="3024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2447"/>
              </a:tblGrid>
              <a:tr h="2559685">
                <a:tc>
                  <a:txBody>
                    <a:bodyPr/>
                    <a:lstStyle/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目标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库存管理，产品保质时间智能优先安排，确保产品无过期压仓。</a:t>
                      </a:r>
                      <a:endParaRPr lang="zh-CN" altLang="en-US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集中管理库存，进行库存出入库和库存调拨</a:t>
                      </a:r>
                      <a:r>
                        <a:rPr lang="zh-CN" sz="13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。</a:t>
                      </a:r>
                      <a:endParaRPr lang="zh-CN" sz="13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将电商前端的订单、库存系统和后端的</a:t>
                      </a:r>
                      <a:r>
                        <a:rPr lang="en-US" altLang="zh-CN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ERP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进行有效地整合，提高运营效率。</a:t>
                      </a:r>
                      <a:endParaRPr lang="zh-CN" altLang="en-US" sz="13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zh-CN" altLang="en-US" sz="13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为什么选择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</a:t>
                      </a:r>
                      <a:r>
                        <a:rPr lang="zh-CN" altLang="en-US" sz="1300" b="1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及奥维奥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 Business One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在众多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ERP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产品中是</a:t>
                      </a:r>
                      <a:r>
                        <a:rPr 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真正能做到企业财务业务一体化的系统。</a:t>
                      </a:r>
                      <a:endParaRPr lang="zh-CN" sz="1300" kern="1200" baseline="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 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德国品牌，世界排名第一的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ERP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软件制造商。</a:t>
                      </a:r>
                      <a:endParaRPr lang="zh-CN" altLang="en-US" sz="1300" kern="1200" baseline="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奥维奥是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的金牌合作伙伴，解决方案更专业，业内有口皆碑。</a:t>
                      </a:r>
                      <a:endParaRPr lang="zh-CN" altLang="en-US" sz="1300" kern="1200" baseline="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endParaRPr lang="pt-BR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300" b="1" dirty="0" smtClean="0">
                          <a:latin typeface="微软雅黑" panose="020B0503020204020204" charset="-122"/>
                          <a:ea typeface="微软雅黑" panose="020B0503020204020204" charset="-122"/>
                        </a:rPr>
                        <a:t>主要收益</a:t>
                      </a:r>
                      <a:endParaRPr lang="fr-FR" altLang="ja-JP" sz="1300" b="1" dirty="0" smtClean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altLang="en-US" sz="13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广泛的灵活的促销方式，目标客户定位，精准市场活动策划。</a:t>
                      </a:r>
                      <a:endParaRPr lang="zh-CN" altLang="en-US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+mn-ea"/>
                      </a:endParaRPr>
                    </a:p>
                    <a:p>
                      <a:pPr marL="0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zh-CN" sz="1300" dirty="0" smtClean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优化</a:t>
                      </a:r>
                      <a:r>
                        <a:rPr lang="zh-CN" sz="13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和拓展企业的产品流通渠道，升级渠道管理和营销模式，提升销售效率和用户体验。</a:t>
                      </a:r>
                      <a:endParaRPr lang="zh-CN" altLang="en-US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+mn-ea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HANA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保证了双十一当天的库存准确率和销售的准确率达到百分之百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Table Placeholder 16"/>
          <p:cNvGraphicFramePr/>
          <p:nvPr/>
        </p:nvGraphicFramePr>
        <p:xfrm>
          <a:off x="9958564" y="1314905"/>
          <a:ext cx="1914988" cy="4332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4988"/>
              </a:tblGrid>
              <a:tr h="3554730">
                <a:tc>
                  <a:txBody>
                    <a:bodyPr/>
                    <a:lstStyle/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0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双十一当天的百万订单处理</a:t>
                      </a: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达到</a:t>
                      </a:r>
                      <a:r>
                        <a:rPr kumimoji="0" lang="en-US" altLang="zh-C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0</a:t>
                      </a: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失误率！</a:t>
                      </a:r>
                      <a:endParaRPr kumimoji="0" lang="zh-CN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透明</a:t>
                      </a:r>
                      <a:endParaRPr kumimoji="0" lang="zh-CN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 </a:t>
                      </a: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从下单、库存、出库到运输实现透明化管理，责任可追溯。</a:t>
                      </a:r>
                      <a:endParaRPr kumimoji="0" lang="zh-CN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监控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采购、库存成本得到了有效控制管理</a:t>
                      </a:r>
                      <a:endParaRPr kumimoji="0" lang="pt-B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Rectangle 88"/>
          <p:cNvSpPr>
            <a:spLocks noChangeArrowheads="1"/>
          </p:cNvSpPr>
          <p:nvPr/>
        </p:nvSpPr>
        <p:spPr bwMode="gray">
          <a:xfrm>
            <a:off x="2485577" y="5604182"/>
            <a:ext cx="8732883" cy="6299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73419" tIns="73419" rIns="73419" bIns="73419" anchor="t" anchorCtr="0">
            <a:spAutoFit/>
          </a:bodyPr>
          <a:lstStyle/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sz="143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en-US" altLang="zh-CN" sz="143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SAP Business One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让我们业务</a:t>
            </a:r>
            <a:r>
              <a:rPr lang="zh-CN" altLang="en-US" sz="143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流程变得更加流畅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，管理更规范，提升了客户在线上的购买体验。”</a:t>
            </a:r>
            <a:endParaRPr lang="en-US" sz="1430" dirty="0" smtClean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2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——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卢彬，</a:t>
            </a:r>
            <a:r>
              <a:rPr lang="en-US" altLang="zh-CN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IT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总监，</a:t>
            </a:r>
            <a:r>
              <a:rPr lang="zh-CN" altLang="en-US" sz="1200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北京一商宇洁商贸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有限公司</a:t>
            </a:r>
            <a:endParaRPr lang="zh-CN" altLang="en-US" sz="1200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2" name="Gerade Verbindung 21"/>
          <p:cNvCxnSpPr/>
          <p:nvPr/>
        </p:nvCxnSpPr>
        <p:spPr>
          <a:xfrm>
            <a:off x="2485577" y="5536824"/>
            <a:ext cx="4662153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0"/>
          <p:cNvSpPr txBox="1"/>
          <p:nvPr/>
        </p:nvSpPr>
        <p:spPr>
          <a:xfrm>
            <a:off x="6020028" y="6610931"/>
            <a:ext cx="5821949" cy="22288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157480" marR="0" lvl="0" indent="-157480" algn="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  <a:buFontTx/>
              <a:buNone/>
              <a:defRPr/>
            </a:pP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This content</a:t>
            </a:r>
            <a:r>
              <a:rPr lang="en-US" sz="815" kern="0" dirty="0" smtClean="0">
                <a:solidFill>
                  <a:srgbClr val="999999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is</a:t>
            </a: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 approved by</a:t>
            </a:r>
            <a:r>
              <a:rPr kumimoji="0" lang="en-US" sz="815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 the customer and may not be altered under any circumstances</a:t>
            </a:r>
            <a:r>
              <a:rPr kumimoji="0" lang="en-US" sz="815" b="0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kumimoji="0" lang="en-US" sz="815" b="0" i="0" u="none" strike="noStrike" kern="0" cap="none" spc="0" normalizeH="0" baseline="0" dirty="0" smtClean="0">
              <a:ln>
                <a:noFill/>
              </a:ln>
              <a:solidFill>
                <a:srgbClr val="999999"/>
              </a:solidFill>
              <a:effectLst/>
              <a:uLnTx/>
              <a:uFillTx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4" name="Table Placeholder 18"/>
          <p:cNvGraphicFramePr/>
          <p:nvPr/>
        </p:nvGraphicFramePr>
        <p:xfrm>
          <a:off x="2485577" y="1424793"/>
          <a:ext cx="7297052" cy="865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97052"/>
              </a:tblGrid>
              <a:tr h="822960">
                <a:tc>
                  <a:txBody>
                    <a:bodyPr/>
                    <a:lstStyle/>
                    <a:p>
                      <a:pPr marL="444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帮宝适，美国宝洁公司著名婴儿卫生系列产品，在中国的城市中，每10个妈妈, 就有4个在用帮宝适产品。为迎合中国消费市场，帮宝适天猫官方旗舰店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借助</a:t>
                      </a:r>
                      <a:r>
                        <a:rPr lang="en-US" altLang="zh-CN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SAP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系统和奥维奥的方案支持，在电商平台铺设管理运作系统，从采购、铺货、库存、订单到出库运输，实现管理透明跟踪，真正做到了订单处理流程零失误。</a:t>
                      </a:r>
                      <a:endParaRPr lang="zh-CN" altLang="en-US" sz="1300" b="0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152" y="5792480"/>
            <a:ext cx="1110615" cy="738147"/>
          </a:xfrm>
          <a:prstGeom prst="rect">
            <a:avLst/>
          </a:prstGeom>
        </p:spPr>
      </p:pic>
      <p:pic>
        <p:nvPicPr>
          <p:cNvPr id="2" name="图片 1" descr="UH~T4M5RFL21FDEE{)S9K0Y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6535" y="312420"/>
            <a:ext cx="1545590" cy="806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P_Customer_Reference_Slide_Template_16x9_EN">
  <a:themeElements>
    <a:clrScheme name="SAP_Colors2011_1.1">
      <a:dk1>
        <a:srgbClr val="000000"/>
      </a:dk1>
      <a:lt1>
        <a:srgbClr val="FFFFFF"/>
      </a:lt1>
      <a:dk2>
        <a:srgbClr val="0076CB"/>
      </a:dk2>
      <a:lt2>
        <a:srgbClr val="CCCCCC"/>
      </a:lt2>
      <a:accent1>
        <a:srgbClr val="F0AB00"/>
      </a:accent1>
      <a:accent2>
        <a:srgbClr val="666666"/>
      </a:accent2>
      <a:accent3>
        <a:srgbClr val="0076CB"/>
      </a:accent3>
      <a:accent4>
        <a:srgbClr val="4FB81C"/>
      </a:accent4>
      <a:accent5>
        <a:srgbClr val="E35500"/>
      </a:accent5>
      <a:accent6>
        <a:srgbClr val="760A85"/>
      </a:accent6>
      <a:hlink>
        <a:srgbClr val="666666"/>
      </a:hlink>
      <a:folHlink>
        <a:srgbClr val="CCCCCC"/>
      </a:folHlink>
    </a:clrScheme>
    <a:fontScheme name="SAP_Fonts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6350" algn="ctr">
          <a:noFill/>
          <a:miter lim="800000"/>
        </a:ln>
      </a:spPr>
      <a:bodyPr lIns="90000" tIns="72000" rIns="90000" bIns="72000" rtlCol="0" anchor="ctr"/>
      <a:lstStyle>
        <a:defPPr marR="0" algn="ctr" defTabSz="91440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F0AB00"/>
          </a:buClr>
          <a:buSzPct val="80000"/>
          <a:defRPr kumimoji="0" sz="2000" b="0" i="0" u="none" strike="noStrike" kern="0" cap="none" spc="0" normalizeH="0" baseline="0" noProof="0" dirty="0" err="1" smtClean="0">
            <a:ln>
              <a:noFill/>
            </a:ln>
            <a:effectLst/>
            <a:uLnTx/>
            <a:uFillTx/>
            <a:ea typeface="Arial Unicode MS" panose="020B0604020202020204" pitchFamily="34" charset="-128"/>
            <a:cs typeface="Arial Unicode MS" panose="020B0604020202020204" pitchFamily="34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fontAlgn="base">
          <a:spcBef>
            <a:spcPts val="600"/>
          </a:spcBef>
          <a:spcAft>
            <a:spcPct val="0"/>
          </a:spcAft>
          <a:buClr>
            <a:srgbClr val="F0AB00"/>
          </a:buClr>
          <a:buSzPct val="80000"/>
          <a:defRPr sz="1800" kern="0" dirty="0" err="1" smtClean="0">
            <a:ea typeface="Arial Unicode MS" panose="020B0604020202020204" pitchFamily="34" charset="-128"/>
            <a:cs typeface="Arial Unicode MS" panose="020B0604020202020204" pitchFamily="34" charset="-128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2623</Words>
  <Application>WPS 演示</Application>
  <PresentationFormat>宽屏</PresentationFormat>
  <Paragraphs>187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Arial Unicode MS</vt:lpstr>
      <vt:lpstr>Courier New</vt:lpstr>
      <vt:lpstr>微软雅黑</vt:lpstr>
      <vt:lpstr>Arial Unicode MS</vt:lpstr>
      <vt:lpstr>Calibri</vt:lpstr>
      <vt:lpstr>Avenir Medium</vt:lpstr>
      <vt:lpstr>Segoe Print</vt:lpstr>
      <vt:lpstr>SAP_Customer_Reference_Slide_Template_16x9_EN</vt:lpstr>
      <vt:lpstr>一商宇洁：贴近百姓生活的日用品供应商 奥维奥和SAP Business One®助其提升电商业务的客户体验 </vt:lpstr>
      <vt:lpstr>帮宝适天猫官方旗舰店：贴近百姓生活的日用品供应商 奥维奥和SAP Business One®助其提升电商业务的客户体验 </vt:lpstr>
      <vt:lpstr>帮宝适天猫官方旗舰店：贴近百姓生活的日用品供应商 奥维奥和SAP Business One®助其提升电商业务的客户体验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baktan zhou</dc:creator>
  <cp:lastModifiedBy>喀秋莎的礼物</cp:lastModifiedBy>
  <cp:revision>97</cp:revision>
  <cp:lastPrinted>2016-10-31T03:00:00Z</cp:lastPrinted>
  <dcterms:created xsi:type="dcterms:W3CDTF">2016-06-20T05:14:00Z</dcterms:created>
  <dcterms:modified xsi:type="dcterms:W3CDTF">2017-12-20T10:14:17Z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