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880" r:id="rId2"/>
    <p:sldId id="914" r:id="rId3"/>
    <p:sldId id="1038" r:id="rId4"/>
    <p:sldId id="1045" r:id="rId5"/>
    <p:sldId id="1046" r:id="rId6"/>
    <p:sldId id="1047" r:id="rId7"/>
    <p:sldId id="915" r:id="rId8"/>
    <p:sldId id="1056" r:id="rId9"/>
    <p:sldId id="1055" r:id="rId10"/>
    <p:sldId id="1057" r:id="rId11"/>
    <p:sldId id="904" r:id="rId12"/>
    <p:sldId id="780" r:id="rId13"/>
    <p:sldId id="872" r:id="rId14"/>
    <p:sldId id="1058" r:id="rId15"/>
    <p:sldId id="1059" r:id="rId16"/>
    <p:sldId id="1060" r:id="rId17"/>
    <p:sldId id="959" r:id="rId18"/>
    <p:sldId id="1061" r:id="rId19"/>
    <p:sldId id="972" r:id="rId20"/>
    <p:sldId id="973" r:id="rId21"/>
    <p:sldId id="1048" r:id="rId22"/>
    <p:sldId id="1049" r:id="rId23"/>
    <p:sldId id="1054" r:id="rId24"/>
    <p:sldId id="1017" r:id="rId25"/>
    <p:sldId id="909" r:id="rId26"/>
    <p:sldId id="910" r:id="rId27"/>
    <p:sldId id="911" r:id="rId28"/>
    <p:sldId id="912" r:id="rId29"/>
    <p:sldId id="913" r:id="rId30"/>
    <p:sldId id="877" r:id="rId31"/>
    <p:sldId id="1052" r:id="rId32"/>
    <p:sldId id="1066" r:id="rId33"/>
    <p:sldId id="1068" r:id="rId34"/>
    <p:sldId id="1062" r:id="rId35"/>
    <p:sldId id="925" r:id="rId36"/>
    <p:sldId id="927" r:id="rId37"/>
    <p:sldId id="928" r:id="rId38"/>
    <p:sldId id="929" r:id="rId39"/>
    <p:sldId id="930" r:id="rId40"/>
    <p:sldId id="931" r:id="rId41"/>
    <p:sldId id="1069" r:id="rId42"/>
    <p:sldId id="1063" r:id="rId43"/>
    <p:sldId id="1065" r:id="rId44"/>
    <p:sldId id="1064" r:id="rId45"/>
    <p:sldId id="1070" r:id="rId46"/>
    <p:sldId id="948" r:id="rId47"/>
    <p:sldId id="725" r:id="rId48"/>
    <p:sldId id="1071" r:id="rId49"/>
    <p:sldId id="1072" r:id="rId50"/>
  </p:sldIdLst>
  <p:sldSz cx="12192000" cy="6858000"/>
  <p:notesSz cx="6781800" cy="9918700"/>
  <p:defaultTextStyle>
    <a:defPPr>
      <a:defRPr lang="de-DE"/>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3827" userDrawn="1">
          <p15:clr>
            <a:srgbClr val="A4A3A4"/>
          </p15:clr>
        </p15:guide>
        <p15:guide id="2" pos="273" userDrawn="1">
          <p15:clr>
            <a:srgbClr val="A4A3A4"/>
          </p15:clr>
        </p15:guide>
      </p15:sldGuideLst>
    </p:ext>
    <p:ext uri="{2D200454-40CA-4A62-9FC3-DE9A4176ACB9}">
      <p15:notesGuideLst xmlns="" xmlns:p15="http://schemas.microsoft.com/office/powerpoint/2012/main">
        <p15:guide id="1" orient="horz" pos="3124">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B00"/>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6" autoAdjust="0"/>
    <p:restoredTop sz="93554" autoAdjust="0"/>
  </p:normalViewPr>
  <p:slideViewPr>
    <p:cSldViewPr snapToGrid="0">
      <p:cViewPr>
        <p:scale>
          <a:sx n="71" d="100"/>
          <a:sy n="71" d="100"/>
        </p:scale>
        <p:origin x="-630" y="-48"/>
      </p:cViewPr>
      <p:guideLst>
        <p:guide orient="horz" pos="3827"/>
        <p:guide pos="2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2448" y="-72"/>
      </p:cViewPr>
      <p:guideLst>
        <p:guide orient="horz" pos="3124"/>
        <p:guide pos="21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96D56-3101-4189-8DE5-9A01A4A163AF}" type="doc">
      <dgm:prSet loTypeId="urn:microsoft.com/office/officeart/2005/8/layout/hProcess4" loCatId="process" qsTypeId="urn:microsoft.com/office/officeart/2005/8/quickstyle/simple1" qsCatId="simple" csTypeId="urn:microsoft.com/office/officeart/2005/8/colors/accent3_2" csCatId="accent3" phldr="1"/>
      <dgm:spPr/>
      <dgm:t>
        <a:bodyPr/>
        <a:lstStyle/>
        <a:p>
          <a:endParaRPr lang="zh-CN" altLang="en-US"/>
        </a:p>
      </dgm:t>
    </dgm:pt>
    <dgm:pt modelId="{39CCDA26-EAC1-404D-BD94-A330DCB08A83}">
      <dgm:prSet phldrT="[文本]"/>
      <dgm:spPr>
        <a:solidFill>
          <a:srgbClr val="F0AB00"/>
        </a:solidFill>
      </dgm:spPr>
      <dgm:t>
        <a:bodyPr/>
        <a:lstStyle/>
        <a:p>
          <a:r>
            <a:rPr lang="zh-CN" altLang="en-US" dirty="0" smtClean="0">
              <a:latin typeface="微软雅黑" pitchFamily="34" charset="-122"/>
              <a:ea typeface="微软雅黑" pitchFamily="34" charset="-122"/>
            </a:rPr>
            <a:t>迭代改进</a:t>
          </a:r>
          <a:endParaRPr lang="zh-CN" altLang="en-US" dirty="0">
            <a:latin typeface="微软雅黑" pitchFamily="34" charset="-122"/>
            <a:ea typeface="微软雅黑" pitchFamily="34" charset="-122"/>
          </a:endParaRPr>
        </a:p>
      </dgm:t>
    </dgm:pt>
    <dgm:pt modelId="{E089A5B4-C568-4693-B58D-A3F63E3015E3}" type="parTrans" cxnId="{429AD821-B66D-4577-8755-C39704EEC3BB}">
      <dgm:prSet/>
      <dgm:spPr/>
      <dgm:t>
        <a:bodyPr/>
        <a:lstStyle/>
        <a:p>
          <a:endParaRPr lang="zh-CN" altLang="en-US">
            <a:latin typeface="微软雅黑" pitchFamily="34" charset="-122"/>
            <a:ea typeface="微软雅黑" pitchFamily="34" charset="-122"/>
          </a:endParaRPr>
        </a:p>
      </dgm:t>
    </dgm:pt>
    <dgm:pt modelId="{9715A2A6-15C4-42BF-A131-8A8B8D64B935}" type="sibTrans" cxnId="{429AD821-B66D-4577-8755-C39704EEC3BB}">
      <dgm:prSet/>
      <dgm:spPr>
        <a:solidFill>
          <a:srgbClr val="F0AB00"/>
        </a:solidFill>
      </dgm:spPr>
      <dgm:t>
        <a:bodyPr/>
        <a:lstStyle/>
        <a:p>
          <a:endParaRPr lang="zh-CN" altLang="en-US">
            <a:latin typeface="微软雅黑" pitchFamily="34" charset="-122"/>
            <a:ea typeface="微软雅黑" pitchFamily="34" charset="-122"/>
          </a:endParaRPr>
        </a:p>
      </dgm:t>
    </dgm:pt>
    <dgm:pt modelId="{C3A707DC-4840-4819-8AE2-6C6FB797CC6B}">
      <dgm:prSet phldrT="[文本]" custT="1"/>
      <dgm:spPr>
        <a:ln>
          <a:solidFill>
            <a:srgbClr val="F0AB00"/>
          </a:solidFill>
        </a:ln>
      </dgm:spPr>
      <dgm:t>
        <a:bodyPr anchor="t" anchorCtr="0"/>
        <a:lstStyle/>
        <a:p>
          <a:r>
            <a:rPr lang="zh-CN" altLang="en-US" sz="1400" dirty="0" smtClean="0">
              <a:latin typeface="微软雅黑" pitchFamily="34" charset="-122"/>
              <a:ea typeface="微软雅黑" pitchFamily="34" charset="-122"/>
            </a:rPr>
            <a:t>首先根据需求的紧迫程度，集中建设重点核心业务。再根据运营的需要进行持续扩展和优化</a:t>
          </a:r>
          <a:endParaRPr lang="zh-CN" altLang="en-US" sz="1400" dirty="0">
            <a:latin typeface="微软雅黑" pitchFamily="34" charset="-122"/>
            <a:ea typeface="微软雅黑" pitchFamily="34" charset="-122"/>
          </a:endParaRPr>
        </a:p>
      </dgm:t>
    </dgm:pt>
    <dgm:pt modelId="{866E07B5-BEA0-4845-8C2E-CCFFDBA2E404}" type="parTrans" cxnId="{4745CD54-751F-41F9-B133-047D66D7336E}">
      <dgm:prSet/>
      <dgm:spPr/>
      <dgm:t>
        <a:bodyPr/>
        <a:lstStyle/>
        <a:p>
          <a:endParaRPr lang="zh-CN" altLang="en-US">
            <a:latin typeface="微软雅黑" pitchFamily="34" charset="-122"/>
            <a:ea typeface="微软雅黑" pitchFamily="34" charset="-122"/>
          </a:endParaRPr>
        </a:p>
      </dgm:t>
    </dgm:pt>
    <dgm:pt modelId="{39167561-AEB2-4850-BAF9-EEEF96290CBA}" type="sibTrans" cxnId="{4745CD54-751F-41F9-B133-047D66D7336E}">
      <dgm:prSet/>
      <dgm:spPr/>
      <dgm:t>
        <a:bodyPr/>
        <a:lstStyle/>
        <a:p>
          <a:endParaRPr lang="zh-CN" altLang="en-US">
            <a:latin typeface="微软雅黑" pitchFamily="34" charset="-122"/>
            <a:ea typeface="微软雅黑" pitchFamily="34" charset="-122"/>
          </a:endParaRPr>
        </a:p>
      </dgm:t>
    </dgm:pt>
    <dgm:pt modelId="{D62B6637-1897-4A11-8049-69EBA4C2FB35}">
      <dgm:prSet phldrT="[文本]"/>
      <dgm:spPr>
        <a:solidFill>
          <a:srgbClr val="F0AB00"/>
        </a:solidFill>
      </dgm:spPr>
      <dgm:t>
        <a:bodyPr/>
        <a:lstStyle/>
        <a:p>
          <a:r>
            <a:rPr lang="zh-CN" altLang="en-US" dirty="0" smtClean="0">
              <a:latin typeface="微软雅黑" pitchFamily="34" charset="-122"/>
              <a:ea typeface="微软雅黑" pitchFamily="34" charset="-122"/>
            </a:rPr>
            <a:t>运营驱动</a:t>
          </a:r>
          <a:endParaRPr lang="zh-CN" altLang="en-US" dirty="0">
            <a:latin typeface="微软雅黑" pitchFamily="34" charset="-122"/>
            <a:ea typeface="微软雅黑" pitchFamily="34" charset="-122"/>
          </a:endParaRPr>
        </a:p>
      </dgm:t>
    </dgm:pt>
    <dgm:pt modelId="{BEA467FE-AC88-47A1-AF97-24CF0498521F}" type="parTrans" cxnId="{6E90DCAE-CE1D-41B5-81AE-D09BA3C131F8}">
      <dgm:prSet/>
      <dgm:spPr/>
      <dgm:t>
        <a:bodyPr/>
        <a:lstStyle/>
        <a:p>
          <a:endParaRPr lang="zh-CN" altLang="en-US">
            <a:latin typeface="微软雅黑" pitchFamily="34" charset="-122"/>
            <a:ea typeface="微软雅黑" pitchFamily="34" charset="-122"/>
          </a:endParaRPr>
        </a:p>
      </dgm:t>
    </dgm:pt>
    <dgm:pt modelId="{54082034-D5EA-43B0-9CAE-73BEAB239098}" type="sibTrans" cxnId="{6E90DCAE-CE1D-41B5-81AE-D09BA3C131F8}">
      <dgm:prSet/>
      <dgm:spPr/>
      <dgm:t>
        <a:bodyPr/>
        <a:lstStyle/>
        <a:p>
          <a:endParaRPr lang="zh-CN" altLang="en-US">
            <a:latin typeface="微软雅黑" pitchFamily="34" charset="-122"/>
            <a:ea typeface="微软雅黑" pitchFamily="34" charset="-122"/>
          </a:endParaRPr>
        </a:p>
      </dgm:t>
    </dgm:pt>
    <dgm:pt modelId="{49D466A7-26E4-4344-8EC1-8C021C92BC88}">
      <dgm:prSet phldrT="[文本]" custT="1"/>
      <dgm:spPr>
        <a:ln>
          <a:solidFill>
            <a:srgbClr val="F0AB00"/>
          </a:solidFill>
        </a:ln>
      </dgm:spPr>
      <dgm:t>
        <a:bodyPr anchor="ctr" anchorCtr="0"/>
        <a:lstStyle/>
        <a:p>
          <a:r>
            <a:rPr lang="zh-CN" altLang="en-US" sz="1400" dirty="0" smtClean="0">
              <a:latin typeface="微软雅黑" pitchFamily="34" charset="-122"/>
              <a:ea typeface="微软雅黑" pitchFamily="34" charset="-122"/>
            </a:rPr>
            <a:t>系统是为企业运营服务的，应首先梳理运营模式，明确系统业务定位及产品设计再实施系统</a:t>
          </a:r>
          <a:endParaRPr lang="zh-CN" altLang="en-US" sz="1400" dirty="0">
            <a:latin typeface="微软雅黑" pitchFamily="34" charset="-122"/>
            <a:ea typeface="微软雅黑" pitchFamily="34" charset="-122"/>
          </a:endParaRPr>
        </a:p>
      </dgm:t>
    </dgm:pt>
    <dgm:pt modelId="{8D1EC53E-D677-4D4F-B26B-1030D8112F41}" type="parTrans" cxnId="{FE8BC159-58A5-47BA-8CAC-A61839FACBA3}">
      <dgm:prSet/>
      <dgm:spPr/>
      <dgm:t>
        <a:bodyPr/>
        <a:lstStyle/>
        <a:p>
          <a:endParaRPr lang="zh-CN" altLang="en-US">
            <a:latin typeface="微软雅黑" pitchFamily="34" charset="-122"/>
            <a:ea typeface="微软雅黑" pitchFamily="34" charset="-122"/>
          </a:endParaRPr>
        </a:p>
      </dgm:t>
    </dgm:pt>
    <dgm:pt modelId="{04A72D10-FE0B-4A07-9989-8663A31A2ADE}" type="sibTrans" cxnId="{FE8BC159-58A5-47BA-8CAC-A61839FACBA3}">
      <dgm:prSet/>
      <dgm:spPr/>
      <dgm:t>
        <a:bodyPr/>
        <a:lstStyle/>
        <a:p>
          <a:endParaRPr lang="zh-CN" altLang="en-US">
            <a:latin typeface="微软雅黑" pitchFamily="34" charset="-122"/>
            <a:ea typeface="微软雅黑" pitchFamily="34" charset="-122"/>
          </a:endParaRPr>
        </a:p>
      </dgm:t>
    </dgm:pt>
    <dgm:pt modelId="{EB24F340-D3EA-4DC6-9BCC-42D4A7D547C6}">
      <dgm:prSet phldrT="[文本]"/>
      <dgm:spPr>
        <a:ln>
          <a:solidFill>
            <a:srgbClr val="F0AB00"/>
          </a:solidFill>
        </a:ln>
      </dgm:spPr>
      <dgm:t>
        <a:bodyPr anchor="ctr" anchorCtr="0"/>
        <a:lstStyle/>
        <a:p>
          <a:r>
            <a:rPr lang="zh-CN" altLang="en-US" dirty="0" smtClean="0">
              <a:latin typeface="微软雅黑" pitchFamily="34" charset="-122"/>
              <a:ea typeface="微软雅黑" pitchFamily="34" charset="-122"/>
            </a:rPr>
            <a:t>从业务、技术等方面进行整体长远规划，按照统一的标准建设，提升平台总体效率</a:t>
          </a:r>
          <a:endParaRPr lang="zh-CN" altLang="en-US" dirty="0">
            <a:latin typeface="微软雅黑" pitchFamily="34" charset="-122"/>
            <a:ea typeface="微软雅黑" pitchFamily="34" charset="-122"/>
          </a:endParaRPr>
        </a:p>
      </dgm:t>
    </dgm:pt>
    <dgm:pt modelId="{C6826345-B333-4FD3-A10C-DC81010749F6}" type="sibTrans" cxnId="{E21DE4D4-166E-4ABA-9A2C-8F1BADC33B4E}">
      <dgm:prSet/>
      <dgm:spPr/>
      <dgm:t>
        <a:bodyPr/>
        <a:lstStyle/>
        <a:p>
          <a:endParaRPr lang="zh-CN" altLang="en-US">
            <a:latin typeface="微软雅黑" pitchFamily="34" charset="-122"/>
            <a:ea typeface="微软雅黑" pitchFamily="34" charset="-122"/>
          </a:endParaRPr>
        </a:p>
      </dgm:t>
    </dgm:pt>
    <dgm:pt modelId="{A42A9E20-B65F-4643-AB92-7D04A1D490C8}" type="parTrans" cxnId="{E21DE4D4-166E-4ABA-9A2C-8F1BADC33B4E}">
      <dgm:prSet/>
      <dgm:spPr/>
      <dgm:t>
        <a:bodyPr/>
        <a:lstStyle/>
        <a:p>
          <a:endParaRPr lang="zh-CN" altLang="en-US">
            <a:latin typeface="微软雅黑" pitchFamily="34" charset="-122"/>
            <a:ea typeface="微软雅黑" pitchFamily="34" charset="-122"/>
          </a:endParaRPr>
        </a:p>
      </dgm:t>
    </dgm:pt>
    <dgm:pt modelId="{9EA15E5C-3A8A-4D73-B65E-9FB4D042DBC1}">
      <dgm:prSet phldrT="[文本]"/>
      <dgm:spPr>
        <a:solidFill>
          <a:srgbClr val="F0AB00"/>
        </a:solidFill>
      </dgm:spPr>
      <dgm:t>
        <a:bodyPr/>
        <a:lstStyle/>
        <a:p>
          <a:r>
            <a:rPr lang="zh-CN" altLang="en-US" dirty="0" smtClean="0">
              <a:solidFill>
                <a:srgbClr val="F8F8F8"/>
              </a:solidFill>
              <a:latin typeface="微软雅黑" pitchFamily="34" charset="-122"/>
              <a:ea typeface="微软雅黑" pitchFamily="34" charset="-122"/>
              <a:cs typeface="Arial" charset="0"/>
            </a:rPr>
            <a:t>总体规划</a:t>
          </a:r>
          <a:endParaRPr lang="zh-CN" altLang="en-US" dirty="0">
            <a:latin typeface="微软雅黑" pitchFamily="34" charset="-122"/>
            <a:ea typeface="微软雅黑" pitchFamily="34" charset="-122"/>
          </a:endParaRPr>
        </a:p>
      </dgm:t>
    </dgm:pt>
    <dgm:pt modelId="{92541722-2AA8-4EC0-84F4-4D0F2691BFB9}" type="sibTrans" cxnId="{7392E088-E474-42C6-983D-61FDD9D59E58}">
      <dgm:prSet/>
      <dgm:spPr>
        <a:solidFill>
          <a:srgbClr val="F0AB00"/>
        </a:solidFill>
      </dgm:spPr>
      <dgm:t>
        <a:bodyPr/>
        <a:lstStyle/>
        <a:p>
          <a:endParaRPr lang="zh-CN" altLang="en-US">
            <a:latin typeface="微软雅黑" pitchFamily="34" charset="-122"/>
            <a:ea typeface="微软雅黑" pitchFamily="34" charset="-122"/>
          </a:endParaRPr>
        </a:p>
      </dgm:t>
    </dgm:pt>
    <dgm:pt modelId="{EB4A37E7-2E50-42CA-BB24-4BCDF55E7799}" type="parTrans" cxnId="{7392E088-E474-42C6-983D-61FDD9D59E58}">
      <dgm:prSet/>
      <dgm:spPr/>
      <dgm:t>
        <a:bodyPr/>
        <a:lstStyle/>
        <a:p>
          <a:endParaRPr lang="zh-CN" altLang="en-US">
            <a:latin typeface="微软雅黑" pitchFamily="34" charset="-122"/>
            <a:ea typeface="微软雅黑" pitchFamily="34" charset="-122"/>
          </a:endParaRPr>
        </a:p>
      </dgm:t>
    </dgm:pt>
    <dgm:pt modelId="{C0E78657-9851-43D7-A568-EF95B8DE1E92}" type="pres">
      <dgm:prSet presAssocID="{59796D56-3101-4189-8DE5-9A01A4A163AF}" presName="Name0" presStyleCnt="0">
        <dgm:presLayoutVars>
          <dgm:dir/>
          <dgm:animLvl val="lvl"/>
          <dgm:resizeHandles val="exact"/>
        </dgm:presLayoutVars>
      </dgm:prSet>
      <dgm:spPr/>
      <dgm:t>
        <a:bodyPr/>
        <a:lstStyle/>
        <a:p>
          <a:endParaRPr lang="zh-CN" altLang="en-US"/>
        </a:p>
      </dgm:t>
    </dgm:pt>
    <dgm:pt modelId="{485AED7A-67B2-4665-B9E8-41F2FB3917E6}" type="pres">
      <dgm:prSet presAssocID="{59796D56-3101-4189-8DE5-9A01A4A163AF}" presName="tSp" presStyleCnt="0"/>
      <dgm:spPr/>
    </dgm:pt>
    <dgm:pt modelId="{0734B382-6ABF-455B-915D-CD7EC8BFF7CE}" type="pres">
      <dgm:prSet presAssocID="{59796D56-3101-4189-8DE5-9A01A4A163AF}" presName="bSp" presStyleCnt="0"/>
      <dgm:spPr/>
    </dgm:pt>
    <dgm:pt modelId="{CD2F16EA-D705-4729-A6B6-4B740D7BC548}" type="pres">
      <dgm:prSet presAssocID="{59796D56-3101-4189-8DE5-9A01A4A163AF}" presName="process" presStyleCnt="0"/>
      <dgm:spPr/>
    </dgm:pt>
    <dgm:pt modelId="{D22E1A00-78D1-48CE-A8D6-EC138410B71F}" type="pres">
      <dgm:prSet presAssocID="{9EA15E5C-3A8A-4D73-B65E-9FB4D042DBC1}" presName="composite1" presStyleCnt="0"/>
      <dgm:spPr/>
    </dgm:pt>
    <dgm:pt modelId="{AFF70772-2C08-44D2-9036-E1BA0F61D1DD}" type="pres">
      <dgm:prSet presAssocID="{9EA15E5C-3A8A-4D73-B65E-9FB4D042DBC1}" presName="dummyNode1" presStyleLbl="node1" presStyleIdx="0" presStyleCnt="3"/>
      <dgm:spPr/>
    </dgm:pt>
    <dgm:pt modelId="{ED577322-673C-4214-9E77-23EDBD94BC34}" type="pres">
      <dgm:prSet presAssocID="{9EA15E5C-3A8A-4D73-B65E-9FB4D042DBC1}" presName="childNode1" presStyleLbl="bgAcc1" presStyleIdx="0" presStyleCnt="3">
        <dgm:presLayoutVars>
          <dgm:bulletEnabled val="1"/>
        </dgm:presLayoutVars>
      </dgm:prSet>
      <dgm:spPr/>
      <dgm:t>
        <a:bodyPr/>
        <a:lstStyle/>
        <a:p>
          <a:endParaRPr lang="zh-CN" altLang="en-US"/>
        </a:p>
      </dgm:t>
    </dgm:pt>
    <dgm:pt modelId="{875D8FD0-4464-4008-A768-D8C99F7A8D1D}" type="pres">
      <dgm:prSet presAssocID="{9EA15E5C-3A8A-4D73-B65E-9FB4D042DBC1}" presName="childNode1tx" presStyleLbl="bgAcc1" presStyleIdx="0" presStyleCnt="3">
        <dgm:presLayoutVars>
          <dgm:bulletEnabled val="1"/>
        </dgm:presLayoutVars>
      </dgm:prSet>
      <dgm:spPr/>
      <dgm:t>
        <a:bodyPr/>
        <a:lstStyle/>
        <a:p>
          <a:endParaRPr lang="zh-CN" altLang="en-US"/>
        </a:p>
      </dgm:t>
    </dgm:pt>
    <dgm:pt modelId="{6330037E-043F-4D87-A771-6FF39CF713B7}" type="pres">
      <dgm:prSet presAssocID="{9EA15E5C-3A8A-4D73-B65E-9FB4D042DBC1}" presName="parentNode1" presStyleLbl="node1" presStyleIdx="0" presStyleCnt="3">
        <dgm:presLayoutVars>
          <dgm:chMax val="1"/>
          <dgm:bulletEnabled val="1"/>
        </dgm:presLayoutVars>
      </dgm:prSet>
      <dgm:spPr/>
      <dgm:t>
        <a:bodyPr/>
        <a:lstStyle/>
        <a:p>
          <a:endParaRPr lang="zh-CN" altLang="en-US"/>
        </a:p>
      </dgm:t>
    </dgm:pt>
    <dgm:pt modelId="{4D378CB0-0992-4470-9437-978AE4C2697B}" type="pres">
      <dgm:prSet presAssocID="{9EA15E5C-3A8A-4D73-B65E-9FB4D042DBC1}" presName="connSite1" presStyleCnt="0"/>
      <dgm:spPr/>
    </dgm:pt>
    <dgm:pt modelId="{7622D24A-9681-4F00-8229-081FDC071D4C}" type="pres">
      <dgm:prSet presAssocID="{92541722-2AA8-4EC0-84F4-4D0F2691BFB9}" presName="Name9" presStyleLbl="sibTrans2D1" presStyleIdx="0" presStyleCnt="2"/>
      <dgm:spPr/>
      <dgm:t>
        <a:bodyPr/>
        <a:lstStyle/>
        <a:p>
          <a:endParaRPr lang="zh-CN" altLang="en-US"/>
        </a:p>
      </dgm:t>
    </dgm:pt>
    <dgm:pt modelId="{7E6FB5ED-F0B8-4CC2-A726-91A4659660A7}" type="pres">
      <dgm:prSet presAssocID="{39CCDA26-EAC1-404D-BD94-A330DCB08A83}" presName="composite2" presStyleCnt="0"/>
      <dgm:spPr/>
    </dgm:pt>
    <dgm:pt modelId="{4B5BA38A-3A6B-47AB-BC4B-EA3575DE3496}" type="pres">
      <dgm:prSet presAssocID="{39CCDA26-EAC1-404D-BD94-A330DCB08A83}" presName="dummyNode2" presStyleLbl="node1" presStyleIdx="0" presStyleCnt="3"/>
      <dgm:spPr/>
    </dgm:pt>
    <dgm:pt modelId="{62ADE0A7-6BBD-4520-8A18-1BA59D34C641}" type="pres">
      <dgm:prSet presAssocID="{39CCDA26-EAC1-404D-BD94-A330DCB08A83}" presName="childNode2" presStyleLbl="bgAcc1" presStyleIdx="1" presStyleCnt="3">
        <dgm:presLayoutVars>
          <dgm:bulletEnabled val="1"/>
        </dgm:presLayoutVars>
      </dgm:prSet>
      <dgm:spPr/>
      <dgm:t>
        <a:bodyPr/>
        <a:lstStyle/>
        <a:p>
          <a:endParaRPr lang="zh-CN" altLang="en-US"/>
        </a:p>
      </dgm:t>
    </dgm:pt>
    <dgm:pt modelId="{7B0D2033-B39E-4882-8FA6-343E37AE4EF1}" type="pres">
      <dgm:prSet presAssocID="{39CCDA26-EAC1-404D-BD94-A330DCB08A83}" presName="childNode2tx" presStyleLbl="bgAcc1" presStyleIdx="1" presStyleCnt="3">
        <dgm:presLayoutVars>
          <dgm:bulletEnabled val="1"/>
        </dgm:presLayoutVars>
      </dgm:prSet>
      <dgm:spPr/>
      <dgm:t>
        <a:bodyPr/>
        <a:lstStyle/>
        <a:p>
          <a:endParaRPr lang="zh-CN" altLang="en-US"/>
        </a:p>
      </dgm:t>
    </dgm:pt>
    <dgm:pt modelId="{1A3F39B4-2D17-4B77-8EFA-6469BF527D58}" type="pres">
      <dgm:prSet presAssocID="{39CCDA26-EAC1-404D-BD94-A330DCB08A83}" presName="parentNode2" presStyleLbl="node1" presStyleIdx="1" presStyleCnt="3">
        <dgm:presLayoutVars>
          <dgm:chMax val="0"/>
          <dgm:bulletEnabled val="1"/>
        </dgm:presLayoutVars>
      </dgm:prSet>
      <dgm:spPr/>
      <dgm:t>
        <a:bodyPr/>
        <a:lstStyle/>
        <a:p>
          <a:endParaRPr lang="zh-CN" altLang="en-US"/>
        </a:p>
      </dgm:t>
    </dgm:pt>
    <dgm:pt modelId="{89D33872-A019-409B-BE90-A84B221576FA}" type="pres">
      <dgm:prSet presAssocID="{39CCDA26-EAC1-404D-BD94-A330DCB08A83}" presName="connSite2" presStyleCnt="0"/>
      <dgm:spPr/>
    </dgm:pt>
    <dgm:pt modelId="{A121837B-0945-4992-A4B1-8F8B16BB5F8F}" type="pres">
      <dgm:prSet presAssocID="{9715A2A6-15C4-42BF-A131-8A8B8D64B935}" presName="Name18" presStyleLbl="sibTrans2D1" presStyleIdx="1" presStyleCnt="2"/>
      <dgm:spPr/>
      <dgm:t>
        <a:bodyPr/>
        <a:lstStyle/>
        <a:p>
          <a:endParaRPr lang="zh-CN" altLang="en-US"/>
        </a:p>
      </dgm:t>
    </dgm:pt>
    <dgm:pt modelId="{7574C8DB-FF04-45AD-88E1-1FA53E9723AC}" type="pres">
      <dgm:prSet presAssocID="{D62B6637-1897-4A11-8049-69EBA4C2FB35}" presName="composite1" presStyleCnt="0"/>
      <dgm:spPr/>
    </dgm:pt>
    <dgm:pt modelId="{A53CC18F-BFE5-4856-9F32-B1E54814B2D5}" type="pres">
      <dgm:prSet presAssocID="{D62B6637-1897-4A11-8049-69EBA4C2FB35}" presName="dummyNode1" presStyleLbl="node1" presStyleIdx="1" presStyleCnt="3"/>
      <dgm:spPr/>
    </dgm:pt>
    <dgm:pt modelId="{4523E99E-A317-46A6-9729-5642FE1FEDC8}" type="pres">
      <dgm:prSet presAssocID="{D62B6637-1897-4A11-8049-69EBA4C2FB35}" presName="childNode1" presStyleLbl="bgAcc1" presStyleIdx="2" presStyleCnt="3">
        <dgm:presLayoutVars>
          <dgm:bulletEnabled val="1"/>
        </dgm:presLayoutVars>
      </dgm:prSet>
      <dgm:spPr/>
      <dgm:t>
        <a:bodyPr/>
        <a:lstStyle/>
        <a:p>
          <a:endParaRPr lang="zh-CN" altLang="en-US"/>
        </a:p>
      </dgm:t>
    </dgm:pt>
    <dgm:pt modelId="{D31E4CF0-8E31-4FFB-82D7-C0E6993350EF}" type="pres">
      <dgm:prSet presAssocID="{D62B6637-1897-4A11-8049-69EBA4C2FB35}" presName="childNode1tx" presStyleLbl="bgAcc1" presStyleIdx="2" presStyleCnt="3">
        <dgm:presLayoutVars>
          <dgm:bulletEnabled val="1"/>
        </dgm:presLayoutVars>
      </dgm:prSet>
      <dgm:spPr/>
      <dgm:t>
        <a:bodyPr/>
        <a:lstStyle/>
        <a:p>
          <a:endParaRPr lang="zh-CN" altLang="en-US"/>
        </a:p>
      </dgm:t>
    </dgm:pt>
    <dgm:pt modelId="{91A645C5-0AB3-4AFF-82AF-3EB917281437}" type="pres">
      <dgm:prSet presAssocID="{D62B6637-1897-4A11-8049-69EBA4C2FB35}" presName="parentNode1" presStyleLbl="node1" presStyleIdx="2" presStyleCnt="3">
        <dgm:presLayoutVars>
          <dgm:chMax val="1"/>
          <dgm:bulletEnabled val="1"/>
        </dgm:presLayoutVars>
      </dgm:prSet>
      <dgm:spPr/>
      <dgm:t>
        <a:bodyPr/>
        <a:lstStyle/>
        <a:p>
          <a:endParaRPr lang="zh-CN" altLang="en-US"/>
        </a:p>
      </dgm:t>
    </dgm:pt>
    <dgm:pt modelId="{1A485499-9106-40C8-AF72-552D9125BC8B}" type="pres">
      <dgm:prSet presAssocID="{D62B6637-1897-4A11-8049-69EBA4C2FB35}" presName="connSite1" presStyleCnt="0"/>
      <dgm:spPr/>
    </dgm:pt>
  </dgm:ptLst>
  <dgm:cxnLst>
    <dgm:cxn modelId="{0D502B8D-1504-4A6E-8028-B45E4EC17D32}" type="presOf" srcId="{EB24F340-D3EA-4DC6-9BCC-42D4A7D547C6}" destId="{ED577322-673C-4214-9E77-23EDBD94BC34}" srcOrd="0" destOrd="0" presId="urn:microsoft.com/office/officeart/2005/8/layout/hProcess4"/>
    <dgm:cxn modelId="{F0101D34-260E-4624-84AC-0A124D2CB017}" type="presOf" srcId="{92541722-2AA8-4EC0-84F4-4D0F2691BFB9}" destId="{7622D24A-9681-4F00-8229-081FDC071D4C}" srcOrd="0" destOrd="0" presId="urn:microsoft.com/office/officeart/2005/8/layout/hProcess4"/>
    <dgm:cxn modelId="{8B989115-9CF4-4D56-8896-55255FFCCD3A}" type="presOf" srcId="{9715A2A6-15C4-42BF-A131-8A8B8D64B935}" destId="{A121837B-0945-4992-A4B1-8F8B16BB5F8F}" srcOrd="0" destOrd="0" presId="urn:microsoft.com/office/officeart/2005/8/layout/hProcess4"/>
    <dgm:cxn modelId="{4745CD54-751F-41F9-B133-047D66D7336E}" srcId="{39CCDA26-EAC1-404D-BD94-A330DCB08A83}" destId="{C3A707DC-4840-4819-8AE2-6C6FB797CC6B}" srcOrd="0" destOrd="0" parTransId="{866E07B5-BEA0-4845-8C2E-CCFFDBA2E404}" sibTransId="{39167561-AEB2-4850-BAF9-EEEF96290CBA}"/>
    <dgm:cxn modelId="{6D795BDA-5EF8-4656-B9EA-EAB2852BB042}" type="presOf" srcId="{EB24F340-D3EA-4DC6-9BCC-42D4A7D547C6}" destId="{875D8FD0-4464-4008-A768-D8C99F7A8D1D}" srcOrd="1" destOrd="0" presId="urn:microsoft.com/office/officeart/2005/8/layout/hProcess4"/>
    <dgm:cxn modelId="{4A61C37A-053F-403B-A51B-879C837D94F1}" type="presOf" srcId="{49D466A7-26E4-4344-8EC1-8C021C92BC88}" destId="{D31E4CF0-8E31-4FFB-82D7-C0E6993350EF}" srcOrd="1" destOrd="0" presId="urn:microsoft.com/office/officeart/2005/8/layout/hProcess4"/>
    <dgm:cxn modelId="{FE8BC159-58A5-47BA-8CAC-A61839FACBA3}" srcId="{D62B6637-1897-4A11-8049-69EBA4C2FB35}" destId="{49D466A7-26E4-4344-8EC1-8C021C92BC88}" srcOrd="0" destOrd="0" parTransId="{8D1EC53E-D677-4D4F-B26B-1030D8112F41}" sibTransId="{04A72D10-FE0B-4A07-9989-8663A31A2ADE}"/>
    <dgm:cxn modelId="{8553853D-8856-4CFB-A484-BA70FD9143B2}" type="presOf" srcId="{59796D56-3101-4189-8DE5-9A01A4A163AF}" destId="{C0E78657-9851-43D7-A568-EF95B8DE1E92}" srcOrd="0" destOrd="0" presId="urn:microsoft.com/office/officeart/2005/8/layout/hProcess4"/>
    <dgm:cxn modelId="{6B91A6FA-2C7D-4FE3-976E-6321BB5AF6F8}" type="presOf" srcId="{D62B6637-1897-4A11-8049-69EBA4C2FB35}" destId="{91A645C5-0AB3-4AFF-82AF-3EB917281437}" srcOrd="0" destOrd="0" presId="urn:microsoft.com/office/officeart/2005/8/layout/hProcess4"/>
    <dgm:cxn modelId="{F9908452-B233-44BD-A91D-B14D06D53AA6}" type="presOf" srcId="{9EA15E5C-3A8A-4D73-B65E-9FB4D042DBC1}" destId="{6330037E-043F-4D87-A771-6FF39CF713B7}" srcOrd="0" destOrd="0" presId="urn:microsoft.com/office/officeart/2005/8/layout/hProcess4"/>
    <dgm:cxn modelId="{6E90DCAE-CE1D-41B5-81AE-D09BA3C131F8}" srcId="{59796D56-3101-4189-8DE5-9A01A4A163AF}" destId="{D62B6637-1897-4A11-8049-69EBA4C2FB35}" srcOrd="2" destOrd="0" parTransId="{BEA467FE-AC88-47A1-AF97-24CF0498521F}" sibTransId="{54082034-D5EA-43B0-9CAE-73BEAB239098}"/>
    <dgm:cxn modelId="{92879903-F992-4C02-A9A4-93FC8C14AC49}" type="presOf" srcId="{C3A707DC-4840-4819-8AE2-6C6FB797CC6B}" destId="{62ADE0A7-6BBD-4520-8A18-1BA59D34C641}" srcOrd="0" destOrd="0" presId="urn:microsoft.com/office/officeart/2005/8/layout/hProcess4"/>
    <dgm:cxn modelId="{7392E088-E474-42C6-983D-61FDD9D59E58}" srcId="{59796D56-3101-4189-8DE5-9A01A4A163AF}" destId="{9EA15E5C-3A8A-4D73-B65E-9FB4D042DBC1}" srcOrd="0" destOrd="0" parTransId="{EB4A37E7-2E50-42CA-BB24-4BCDF55E7799}" sibTransId="{92541722-2AA8-4EC0-84F4-4D0F2691BFB9}"/>
    <dgm:cxn modelId="{429AD821-B66D-4577-8755-C39704EEC3BB}" srcId="{59796D56-3101-4189-8DE5-9A01A4A163AF}" destId="{39CCDA26-EAC1-404D-BD94-A330DCB08A83}" srcOrd="1" destOrd="0" parTransId="{E089A5B4-C568-4693-B58D-A3F63E3015E3}" sibTransId="{9715A2A6-15C4-42BF-A131-8A8B8D64B935}"/>
    <dgm:cxn modelId="{FACAE983-5D11-4DB1-98D3-47B67AF1F4B7}" type="presOf" srcId="{39CCDA26-EAC1-404D-BD94-A330DCB08A83}" destId="{1A3F39B4-2D17-4B77-8EFA-6469BF527D58}" srcOrd="0" destOrd="0" presId="urn:microsoft.com/office/officeart/2005/8/layout/hProcess4"/>
    <dgm:cxn modelId="{E111E721-D0EA-4059-85DA-8E08C108E060}" type="presOf" srcId="{49D466A7-26E4-4344-8EC1-8C021C92BC88}" destId="{4523E99E-A317-46A6-9729-5642FE1FEDC8}" srcOrd="0" destOrd="0" presId="urn:microsoft.com/office/officeart/2005/8/layout/hProcess4"/>
    <dgm:cxn modelId="{E21DE4D4-166E-4ABA-9A2C-8F1BADC33B4E}" srcId="{9EA15E5C-3A8A-4D73-B65E-9FB4D042DBC1}" destId="{EB24F340-D3EA-4DC6-9BCC-42D4A7D547C6}" srcOrd="0" destOrd="0" parTransId="{A42A9E20-B65F-4643-AB92-7D04A1D490C8}" sibTransId="{C6826345-B333-4FD3-A10C-DC81010749F6}"/>
    <dgm:cxn modelId="{7A1932D0-5DE5-4F27-A560-2CFA9BDE4BB1}" type="presOf" srcId="{C3A707DC-4840-4819-8AE2-6C6FB797CC6B}" destId="{7B0D2033-B39E-4882-8FA6-343E37AE4EF1}" srcOrd="1" destOrd="0" presId="urn:microsoft.com/office/officeart/2005/8/layout/hProcess4"/>
    <dgm:cxn modelId="{53AE42FD-FC23-48BC-9C3E-B883B3EECF8F}" type="presParOf" srcId="{C0E78657-9851-43D7-A568-EF95B8DE1E92}" destId="{485AED7A-67B2-4665-B9E8-41F2FB3917E6}" srcOrd="0" destOrd="0" presId="urn:microsoft.com/office/officeart/2005/8/layout/hProcess4"/>
    <dgm:cxn modelId="{94FB5FFA-9BCF-4C0B-B00D-DA3842927493}" type="presParOf" srcId="{C0E78657-9851-43D7-A568-EF95B8DE1E92}" destId="{0734B382-6ABF-455B-915D-CD7EC8BFF7CE}" srcOrd="1" destOrd="0" presId="urn:microsoft.com/office/officeart/2005/8/layout/hProcess4"/>
    <dgm:cxn modelId="{0AF683AF-9084-4817-A4F3-18817BA7582B}" type="presParOf" srcId="{C0E78657-9851-43D7-A568-EF95B8DE1E92}" destId="{CD2F16EA-D705-4729-A6B6-4B740D7BC548}" srcOrd="2" destOrd="0" presId="urn:microsoft.com/office/officeart/2005/8/layout/hProcess4"/>
    <dgm:cxn modelId="{4D85E2EC-33AD-49B4-AA10-8921B6B4B367}" type="presParOf" srcId="{CD2F16EA-D705-4729-A6B6-4B740D7BC548}" destId="{D22E1A00-78D1-48CE-A8D6-EC138410B71F}" srcOrd="0" destOrd="0" presId="urn:microsoft.com/office/officeart/2005/8/layout/hProcess4"/>
    <dgm:cxn modelId="{5A49E7E2-6DFB-4B03-A78E-ABCE1F5171AD}" type="presParOf" srcId="{D22E1A00-78D1-48CE-A8D6-EC138410B71F}" destId="{AFF70772-2C08-44D2-9036-E1BA0F61D1DD}" srcOrd="0" destOrd="0" presId="urn:microsoft.com/office/officeart/2005/8/layout/hProcess4"/>
    <dgm:cxn modelId="{6C414091-A2A4-49DE-94C5-368DE458DAB1}" type="presParOf" srcId="{D22E1A00-78D1-48CE-A8D6-EC138410B71F}" destId="{ED577322-673C-4214-9E77-23EDBD94BC34}" srcOrd="1" destOrd="0" presId="urn:microsoft.com/office/officeart/2005/8/layout/hProcess4"/>
    <dgm:cxn modelId="{3E44060E-57F8-44AC-BAD9-AD7E5CD8782E}" type="presParOf" srcId="{D22E1A00-78D1-48CE-A8D6-EC138410B71F}" destId="{875D8FD0-4464-4008-A768-D8C99F7A8D1D}" srcOrd="2" destOrd="0" presId="urn:microsoft.com/office/officeart/2005/8/layout/hProcess4"/>
    <dgm:cxn modelId="{737AC27E-D741-4EAD-84C9-F6318F6E690F}" type="presParOf" srcId="{D22E1A00-78D1-48CE-A8D6-EC138410B71F}" destId="{6330037E-043F-4D87-A771-6FF39CF713B7}" srcOrd="3" destOrd="0" presId="urn:microsoft.com/office/officeart/2005/8/layout/hProcess4"/>
    <dgm:cxn modelId="{372D3C76-2ECC-4BB2-BD1C-2C20F3D6D861}" type="presParOf" srcId="{D22E1A00-78D1-48CE-A8D6-EC138410B71F}" destId="{4D378CB0-0992-4470-9437-978AE4C2697B}" srcOrd="4" destOrd="0" presId="urn:microsoft.com/office/officeart/2005/8/layout/hProcess4"/>
    <dgm:cxn modelId="{FC418942-3129-4D77-9E74-A7EB9AB793AB}" type="presParOf" srcId="{CD2F16EA-D705-4729-A6B6-4B740D7BC548}" destId="{7622D24A-9681-4F00-8229-081FDC071D4C}" srcOrd="1" destOrd="0" presId="urn:microsoft.com/office/officeart/2005/8/layout/hProcess4"/>
    <dgm:cxn modelId="{CB374FC4-5BF5-4E39-9918-A02D30966A91}" type="presParOf" srcId="{CD2F16EA-D705-4729-A6B6-4B740D7BC548}" destId="{7E6FB5ED-F0B8-4CC2-A726-91A4659660A7}" srcOrd="2" destOrd="0" presId="urn:microsoft.com/office/officeart/2005/8/layout/hProcess4"/>
    <dgm:cxn modelId="{2981F0DB-2470-46B8-A4CD-BB61B3D7DBA8}" type="presParOf" srcId="{7E6FB5ED-F0B8-4CC2-A726-91A4659660A7}" destId="{4B5BA38A-3A6B-47AB-BC4B-EA3575DE3496}" srcOrd="0" destOrd="0" presId="urn:microsoft.com/office/officeart/2005/8/layout/hProcess4"/>
    <dgm:cxn modelId="{6D57BDAC-87D5-443B-88FA-5D3064632C53}" type="presParOf" srcId="{7E6FB5ED-F0B8-4CC2-A726-91A4659660A7}" destId="{62ADE0A7-6BBD-4520-8A18-1BA59D34C641}" srcOrd="1" destOrd="0" presId="urn:microsoft.com/office/officeart/2005/8/layout/hProcess4"/>
    <dgm:cxn modelId="{345E8741-FAF6-4271-B754-7E6526217853}" type="presParOf" srcId="{7E6FB5ED-F0B8-4CC2-A726-91A4659660A7}" destId="{7B0D2033-B39E-4882-8FA6-343E37AE4EF1}" srcOrd="2" destOrd="0" presId="urn:microsoft.com/office/officeart/2005/8/layout/hProcess4"/>
    <dgm:cxn modelId="{315EA680-5154-4FB0-A737-6CA6E6EFC91D}" type="presParOf" srcId="{7E6FB5ED-F0B8-4CC2-A726-91A4659660A7}" destId="{1A3F39B4-2D17-4B77-8EFA-6469BF527D58}" srcOrd="3" destOrd="0" presId="urn:microsoft.com/office/officeart/2005/8/layout/hProcess4"/>
    <dgm:cxn modelId="{3B00E50C-5FF9-417B-B116-9B77440DB959}" type="presParOf" srcId="{7E6FB5ED-F0B8-4CC2-A726-91A4659660A7}" destId="{89D33872-A019-409B-BE90-A84B221576FA}" srcOrd="4" destOrd="0" presId="urn:microsoft.com/office/officeart/2005/8/layout/hProcess4"/>
    <dgm:cxn modelId="{2D7461CF-14EE-4425-8C20-C88F09D53D02}" type="presParOf" srcId="{CD2F16EA-D705-4729-A6B6-4B740D7BC548}" destId="{A121837B-0945-4992-A4B1-8F8B16BB5F8F}" srcOrd="3" destOrd="0" presId="urn:microsoft.com/office/officeart/2005/8/layout/hProcess4"/>
    <dgm:cxn modelId="{654A5AFC-24E1-45CC-A84D-B66E7EE1FE97}" type="presParOf" srcId="{CD2F16EA-D705-4729-A6B6-4B740D7BC548}" destId="{7574C8DB-FF04-45AD-88E1-1FA53E9723AC}" srcOrd="4" destOrd="0" presId="urn:microsoft.com/office/officeart/2005/8/layout/hProcess4"/>
    <dgm:cxn modelId="{389768BF-0E40-4836-A92C-4CCA6472C62C}" type="presParOf" srcId="{7574C8DB-FF04-45AD-88E1-1FA53E9723AC}" destId="{A53CC18F-BFE5-4856-9F32-B1E54814B2D5}" srcOrd="0" destOrd="0" presId="urn:microsoft.com/office/officeart/2005/8/layout/hProcess4"/>
    <dgm:cxn modelId="{8FB5C06E-661B-4C6C-86BF-6C0BF0C5CBA7}" type="presParOf" srcId="{7574C8DB-FF04-45AD-88E1-1FA53E9723AC}" destId="{4523E99E-A317-46A6-9729-5642FE1FEDC8}" srcOrd="1" destOrd="0" presId="urn:microsoft.com/office/officeart/2005/8/layout/hProcess4"/>
    <dgm:cxn modelId="{1EBE6A75-B39D-45C1-9ECF-01115393A164}" type="presParOf" srcId="{7574C8DB-FF04-45AD-88E1-1FA53E9723AC}" destId="{D31E4CF0-8E31-4FFB-82D7-C0E6993350EF}" srcOrd="2" destOrd="0" presId="urn:microsoft.com/office/officeart/2005/8/layout/hProcess4"/>
    <dgm:cxn modelId="{967BC87E-469D-421B-B1FB-2939A76393FF}" type="presParOf" srcId="{7574C8DB-FF04-45AD-88E1-1FA53E9723AC}" destId="{91A645C5-0AB3-4AFF-82AF-3EB917281437}" srcOrd="3" destOrd="0" presId="urn:microsoft.com/office/officeart/2005/8/layout/hProcess4"/>
    <dgm:cxn modelId="{DA752D04-0D4F-4F8B-A292-819EE54337D1}" type="presParOf" srcId="{7574C8DB-FF04-45AD-88E1-1FA53E9723AC}" destId="{1A485499-9106-40C8-AF72-552D9125BC8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77322-673C-4214-9E77-23EDBD94BC34}">
      <dsp:nvSpPr>
        <dsp:cNvPr id="0" name=""/>
        <dsp:cNvSpPr/>
      </dsp:nvSpPr>
      <dsp:spPr>
        <a:xfrm>
          <a:off x="943" y="1195779"/>
          <a:ext cx="2134116" cy="1760199"/>
        </a:xfrm>
        <a:prstGeom prst="roundRect">
          <a:avLst>
            <a:gd name="adj" fmla="val 10000"/>
          </a:avLst>
        </a:prstGeom>
        <a:solidFill>
          <a:schemeClr val="lt1">
            <a:alpha val="90000"/>
            <a:hueOff val="0"/>
            <a:satOff val="0"/>
            <a:lumOff val="0"/>
            <a:alphaOff val="0"/>
          </a:schemeClr>
        </a:solidFill>
        <a:ln w="19050" cap="flat" cmpd="sng" algn="ctr">
          <a:solidFill>
            <a:srgbClr val="F0AB0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smtClean="0">
              <a:latin typeface="微软雅黑" pitchFamily="34" charset="-122"/>
              <a:ea typeface="微软雅黑" pitchFamily="34" charset="-122"/>
            </a:rPr>
            <a:t>从业务、技术等方面进行整体长远规划，按照统一的标准建设，提升平台总体效率</a:t>
          </a:r>
          <a:endParaRPr lang="zh-CN" altLang="en-US" sz="1500" kern="1200" dirty="0">
            <a:latin typeface="微软雅黑" pitchFamily="34" charset="-122"/>
            <a:ea typeface="微软雅黑" pitchFamily="34" charset="-122"/>
          </a:endParaRPr>
        </a:p>
      </dsp:txBody>
      <dsp:txXfrm>
        <a:off x="41450" y="1236286"/>
        <a:ext cx="2053102" cy="1302000"/>
      </dsp:txXfrm>
    </dsp:sp>
    <dsp:sp modelId="{7622D24A-9681-4F00-8229-081FDC071D4C}">
      <dsp:nvSpPr>
        <dsp:cNvPr id="0" name=""/>
        <dsp:cNvSpPr/>
      </dsp:nvSpPr>
      <dsp:spPr>
        <a:xfrm>
          <a:off x="1205261" y="1632960"/>
          <a:ext cx="2327007" cy="2327007"/>
        </a:xfrm>
        <a:prstGeom prst="leftCircularArrow">
          <a:avLst>
            <a:gd name="adj1" fmla="val 3041"/>
            <a:gd name="adj2" fmla="val 373258"/>
            <a:gd name="adj3" fmla="val 2148768"/>
            <a:gd name="adj4" fmla="val 9024489"/>
            <a:gd name="adj5" fmla="val 3548"/>
          </a:avLst>
        </a:prstGeom>
        <a:solidFill>
          <a:srgbClr val="F0AB00"/>
        </a:solidFill>
        <a:ln>
          <a:noFill/>
        </a:ln>
        <a:effectLst/>
      </dsp:spPr>
      <dsp:style>
        <a:lnRef idx="0">
          <a:scrgbClr r="0" g="0" b="0"/>
        </a:lnRef>
        <a:fillRef idx="1">
          <a:scrgbClr r="0" g="0" b="0"/>
        </a:fillRef>
        <a:effectRef idx="0">
          <a:scrgbClr r="0" g="0" b="0"/>
        </a:effectRef>
        <a:fontRef idx="minor">
          <a:schemeClr val="lt1"/>
        </a:fontRef>
      </dsp:style>
    </dsp:sp>
    <dsp:sp modelId="{6330037E-043F-4D87-A771-6FF39CF713B7}">
      <dsp:nvSpPr>
        <dsp:cNvPr id="0" name=""/>
        <dsp:cNvSpPr/>
      </dsp:nvSpPr>
      <dsp:spPr>
        <a:xfrm>
          <a:off x="475192" y="2578793"/>
          <a:ext cx="1896992" cy="754371"/>
        </a:xfrm>
        <a:prstGeom prst="roundRect">
          <a:avLst>
            <a:gd name="adj" fmla="val 10000"/>
          </a:avLst>
        </a:prstGeom>
        <a:solidFill>
          <a:srgbClr val="F0AB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zh-CN" altLang="en-US" sz="3100" kern="1200" dirty="0" smtClean="0">
              <a:solidFill>
                <a:srgbClr val="F8F8F8"/>
              </a:solidFill>
              <a:latin typeface="微软雅黑" pitchFamily="34" charset="-122"/>
              <a:ea typeface="微软雅黑" pitchFamily="34" charset="-122"/>
              <a:cs typeface="Arial" charset="0"/>
            </a:rPr>
            <a:t>总体规划</a:t>
          </a:r>
          <a:endParaRPr lang="zh-CN" altLang="en-US" sz="3100" kern="1200" dirty="0">
            <a:latin typeface="微软雅黑" pitchFamily="34" charset="-122"/>
            <a:ea typeface="微软雅黑" pitchFamily="34" charset="-122"/>
          </a:endParaRPr>
        </a:p>
      </dsp:txBody>
      <dsp:txXfrm>
        <a:off x="497287" y="2600888"/>
        <a:ext cx="1852802" cy="710181"/>
      </dsp:txXfrm>
    </dsp:sp>
    <dsp:sp modelId="{62ADE0A7-6BBD-4520-8A18-1BA59D34C641}">
      <dsp:nvSpPr>
        <dsp:cNvPr id="0" name=""/>
        <dsp:cNvSpPr/>
      </dsp:nvSpPr>
      <dsp:spPr>
        <a:xfrm>
          <a:off x="2709175" y="1195779"/>
          <a:ext cx="2134116" cy="1760199"/>
        </a:xfrm>
        <a:prstGeom prst="roundRect">
          <a:avLst>
            <a:gd name="adj" fmla="val 10000"/>
          </a:avLst>
        </a:prstGeom>
        <a:solidFill>
          <a:schemeClr val="lt1">
            <a:alpha val="90000"/>
            <a:hueOff val="0"/>
            <a:satOff val="0"/>
            <a:lumOff val="0"/>
            <a:alphaOff val="0"/>
          </a:schemeClr>
        </a:solidFill>
        <a:ln w="19050" cap="flat" cmpd="sng" algn="ctr">
          <a:solidFill>
            <a:srgbClr val="F0AB0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首先根据需求的紧迫程度，集中建设重点核心业务。再根据运营的需要进行持续扩展和优化</a:t>
          </a:r>
          <a:endParaRPr lang="zh-CN" altLang="en-US" sz="1400" kern="1200" dirty="0">
            <a:latin typeface="微软雅黑" pitchFamily="34" charset="-122"/>
            <a:ea typeface="微软雅黑" pitchFamily="34" charset="-122"/>
          </a:endParaRPr>
        </a:p>
      </dsp:txBody>
      <dsp:txXfrm>
        <a:off x="2749682" y="1613472"/>
        <a:ext cx="2053102" cy="1302000"/>
      </dsp:txXfrm>
    </dsp:sp>
    <dsp:sp modelId="{A121837B-0945-4992-A4B1-8F8B16BB5F8F}">
      <dsp:nvSpPr>
        <dsp:cNvPr id="0" name=""/>
        <dsp:cNvSpPr/>
      </dsp:nvSpPr>
      <dsp:spPr>
        <a:xfrm>
          <a:off x="3895708" y="122774"/>
          <a:ext cx="2599700" cy="2599700"/>
        </a:xfrm>
        <a:prstGeom prst="circularArrow">
          <a:avLst>
            <a:gd name="adj1" fmla="val 2722"/>
            <a:gd name="adj2" fmla="val 331617"/>
            <a:gd name="adj3" fmla="val 19492872"/>
            <a:gd name="adj4" fmla="val 12575511"/>
            <a:gd name="adj5" fmla="val 3176"/>
          </a:avLst>
        </a:prstGeom>
        <a:solidFill>
          <a:srgbClr val="F0AB00"/>
        </a:solidFill>
        <a:ln>
          <a:noFill/>
        </a:ln>
        <a:effectLst/>
      </dsp:spPr>
      <dsp:style>
        <a:lnRef idx="0">
          <a:scrgbClr r="0" g="0" b="0"/>
        </a:lnRef>
        <a:fillRef idx="1">
          <a:scrgbClr r="0" g="0" b="0"/>
        </a:fillRef>
        <a:effectRef idx="0">
          <a:scrgbClr r="0" g="0" b="0"/>
        </a:effectRef>
        <a:fontRef idx="minor">
          <a:schemeClr val="lt1"/>
        </a:fontRef>
      </dsp:style>
    </dsp:sp>
    <dsp:sp modelId="{1A3F39B4-2D17-4B77-8EFA-6469BF527D58}">
      <dsp:nvSpPr>
        <dsp:cNvPr id="0" name=""/>
        <dsp:cNvSpPr/>
      </dsp:nvSpPr>
      <dsp:spPr>
        <a:xfrm>
          <a:off x="3183423" y="818593"/>
          <a:ext cx="1896992" cy="754371"/>
        </a:xfrm>
        <a:prstGeom prst="roundRect">
          <a:avLst>
            <a:gd name="adj" fmla="val 10000"/>
          </a:avLst>
        </a:prstGeom>
        <a:solidFill>
          <a:srgbClr val="F0AB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zh-CN" altLang="en-US" sz="3100" kern="1200" dirty="0" smtClean="0">
              <a:latin typeface="微软雅黑" pitchFamily="34" charset="-122"/>
              <a:ea typeface="微软雅黑" pitchFamily="34" charset="-122"/>
            </a:rPr>
            <a:t>迭代改进</a:t>
          </a:r>
          <a:endParaRPr lang="zh-CN" altLang="en-US" sz="3100" kern="1200" dirty="0">
            <a:latin typeface="微软雅黑" pitchFamily="34" charset="-122"/>
            <a:ea typeface="微软雅黑" pitchFamily="34" charset="-122"/>
          </a:endParaRPr>
        </a:p>
      </dsp:txBody>
      <dsp:txXfrm>
        <a:off x="3205518" y="840688"/>
        <a:ext cx="1852802" cy="710181"/>
      </dsp:txXfrm>
    </dsp:sp>
    <dsp:sp modelId="{4523E99E-A317-46A6-9729-5642FE1FEDC8}">
      <dsp:nvSpPr>
        <dsp:cNvPr id="0" name=""/>
        <dsp:cNvSpPr/>
      </dsp:nvSpPr>
      <dsp:spPr>
        <a:xfrm>
          <a:off x="5417407" y="1195779"/>
          <a:ext cx="2134116" cy="1760199"/>
        </a:xfrm>
        <a:prstGeom prst="roundRect">
          <a:avLst>
            <a:gd name="adj" fmla="val 10000"/>
          </a:avLst>
        </a:prstGeom>
        <a:solidFill>
          <a:schemeClr val="lt1">
            <a:alpha val="90000"/>
            <a:hueOff val="0"/>
            <a:satOff val="0"/>
            <a:lumOff val="0"/>
            <a:alphaOff val="0"/>
          </a:schemeClr>
        </a:solidFill>
        <a:ln w="19050" cap="flat" cmpd="sng" algn="ctr">
          <a:solidFill>
            <a:srgbClr val="F0AB0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系统是为企业运营服务的，应首先梳理运营模式，明确系统业务定位及产品设计再实施系统</a:t>
          </a:r>
          <a:endParaRPr lang="zh-CN" altLang="en-US" sz="1400" kern="1200" dirty="0">
            <a:latin typeface="微软雅黑" pitchFamily="34" charset="-122"/>
            <a:ea typeface="微软雅黑" pitchFamily="34" charset="-122"/>
          </a:endParaRPr>
        </a:p>
      </dsp:txBody>
      <dsp:txXfrm>
        <a:off x="5457914" y="1236286"/>
        <a:ext cx="2053102" cy="1302000"/>
      </dsp:txXfrm>
    </dsp:sp>
    <dsp:sp modelId="{91A645C5-0AB3-4AFF-82AF-3EB917281437}">
      <dsp:nvSpPr>
        <dsp:cNvPr id="0" name=""/>
        <dsp:cNvSpPr/>
      </dsp:nvSpPr>
      <dsp:spPr>
        <a:xfrm>
          <a:off x="5891655" y="2578793"/>
          <a:ext cx="1896992" cy="754371"/>
        </a:xfrm>
        <a:prstGeom prst="roundRect">
          <a:avLst>
            <a:gd name="adj" fmla="val 10000"/>
          </a:avLst>
        </a:prstGeom>
        <a:solidFill>
          <a:srgbClr val="F0AB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zh-CN" altLang="en-US" sz="3100" kern="1200" dirty="0" smtClean="0">
              <a:latin typeface="微软雅黑" pitchFamily="34" charset="-122"/>
              <a:ea typeface="微软雅黑" pitchFamily="34" charset="-122"/>
            </a:rPr>
            <a:t>运营驱动</a:t>
          </a:r>
          <a:endParaRPr lang="zh-CN" altLang="en-US" sz="3100" kern="1200" dirty="0">
            <a:latin typeface="微软雅黑" pitchFamily="34" charset="-122"/>
            <a:ea typeface="微软雅黑" pitchFamily="34" charset="-122"/>
          </a:endParaRPr>
        </a:p>
      </dsp:txBody>
      <dsp:txXfrm>
        <a:off x="5913750" y="2600888"/>
        <a:ext cx="1852802" cy="7101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1511" y="9421044"/>
            <a:ext cx="2938780" cy="495935"/>
          </a:xfrm>
          <a:prstGeom prst="rect">
            <a:avLst/>
          </a:prstGeom>
        </p:spPr>
        <p:txBody>
          <a:bodyPr vert="horz" wrap="square" lIns="93031" tIns="46516" rIns="93031" bIns="46516" numCol="1" anchor="b" anchorCtr="0" compatLnSpc="1">
            <a:prstTxWarp prst="textNoShape">
              <a:avLst/>
            </a:prstTxWarp>
          </a:bodyPr>
          <a:lstStyle>
            <a:lvl1pPr algn="ctr">
              <a:defRPr sz="1000">
                <a:latin typeface="Arial" pitchFamily="34" charset="0"/>
                <a:ea typeface="宋体" pitchFamily="2" charset="-122"/>
                <a:cs typeface="+mn-cs"/>
              </a:defRPr>
            </a:lvl1pPr>
          </a:lstStyle>
          <a:p>
            <a:pPr>
              <a:defRPr/>
            </a:pPr>
            <a:fld id="{17AAA175-5AF6-4CBC-851F-6071A3A5A1A8}" type="slidenum">
              <a:rPr lang="de-DE" altLang="zh-CN"/>
              <a:pPr>
                <a:defRPr/>
              </a:pPr>
              <a:t>‹#›</a:t>
            </a:fld>
            <a:endParaRPr lang="de-DE" altLang="zh-CN"/>
          </a:p>
        </p:txBody>
      </p:sp>
    </p:spTree>
    <p:extLst>
      <p:ext uri="{BB962C8B-B14F-4D97-AF65-F5344CB8AC3E}">
        <p14:creationId xmlns:p14="http://schemas.microsoft.com/office/powerpoint/2010/main" val="1100683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82600" y="423863"/>
            <a:ext cx="7747000" cy="4359275"/>
          </a:xfrm>
          <a:prstGeom prst="rect">
            <a:avLst/>
          </a:prstGeom>
          <a:noFill/>
          <a:ln w="12700">
            <a:solidFill>
              <a:prstClr val="black"/>
            </a:solidFill>
          </a:ln>
        </p:spPr>
        <p:txBody>
          <a:bodyPr vert="horz" lIns="93031" tIns="46516" rIns="93031" bIns="46516" rtlCol="0" anchor="ctr"/>
          <a:lstStyle/>
          <a:p>
            <a:pPr lvl="0"/>
            <a:endParaRPr lang="de-DE" noProof="0"/>
          </a:p>
        </p:txBody>
      </p:sp>
      <p:sp>
        <p:nvSpPr>
          <p:cNvPr id="5" name="Notes Placeholder 4"/>
          <p:cNvSpPr>
            <a:spLocks noGrp="1"/>
          </p:cNvSpPr>
          <p:nvPr>
            <p:ph type="body" sz="quarter" idx="3"/>
          </p:nvPr>
        </p:nvSpPr>
        <p:spPr>
          <a:xfrm>
            <a:off x="742546" y="5103999"/>
            <a:ext cx="5296711" cy="4273995"/>
          </a:xfrm>
          <a:prstGeom prst="rect">
            <a:avLst/>
          </a:prstGeom>
        </p:spPr>
        <p:txBody>
          <a:bodyPr vert="horz" lIns="0" tIns="0" rIns="0"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7" name="Slide Number Placeholder 6"/>
          <p:cNvSpPr>
            <a:spLocks noGrp="1"/>
          </p:cNvSpPr>
          <p:nvPr>
            <p:ph type="sldNum" sz="quarter" idx="5"/>
          </p:nvPr>
        </p:nvSpPr>
        <p:spPr>
          <a:xfrm>
            <a:off x="2924652" y="9670733"/>
            <a:ext cx="932498" cy="222138"/>
          </a:xfrm>
          <a:prstGeom prst="rect">
            <a:avLst/>
          </a:prstGeom>
        </p:spPr>
        <p:txBody>
          <a:bodyPr vert="horz" wrap="square" lIns="93031" tIns="46516" rIns="93031" bIns="46516" numCol="1" anchor="b" anchorCtr="0" compatLnSpc="1">
            <a:prstTxWarp prst="textNoShape">
              <a:avLst/>
            </a:prstTxWarp>
          </a:bodyPr>
          <a:lstStyle>
            <a:lvl1pPr algn="ctr">
              <a:defRPr sz="1000">
                <a:latin typeface="Arial" pitchFamily="34" charset="0"/>
                <a:ea typeface="宋体" pitchFamily="2" charset="-122"/>
                <a:cs typeface="+mn-cs"/>
              </a:defRPr>
            </a:lvl1pPr>
          </a:lstStyle>
          <a:p>
            <a:pPr>
              <a:defRPr/>
            </a:pPr>
            <a:fld id="{3F618C5E-B6D6-470B-B642-5450611A55CB}" type="slidenum">
              <a:rPr lang="de-DE" altLang="zh-CN"/>
              <a:pPr>
                <a:defRPr/>
              </a:pPr>
              <a:t>‹#›</a:t>
            </a:fld>
            <a:endParaRPr lang="de-DE" altLang="zh-CN"/>
          </a:p>
        </p:txBody>
      </p:sp>
    </p:spTree>
    <p:extLst>
      <p:ext uri="{BB962C8B-B14F-4D97-AF65-F5344CB8AC3E}">
        <p14:creationId xmlns:p14="http://schemas.microsoft.com/office/powerpoint/2010/main" val="564425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147638" indent="-147638" algn="l" rtl="0" eaLnBrk="0" fontAlgn="base" hangingPunct="0">
      <a:spcBef>
        <a:spcPct val="30000"/>
      </a:spcBef>
      <a:spcAft>
        <a:spcPct val="0"/>
      </a:spcAft>
      <a:buClr>
        <a:schemeClr val="accent1"/>
      </a:buClr>
      <a:buSzPct val="80000"/>
      <a:buFont typeface="Wingdings" pitchFamily="2" charset="2"/>
      <a:buChar char="n"/>
      <a:defRPr sz="1200" kern="1200">
        <a:solidFill>
          <a:schemeClr val="tx1"/>
        </a:solidFill>
        <a:latin typeface="+mn-lt"/>
        <a:ea typeface="+mn-ea"/>
        <a:cs typeface="+mn-cs"/>
      </a:defRPr>
    </a:lvl2pPr>
    <a:lvl3pPr marL="361950" indent="-109538" algn="l" rtl="0" eaLnBrk="0" fontAlgn="base" hangingPunct="0">
      <a:spcBef>
        <a:spcPct val="30000"/>
      </a:spcBef>
      <a:spcAft>
        <a:spcPct val="0"/>
      </a:spcAft>
      <a:buClr>
        <a:schemeClr val="accent2"/>
      </a:buClr>
      <a:buSzPct val="80000"/>
      <a:buFont typeface="Wingdings" pitchFamily="2" charset="2"/>
      <a:buChar char="n"/>
      <a:defRPr sz="1000" kern="1200">
        <a:solidFill>
          <a:schemeClr val="tx1"/>
        </a:solidFill>
        <a:latin typeface="+mn-lt"/>
        <a:ea typeface="+mn-ea"/>
        <a:cs typeface="+mn-cs"/>
      </a:defRPr>
    </a:lvl3pPr>
    <a:lvl4pPr marL="566738" indent="-133350" algn="l" rtl="0" eaLnBrk="0" fontAlgn="base" hangingPunct="0">
      <a:spcBef>
        <a:spcPct val="30000"/>
      </a:spcBef>
      <a:spcAft>
        <a:spcPct val="0"/>
      </a:spcAft>
      <a:buClr>
        <a:schemeClr val="accent2"/>
      </a:buClr>
      <a:buFont typeface="Arial" charset="0"/>
      <a:buChar char="–"/>
      <a:defRPr sz="10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423863"/>
            <a:ext cx="7747000" cy="4359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Tree>
    <p:extLst>
      <p:ext uri="{BB962C8B-B14F-4D97-AF65-F5344CB8AC3E}">
        <p14:creationId xmlns:p14="http://schemas.microsoft.com/office/powerpoint/2010/main" val="161090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幻灯片图像占位符 1"/>
          <p:cNvSpPr>
            <a:spLocks noGrp="1" noRot="1" noChangeAspect="1" noTextEdit="1"/>
          </p:cNvSpPr>
          <p:nvPr>
            <p:ph type="sldImg"/>
          </p:nvPr>
        </p:nvSpPr>
        <p:spPr>
          <a:xfrm>
            <a:off x="-482600" y="423863"/>
            <a:ext cx="7747000" cy="4359275"/>
          </a:xfrm>
          <a:ln/>
        </p:spPr>
      </p:sp>
      <p:sp>
        <p:nvSpPr>
          <p:cNvPr id="175107" name="备注占位符 2"/>
          <p:cNvSpPr>
            <a:spLocks noGrp="1"/>
          </p:cNvSpPr>
          <p:nvPr>
            <p:ph type="body" idx="1"/>
          </p:nvPr>
        </p:nvSpPr>
        <p:spPr>
          <a:noFill/>
          <a:ln w="9525"/>
        </p:spPr>
        <p:txBody>
          <a:bodyPr/>
          <a:lstStyle/>
          <a:p>
            <a:endParaRPr lang="zh-CN" altLang="en-US" smtClean="0"/>
          </a:p>
        </p:txBody>
      </p:sp>
    </p:spTree>
    <p:extLst>
      <p:ext uri="{BB962C8B-B14F-4D97-AF65-F5344CB8AC3E}">
        <p14:creationId xmlns:p14="http://schemas.microsoft.com/office/powerpoint/2010/main" val="84999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a:xfrm>
            <a:off x="-482600" y="423863"/>
            <a:ext cx="7747000" cy="4359275"/>
          </a:xfrm>
          <a:ln/>
        </p:spPr>
      </p:sp>
      <p:sp>
        <p:nvSpPr>
          <p:cNvPr id="81923"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lstStyle/>
          <a:p>
            <a:endParaRPr lang="zh-CN" altLang="en-US" dirty="0" smtClean="0">
              <a:latin typeface="Arial" pitchFamily="34" charset="0"/>
            </a:endParaRPr>
          </a:p>
        </p:txBody>
      </p:sp>
    </p:spTree>
    <p:extLst>
      <p:ext uri="{BB962C8B-B14F-4D97-AF65-F5344CB8AC3E}">
        <p14:creationId xmlns:p14="http://schemas.microsoft.com/office/powerpoint/2010/main" val="945546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482600" y="423863"/>
            <a:ext cx="7747000" cy="4359275"/>
          </a:xfrm>
          <a:ln/>
        </p:spPr>
      </p:sp>
      <p:sp>
        <p:nvSpPr>
          <p:cNvPr id="95235" name="Rectangle 3"/>
          <p:cNvSpPr>
            <a:spLocks noGrp="1" noChangeArrowheads="1"/>
          </p:cNvSpPr>
          <p:nvPr>
            <p:ph type="body" idx="1"/>
          </p:nvPr>
        </p:nvSpPr>
        <p:spPr>
          <a:xfrm>
            <a:off x="527743" y="5373976"/>
            <a:ext cx="5650489" cy="3937017"/>
          </a:xfrm>
          <a:noFill/>
          <a:ln w="9525"/>
        </p:spPr>
        <p:txBody>
          <a:bodyPr lIns="90079" tIns="44251" rIns="90079" bIns="44251"/>
          <a:lstStyle/>
          <a:p>
            <a:endParaRPr lang="zh-CN" altLang="en-US" smtClean="0"/>
          </a:p>
        </p:txBody>
      </p:sp>
    </p:spTree>
    <p:extLst>
      <p:ext uri="{BB962C8B-B14F-4D97-AF65-F5344CB8AC3E}">
        <p14:creationId xmlns:p14="http://schemas.microsoft.com/office/powerpoint/2010/main" val="1114985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501650" y="496888"/>
            <a:ext cx="7785100" cy="4379912"/>
          </a:xfrm>
          <a:ln/>
        </p:spPr>
      </p:sp>
      <p:sp>
        <p:nvSpPr>
          <p:cNvPr id="131075" name="Rectangle 3"/>
          <p:cNvSpPr>
            <a:spLocks noGrp="1" noChangeArrowheads="1"/>
          </p:cNvSpPr>
          <p:nvPr>
            <p:ph type="body" idx="1"/>
          </p:nvPr>
        </p:nvSpPr>
        <p:spPr>
          <a:xfrm>
            <a:off x="528357" y="5372630"/>
            <a:ext cx="5650028" cy="3939272"/>
          </a:xfrm>
          <a:noFill/>
          <a:ln w="9525"/>
        </p:spPr>
        <p:txBody>
          <a:bodyPr/>
          <a:lstStyle/>
          <a:p>
            <a:pPr>
              <a:buFontTx/>
              <a:buChar char="•"/>
            </a:pPr>
            <a:endParaRPr lang="en-GB" altLang="zh-CN" smtClean="0">
              <a:latin typeface="Arial" pitchFamily="34" charset="0"/>
            </a:endParaRPr>
          </a:p>
        </p:txBody>
      </p:sp>
    </p:spTree>
    <p:extLst>
      <p:ext uri="{BB962C8B-B14F-4D97-AF65-F5344CB8AC3E}">
        <p14:creationId xmlns:p14="http://schemas.microsoft.com/office/powerpoint/2010/main" val="123727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自从</a:t>
            </a:r>
            <a:r>
              <a:rPr lang="en-US" altLang="zh-CN" dirty="0" smtClean="0"/>
              <a:t>1994</a:t>
            </a:r>
            <a:r>
              <a:rPr lang="zh-CN" altLang="en-US" dirty="0" smtClean="0"/>
              <a:t>年一汽大众上马</a:t>
            </a:r>
            <a:r>
              <a:rPr lang="en-US" altLang="zh-CN" dirty="0" smtClean="0"/>
              <a:t>SAP</a:t>
            </a:r>
            <a:r>
              <a:rPr lang="zh-CN" altLang="en-US" dirty="0" smtClean="0"/>
              <a:t>系统以来，中国汽车行业在经历了</a:t>
            </a:r>
            <a:r>
              <a:rPr lang="en-US" altLang="zh-CN" dirty="0" smtClean="0"/>
              <a:t>20</a:t>
            </a:r>
            <a:r>
              <a:rPr lang="zh-CN" altLang="en-US" dirty="0" smtClean="0"/>
              <a:t>多年的发展，无论是以</a:t>
            </a:r>
            <a:r>
              <a:rPr lang="en-US" altLang="zh-CN" dirty="0" smtClean="0"/>
              <a:t>ERP</a:t>
            </a:r>
            <a:r>
              <a:rPr lang="zh-CN" altLang="en-US" dirty="0" smtClean="0"/>
              <a:t>为核心系统，还是扩展系统的应用取得快速发展，整个汽车产业链条逐步形成</a:t>
            </a:r>
            <a:r>
              <a:rPr lang="en-US" altLang="zh-CN" dirty="0" smtClean="0"/>
              <a:t>JIT</a:t>
            </a:r>
            <a:r>
              <a:rPr lang="zh-CN" altLang="en-US" dirty="0" smtClean="0"/>
              <a:t>的运作模式，图讲解：所以根据汽配供应商所在级别，对于业务的要求也是不一样的，一级供应商：</a:t>
            </a:r>
            <a:r>
              <a:rPr lang="en-US" altLang="zh-CN" dirty="0" smtClean="0"/>
              <a:t>JIT</a:t>
            </a:r>
            <a:r>
              <a:rPr lang="zh-CN" altLang="en-US" dirty="0" smtClean="0"/>
              <a:t>协同、</a:t>
            </a:r>
            <a:r>
              <a:rPr lang="en-US" altLang="zh-CN" dirty="0" smtClean="0"/>
              <a:t>EDI</a:t>
            </a:r>
            <a:r>
              <a:rPr lang="zh-CN" altLang="en-US" dirty="0" smtClean="0"/>
              <a:t>电子数据交互能力、产品的可追溯性，二、三级供应商：预测、计划协议、合同执行、物料寻源性以及内部的协同等</a:t>
            </a:r>
            <a:endParaRPr lang="zh-CN" altLang="en-US" dirty="0"/>
          </a:p>
        </p:txBody>
      </p:sp>
      <p:sp>
        <p:nvSpPr>
          <p:cNvPr id="4" name="灯片编号占位符 3"/>
          <p:cNvSpPr>
            <a:spLocks noGrp="1"/>
          </p:cNvSpPr>
          <p:nvPr>
            <p:ph type="sldNum" sz="quarter" idx="10"/>
          </p:nvPr>
        </p:nvSpPr>
        <p:spPr/>
        <p:txBody>
          <a:bodyPr/>
          <a:lstStyle/>
          <a:p>
            <a:pPr>
              <a:defRPr/>
            </a:pPr>
            <a:fld id="{3F618C5E-B6D6-470B-B642-5450611A55CB}" type="slidenum">
              <a:rPr lang="de-DE" altLang="zh-CN" smtClean="0"/>
              <a:pPr>
                <a:defRPr/>
              </a:pPr>
              <a:t>4</a:t>
            </a:fld>
            <a:endParaRPr lang="de-DE" altLang="zh-CN"/>
          </a:p>
        </p:txBody>
      </p:sp>
    </p:spTree>
    <p:extLst>
      <p:ext uri="{BB962C8B-B14F-4D97-AF65-F5344CB8AC3E}">
        <p14:creationId xmlns:p14="http://schemas.microsoft.com/office/powerpoint/2010/main" val="76560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与整车厂相比，反观汽车配件的供应商这些年信息化的步伐却小的很多，绝大多数企业，依然停留在信息化建设的普及阶段，随着汽车产业规模的不断扩大，零部件供应商的业务不可避免日益复杂，近些年，我和我们的团队已经接到越来越多的这方面的信息化需求，通过总结得出“中国汽车零部件行业业务现状”</a:t>
            </a:r>
            <a:endParaRPr lang="zh-CN" altLang="en-US" dirty="0"/>
          </a:p>
        </p:txBody>
      </p:sp>
      <p:sp>
        <p:nvSpPr>
          <p:cNvPr id="4" name="灯片编号占位符 3"/>
          <p:cNvSpPr>
            <a:spLocks noGrp="1"/>
          </p:cNvSpPr>
          <p:nvPr>
            <p:ph type="sldNum" sz="quarter" idx="10"/>
          </p:nvPr>
        </p:nvSpPr>
        <p:spPr/>
        <p:txBody>
          <a:bodyPr/>
          <a:lstStyle/>
          <a:p>
            <a:pPr>
              <a:defRPr/>
            </a:pPr>
            <a:fld id="{3F618C5E-B6D6-470B-B642-5450611A55CB}" type="slidenum">
              <a:rPr lang="de-DE" altLang="zh-CN" smtClean="0"/>
              <a:pPr>
                <a:defRPr/>
              </a:pPr>
              <a:t>5</a:t>
            </a:fld>
            <a:endParaRPr lang="de-DE" altLang="zh-CN"/>
          </a:p>
        </p:txBody>
      </p:sp>
    </p:spTree>
    <p:extLst>
      <p:ext uri="{BB962C8B-B14F-4D97-AF65-F5344CB8AC3E}">
        <p14:creationId xmlns:p14="http://schemas.microsoft.com/office/powerpoint/2010/main" val="54461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a:xfrm>
            <a:off x="-482600" y="423863"/>
            <a:ext cx="7747000" cy="4359275"/>
          </a:xfrm>
          <a:ln/>
        </p:spPr>
      </p:sp>
      <p:sp>
        <p:nvSpPr>
          <p:cNvPr id="84995" name="备注占位符 2"/>
          <p:cNvSpPr>
            <a:spLocks noGrp="1"/>
          </p:cNvSpPr>
          <p:nvPr>
            <p:ph type="body" idx="1"/>
          </p:nvPr>
        </p:nvSpPr>
        <p:spPr>
          <a:noFill/>
          <a:ln w="9525"/>
        </p:spPr>
        <p:txBody>
          <a:bodyPr/>
          <a:lstStyle/>
          <a:p>
            <a:endParaRPr lang="zh-CN" altLang="en-US" smtClean="0"/>
          </a:p>
        </p:txBody>
      </p:sp>
    </p:spTree>
    <p:extLst>
      <p:ext uri="{BB962C8B-B14F-4D97-AF65-F5344CB8AC3E}">
        <p14:creationId xmlns:p14="http://schemas.microsoft.com/office/powerpoint/2010/main" val="136125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幻灯片图像占位符 1"/>
          <p:cNvSpPr>
            <a:spLocks noGrp="1" noRot="1" noChangeAspect="1" noTextEdit="1"/>
          </p:cNvSpPr>
          <p:nvPr>
            <p:ph type="sldImg"/>
          </p:nvPr>
        </p:nvSpPr>
        <p:spPr>
          <a:xfrm>
            <a:off x="-482600" y="423863"/>
            <a:ext cx="7747000" cy="4359275"/>
          </a:xfrm>
          <a:ln/>
        </p:spPr>
      </p:sp>
      <p:sp>
        <p:nvSpPr>
          <p:cNvPr id="142339" name="备注占位符 2"/>
          <p:cNvSpPr>
            <a:spLocks noGrp="1"/>
          </p:cNvSpPr>
          <p:nvPr>
            <p:ph type="body" idx="1"/>
          </p:nvPr>
        </p:nvSpPr>
        <p:spPr>
          <a:noFill/>
          <a:ln w="9525"/>
        </p:spPr>
        <p:txBody>
          <a:bodyPr/>
          <a:lstStyle/>
          <a:p>
            <a:endParaRPr lang="zh-CN" altLang="en-US" smtClean="0"/>
          </a:p>
        </p:txBody>
      </p:sp>
    </p:spTree>
    <p:extLst>
      <p:ext uri="{BB962C8B-B14F-4D97-AF65-F5344CB8AC3E}">
        <p14:creationId xmlns:p14="http://schemas.microsoft.com/office/powerpoint/2010/main" val="419967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幻灯片图像占位符 1"/>
          <p:cNvSpPr>
            <a:spLocks noGrp="1" noRot="1" noChangeAspect="1" noTextEdit="1"/>
          </p:cNvSpPr>
          <p:nvPr>
            <p:ph type="sldImg"/>
          </p:nvPr>
        </p:nvSpPr>
        <p:spPr>
          <a:xfrm>
            <a:off x="-482600" y="423863"/>
            <a:ext cx="7747000" cy="4359275"/>
          </a:xfrm>
          <a:ln/>
        </p:spPr>
      </p:sp>
      <p:sp>
        <p:nvSpPr>
          <p:cNvPr id="142339" name="备注占位符 2"/>
          <p:cNvSpPr>
            <a:spLocks noGrp="1"/>
          </p:cNvSpPr>
          <p:nvPr>
            <p:ph type="body" idx="1"/>
          </p:nvPr>
        </p:nvSpPr>
        <p:spPr>
          <a:noFill/>
          <a:ln w="9525"/>
        </p:spPr>
        <p:txBody>
          <a:bodyPr/>
          <a:lstStyle/>
          <a:p>
            <a:endParaRPr lang="zh-CN" altLang="en-US" smtClean="0"/>
          </a:p>
        </p:txBody>
      </p:sp>
    </p:spTree>
    <p:extLst>
      <p:ext uri="{BB962C8B-B14F-4D97-AF65-F5344CB8AC3E}">
        <p14:creationId xmlns:p14="http://schemas.microsoft.com/office/powerpoint/2010/main" val="321558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幻灯片图像占位符 1"/>
          <p:cNvSpPr>
            <a:spLocks noGrp="1" noRot="1" noChangeAspect="1" noTextEdit="1"/>
          </p:cNvSpPr>
          <p:nvPr>
            <p:ph type="sldImg"/>
          </p:nvPr>
        </p:nvSpPr>
        <p:spPr>
          <a:xfrm>
            <a:off x="-482600" y="423863"/>
            <a:ext cx="7747000" cy="4359275"/>
          </a:xfrm>
          <a:ln/>
        </p:spPr>
      </p:sp>
      <p:sp>
        <p:nvSpPr>
          <p:cNvPr id="142339" name="备注占位符 2"/>
          <p:cNvSpPr>
            <a:spLocks noGrp="1"/>
          </p:cNvSpPr>
          <p:nvPr>
            <p:ph type="body" idx="1"/>
          </p:nvPr>
        </p:nvSpPr>
        <p:spPr>
          <a:noFill/>
          <a:ln w="9525"/>
        </p:spPr>
        <p:txBody>
          <a:bodyPr/>
          <a:lstStyle/>
          <a:p>
            <a:endParaRPr lang="zh-CN" altLang="en-US" smtClean="0"/>
          </a:p>
        </p:txBody>
      </p:sp>
    </p:spTree>
    <p:extLst>
      <p:ext uri="{BB962C8B-B14F-4D97-AF65-F5344CB8AC3E}">
        <p14:creationId xmlns:p14="http://schemas.microsoft.com/office/powerpoint/2010/main" val="81925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幻灯片图像占位符 1"/>
          <p:cNvSpPr>
            <a:spLocks noGrp="1" noRot="1" noChangeAspect="1" noTextEdit="1"/>
          </p:cNvSpPr>
          <p:nvPr>
            <p:ph type="sldImg"/>
          </p:nvPr>
        </p:nvSpPr>
        <p:spPr>
          <a:xfrm>
            <a:off x="-482600" y="423863"/>
            <a:ext cx="7747000" cy="4359275"/>
          </a:xfrm>
          <a:ln/>
        </p:spPr>
      </p:sp>
      <p:sp>
        <p:nvSpPr>
          <p:cNvPr id="145411" name="备注占位符 2"/>
          <p:cNvSpPr>
            <a:spLocks noGrp="1"/>
          </p:cNvSpPr>
          <p:nvPr>
            <p:ph type="body" idx="1"/>
          </p:nvPr>
        </p:nvSpPr>
        <p:spPr>
          <a:noFill/>
          <a:ln w="9525"/>
        </p:spPr>
        <p:txBody>
          <a:bodyPr/>
          <a:lstStyle/>
          <a:p>
            <a:endParaRPr lang="zh-CN" altLang="en-US" smtClean="0"/>
          </a:p>
        </p:txBody>
      </p:sp>
    </p:spTree>
    <p:extLst>
      <p:ext uri="{BB962C8B-B14F-4D97-AF65-F5344CB8AC3E}">
        <p14:creationId xmlns:p14="http://schemas.microsoft.com/office/powerpoint/2010/main" val="203373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501650" y="495300"/>
            <a:ext cx="7783513" cy="4379913"/>
          </a:xfrm>
          <a:ln/>
        </p:spPr>
      </p:sp>
      <p:sp>
        <p:nvSpPr>
          <p:cNvPr id="35843" name="Rectangle 3"/>
          <p:cNvSpPr>
            <a:spLocks noGrp="1" noChangeArrowheads="1"/>
          </p:cNvSpPr>
          <p:nvPr>
            <p:ph type="body" idx="1"/>
          </p:nvPr>
        </p:nvSpPr>
        <p:spPr>
          <a:xfrm>
            <a:off x="530792" y="5375486"/>
            <a:ext cx="5647909" cy="3933573"/>
          </a:xfrm>
          <a:noFill/>
          <a:ln w="9525"/>
        </p:spPr>
        <p:txBody>
          <a:bodyPr/>
          <a:lstStyle/>
          <a:p>
            <a:pPr marL="87851" indent="-87851"/>
            <a:endParaRPr lang="de-DE" dirty="0" smtClean="0">
              <a:solidFill>
                <a:srgbClr val="000000"/>
              </a:solidFill>
              <a:ea typeface="宋体" pitchFamily="2" charset="-122"/>
              <a:cs typeface="Arial Unicode MS" pitchFamily="34" charset="-122"/>
              <a:sym typeface="Arial" pitchFamily="34" charset="0"/>
            </a:endParaRPr>
          </a:p>
        </p:txBody>
      </p:sp>
    </p:spTree>
    <p:extLst>
      <p:ext uri="{BB962C8B-B14F-4D97-AF65-F5344CB8AC3E}">
        <p14:creationId xmlns:p14="http://schemas.microsoft.com/office/powerpoint/2010/main" val="1669376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a:grpSpLocks/>
          </p:cNvGrpSpPr>
          <p:nvPr/>
        </p:nvGrpSpPr>
        <p:grpSpPr bwMode="auto">
          <a:xfrm>
            <a:off x="431800" y="0"/>
            <a:ext cx="11328400" cy="6535738"/>
            <a:chOff x="324000" y="-1"/>
            <a:chExt cx="8496000" cy="6535739"/>
          </a:xfrm>
        </p:grpSpPr>
        <p:sp>
          <p:nvSpPr>
            <p:cNvPr id="5" name="Rectangle 10"/>
            <p:cNvSpPr>
              <a:spLocks noChangeArrowheads="1"/>
            </p:cNvSpPr>
            <p:nvPr userDrawn="1"/>
          </p:nvSpPr>
          <p:spPr bwMode="gray">
            <a:xfrm>
              <a:off x="324000" y="-1"/>
              <a:ext cx="8496000" cy="2143125"/>
            </a:xfrm>
            <a:prstGeom prst="rect">
              <a:avLst/>
            </a:prstGeom>
            <a:solidFill>
              <a:schemeClr val="tx1">
                <a:alpha val="74901"/>
              </a:schemeClr>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pic>
          <p:nvPicPr>
            <p:cNvPr id="6" name="Picture 11" descr="SAP_grad_R_pref.png"/>
            <p:cNvPicPr>
              <a:picLocks noChangeAspect="1"/>
            </p:cNvPicPr>
            <p:nvPr userDrawn="1"/>
          </p:nvPicPr>
          <p:blipFill>
            <a:blip r:embed="rId3" cstate="screen"/>
            <a:srcRect/>
            <a:stretch>
              <a:fillRect/>
            </a:stretch>
          </p:blipFill>
          <p:spPr bwMode="auto">
            <a:xfrm>
              <a:off x="328613" y="6081713"/>
              <a:ext cx="916953" cy="454025"/>
            </a:xfrm>
            <a:prstGeom prst="rect">
              <a:avLst/>
            </a:prstGeom>
            <a:noFill/>
            <a:ln w="9525">
              <a:noFill/>
              <a:miter lim="800000"/>
              <a:headEnd/>
              <a:tailEnd/>
            </a:ln>
          </p:spPr>
        </p:pic>
        <p:sp>
          <p:nvSpPr>
            <p:cNvPr id="7" name="Rectangle 12"/>
            <p:cNvSpPr>
              <a:spLocks noChangeArrowheads="1"/>
            </p:cNvSpPr>
            <p:nvPr userDrawn="1"/>
          </p:nvSpPr>
          <p:spPr bwMode="gray">
            <a:xfrm>
              <a:off x="324000" y="-1"/>
              <a:ext cx="84960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grpSp>
      <p:sp>
        <p:nvSpPr>
          <p:cNvPr id="2" name="Title 1"/>
          <p:cNvSpPr>
            <a:spLocks noGrp="1"/>
          </p:cNvSpPr>
          <p:nvPr>
            <p:ph type="ctrTitle"/>
          </p:nvPr>
        </p:nvSpPr>
        <p:spPr bwMode="gray">
          <a:xfrm>
            <a:off x="552000" y="324000"/>
            <a:ext cx="11040000" cy="738664"/>
          </a:xfrm>
        </p:spPr>
        <p:txBody>
          <a:bodyPr>
            <a:noAutofit/>
          </a:bodyPr>
          <a:lstStyle>
            <a:lvl1pPr>
              <a:defRPr sz="4800">
                <a:solidFill>
                  <a:sysClr val="windowText" lastClr="000000"/>
                </a:solidFill>
                <a:latin typeface="+mj-lt"/>
              </a:defRPr>
            </a:lvl1pPr>
          </a:lstStyle>
          <a:p>
            <a:r>
              <a:rPr lang="en-US" noProof="0" smtClean="0"/>
              <a:t>Click to edit Master title style</a:t>
            </a:r>
            <a:endParaRPr lang="de-DE" dirty="0"/>
          </a:p>
        </p:txBody>
      </p:sp>
      <p:sp>
        <p:nvSpPr>
          <p:cNvPr id="3" name="Subtitle 2"/>
          <p:cNvSpPr>
            <a:spLocks noGrp="1"/>
          </p:cNvSpPr>
          <p:nvPr>
            <p:ph type="subTitle" idx="1"/>
          </p:nvPr>
        </p:nvSpPr>
        <p:spPr bwMode="gray">
          <a:xfrm>
            <a:off x="552000" y="1499871"/>
            <a:ext cx="110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432001" y="1690687"/>
            <a:ext cx="11326284" cy="4391026"/>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432000" y="1691999"/>
            <a:ext cx="5553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
        <p:nvSpPr>
          <p:cNvPr id="5" name="Text Placeholder 3"/>
          <p:cNvSpPr>
            <a:spLocks noGrp="1"/>
          </p:cNvSpPr>
          <p:nvPr>
            <p:ph type="body" sz="quarter" idx="11"/>
          </p:nvPr>
        </p:nvSpPr>
        <p:spPr>
          <a:xfrm>
            <a:off x="6206400" y="1691999"/>
            <a:ext cx="5553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7660800" y="1690688"/>
            <a:ext cx="4104000" cy="4391025"/>
          </a:xfrm>
          <a:solidFill>
            <a:schemeClr val="bg1">
              <a:lumMod val="95000"/>
            </a:schemeClr>
          </a:solidFill>
        </p:spPr>
        <p:txBody>
          <a:bodyPr tIns="1296000" rtlCol="0">
            <a:noAutofit/>
          </a:bodyPr>
          <a:lstStyle>
            <a:lvl1pPr algn="ctr">
              <a:defRPr b="0"/>
            </a:lvl1pPr>
          </a:lstStyle>
          <a:p>
            <a:pPr lvl="0"/>
            <a:r>
              <a:rPr lang="en-US" noProof="0" smtClean="0"/>
              <a:t>Click icon to add picture</a:t>
            </a:r>
            <a:endParaRPr lang="de-DE" noProof="0" dirty="0"/>
          </a:p>
        </p:txBody>
      </p:sp>
      <p:sp>
        <p:nvSpPr>
          <p:cNvPr id="7" name="Text Placeholder 6"/>
          <p:cNvSpPr>
            <a:spLocks noGrp="1"/>
          </p:cNvSpPr>
          <p:nvPr>
            <p:ph type="body" sz="quarter" idx="11"/>
          </p:nvPr>
        </p:nvSpPr>
        <p:spPr bwMode="gray">
          <a:xfrm>
            <a:off x="432000" y="1690688"/>
            <a:ext cx="6984000" cy="4391025"/>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6206400" y="1692000"/>
            <a:ext cx="5553600" cy="4392000"/>
          </a:xfrm>
          <a:solidFill>
            <a:schemeClr val="bg1">
              <a:lumMod val="95000"/>
            </a:schemeClr>
          </a:solidFill>
        </p:spPr>
        <p:txBody>
          <a:bodyPr tIns="1296000" rtlCol="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pPr lvl="0"/>
            <a:r>
              <a:rPr lang="en-US" noProof="0" smtClean="0"/>
              <a:t>Click icon to add picture</a:t>
            </a:r>
            <a:endParaRPr lang="de-DE" noProof="0" dirty="0"/>
          </a:p>
        </p:txBody>
      </p:sp>
      <p:sp>
        <p:nvSpPr>
          <p:cNvPr id="7" name="Text Placeholder 6"/>
          <p:cNvSpPr>
            <a:spLocks noGrp="1"/>
          </p:cNvSpPr>
          <p:nvPr>
            <p:ph type="body" sz="quarter" idx="11"/>
          </p:nvPr>
        </p:nvSpPr>
        <p:spPr bwMode="gray">
          <a:xfrm>
            <a:off x="432000" y="1692000"/>
            <a:ext cx="55536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smtClean="0"/>
              <a:t>Click to edit Master title style</a:t>
            </a:r>
            <a:endParaRPr lang="de-DE" dirty="0"/>
          </a:p>
        </p:txBody>
      </p:sp>
      <p:sp>
        <p:nvSpPr>
          <p:cNvPr id="5" name="Picture Placeholder 4"/>
          <p:cNvSpPr>
            <a:spLocks noGrp="1"/>
          </p:cNvSpPr>
          <p:nvPr>
            <p:ph type="pic" sz="quarter" idx="10"/>
          </p:nvPr>
        </p:nvSpPr>
        <p:spPr bwMode="gray">
          <a:xfrm>
            <a:off x="4767072" y="1692000"/>
            <a:ext cx="6984000" cy="4392000"/>
          </a:xfrm>
          <a:solidFill>
            <a:schemeClr val="bg1">
              <a:lumMod val="95000"/>
            </a:schemeClr>
          </a:solidFill>
        </p:spPr>
        <p:txBody>
          <a:bodyPr tIns="1296000" rtlCol="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pPr lvl="0"/>
            <a:r>
              <a:rPr lang="en-US" noProof="0" smtClean="0"/>
              <a:t>Click icon to add picture</a:t>
            </a:r>
            <a:endParaRPr lang="de-DE" noProof="0" dirty="0"/>
          </a:p>
        </p:txBody>
      </p:sp>
      <p:sp>
        <p:nvSpPr>
          <p:cNvPr id="7" name="Text Placeholder 6"/>
          <p:cNvSpPr>
            <a:spLocks noGrp="1"/>
          </p:cNvSpPr>
          <p:nvPr>
            <p:ph type="body" sz="quarter" idx="11"/>
          </p:nvPr>
        </p:nvSpPr>
        <p:spPr bwMode="gray">
          <a:xfrm>
            <a:off x="432000" y="1692000"/>
            <a:ext cx="4104000" cy="4392000"/>
          </a:xfrm>
        </p:spPr>
        <p:txBody>
          <a:bodyPr/>
          <a:lstStyle>
            <a:lvl1pPr>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4" name="Text Placeholder 3"/>
          <p:cNvSpPr>
            <a:spLocks noGrp="1"/>
          </p:cNvSpPr>
          <p:nvPr>
            <p:ph type="body" sz="quarter" idx="10"/>
          </p:nvPr>
        </p:nvSpPr>
        <p:spPr>
          <a:xfrm>
            <a:off x="432000" y="1690688"/>
            <a:ext cx="5553600" cy="1720800"/>
          </a:xfrm>
        </p:spPr>
        <p:txBody>
          <a:bodyPr/>
          <a:lstStyle>
            <a:lvl1pPr>
              <a:defRPr/>
            </a:lvl1pPr>
          </a:lstStyle>
          <a:p>
            <a:pPr lvl="0"/>
            <a:r>
              <a:rPr lang="en-US" noProof="0" smtClean="0"/>
              <a:t>Click to edit Master text styles</a:t>
            </a:r>
          </a:p>
          <a:p>
            <a:pPr lvl="1"/>
            <a:r>
              <a:rPr lang="en-US" noProof="0" smtClean="0"/>
              <a:t>Second level</a:t>
            </a:r>
          </a:p>
        </p:txBody>
      </p:sp>
      <p:sp>
        <p:nvSpPr>
          <p:cNvPr id="13" name="Text Placeholder 3"/>
          <p:cNvSpPr>
            <a:spLocks noGrp="1"/>
          </p:cNvSpPr>
          <p:nvPr>
            <p:ph type="body" sz="quarter" idx="14"/>
          </p:nvPr>
        </p:nvSpPr>
        <p:spPr>
          <a:xfrm>
            <a:off x="6206400" y="1690688"/>
            <a:ext cx="5553600" cy="1720800"/>
          </a:xfrm>
        </p:spPr>
        <p:txBody>
          <a:bodyPr/>
          <a:lstStyle>
            <a:lvl1pPr>
              <a:defRPr/>
            </a:lvl1pPr>
          </a:lstStyle>
          <a:p>
            <a:pPr lvl="0"/>
            <a:r>
              <a:rPr lang="en-US" noProof="0" smtClean="0"/>
              <a:t>Click to edit Master text styles</a:t>
            </a:r>
          </a:p>
          <a:p>
            <a:pPr lvl="1"/>
            <a:r>
              <a:rPr lang="en-US" noProof="0" smtClean="0"/>
              <a:t>Second level</a:t>
            </a:r>
          </a:p>
        </p:txBody>
      </p:sp>
      <p:sp>
        <p:nvSpPr>
          <p:cNvPr id="9" name="Picture Placeholder 4"/>
          <p:cNvSpPr>
            <a:spLocks noGrp="1"/>
          </p:cNvSpPr>
          <p:nvPr>
            <p:ph type="pic" sz="quarter" idx="15"/>
          </p:nvPr>
        </p:nvSpPr>
        <p:spPr bwMode="gray">
          <a:xfrm>
            <a:off x="432000" y="3573491"/>
            <a:ext cx="5553600" cy="2508223"/>
          </a:xfrm>
          <a:solidFill>
            <a:schemeClr val="bg1">
              <a:lumMod val="95000"/>
            </a:schemeClr>
          </a:solidFill>
        </p:spPr>
        <p:txBody>
          <a:bodyPr tIns="504000" rtlCol="0">
            <a:noAutofit/>
          </a:bodyPr>
          <a:lstStyle>
            <a:lvl1pPr algn="ctr">
              <a:defRPr b="0"/>
            </a:lvl1pPr>
          </a:lstStyle>
          <a:p>
            <a:pPr lvl="0"/>
            <a:r>
              <a:rPr lang="en-US" noProof="0" smtClean="0"/>
              <a:t>Click icon to add picture</a:t>
            </a:r>
            <a:endParaRPr lang="de-DE" noProof="0" dirty="0"/>
          </a:p>
        </p:txBody>
      </p:sp>
      <p:sp>
        <p:nvSpPr>
          <p:cNvPr id="11" name="Picture Placeholder 4"/>
          <p:cNvSpPr>
            <a:spLocks noGrp="1"/>
          </p:cNvSpPr>
          <p:nvPr>
            <p:ph type="pic" sz="quarter" idx="16"/>
          </p:nvPr>
        </p:nvSpPr>
        <p:spPr bwMode="gray">
          <a:xfrm>
            <a:off x="6206400" y="3573491"/>
            <a:ext cx="5553600" cy="2508223"/>
          </a:xfrm>
          <a:solidFill>
            <a:schemeClr val="bg1">
              <a:lumMod val="95000"/>
            </a:schemeClr>
          </a:solidFill>
        </p:spPr>
        <p:txBody>
          <a:bodyPr tIns="504000" rtlCol="0">
            <a:noAutofit/>
          </a:bodyPr>
          <a:lstStyle>
            <a:lvl1pPr algn="ctr">
              <a:defRPr b="0"/>
            </a:lvl1pPr>
          </a:lstStyle>
          <a:p>
            <a:pPr lvl="0"/>
            <a:r>
              <a:rPr lang="en-US" noProof="0" smtClean="0"/>
              <a:t>Click icon to add picture</a:t>
            </a:r>
            <a:endParaRPr lang="de-DE" noProof="0"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dirty="0"/>
          </a:p>
        </p:txBody>
      </p:sp>
      <p:sp>
        <p:nvSpPr>
          <p:cNvPr id="7" name="Content Placeholder 2"/>
          <p:cNvSpPr>
            <a:spLocks noGrp="1"/>
          </p:cNvSpPr>
          <p:nvPr>
            <p:ph idx="1"/>
          </p:nvPr>
        </p:nvSpPr>
        <p:spPr>
          <a:xfrm>
            <a:off x="432000" y="1691998"/>
            <a:ext cx="11328000" cy="4392000"/>
          </a:xfrm>
        </p:spPr>
        <p:txBody>
          <a:bodyPr tIns="1440000"/>
          <a:lstStyle>
            <a:lvl1pPr algn="ctr">
              <a:defRPr b="0"/>
            </a:lvl1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32001" y="1692000"/>
            <a:ext cx="11326284" cy="2816156"/>
          </a:xfrm>
        </p:spPr>
        <p:txBody>
          <a:bodyPr>
            <a:noAutofit/>
          </a:bodyPr>
          <a:lstStyle>
            <a:lvl1pPr>
              <a:spcBef>
                <a:spcPts val="18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a:grpSpLocks/>
          </p:cNvGrpSpPr>
          <p:nvPr/>
        </p:nvGrpSpPr>
        <p:grpSpPr bwMode="auto">
          <a:xfrm>
            <a:off x="431800" y="0"/>
            <a:ext cx="11328400" cy="6535738"/>
            <a:chOff x="324000" y="-1"/>
            <a:chExt cx="8496000" cy="6535739"/>
          </a:xfrm>
        </p:grpSpPr>
        <p:sp>
          <p:nvSpPr>
            <p:cNvPr id="5" name="Rectangle 10"/>
            <p:cNvSpPr>
              <a:spLocks noChangeArrowheads="1"/>
            </p:cNvSpPr>
            <p:nvPr userDrawn="1"/>
          </p:nvSpPr>
          <p:spPr bwMode="gray">
            <a:xfrm>
              <a:off x="324000" y="-1"/>
              <a:ext cx="8496000" cy="2143125"/>
            </a:xfrm>
            <a:prstGeom prst="rect">
              <a:avLst/>
            </a:prstGeom>
            <a:solidFill>
              <a:schemeClr val="tx1">
                <a:alpha val="74901"/>
              </a:schemeClr>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pic>
          <p:nvPicPr>
            <p:cNvPr id="6" name="Picture 11" descr="SAP_grad_R_pref.png"/>
            <p:cNvPicPr>
              <a:picLocks noChangeAspect="1"/>
            </p:cNvPicPr>
            <p:nvPr userDrawn="1"/>
          </p:nvPicPr>
          <p:blipFill>
            <a:blip r:embed="rId3" cstate="screen"/>
            <a:srcRect/>
            <a:stretch>
              <a:fillRect/>
            </a:stretch>
          </p:blipFill>
          <p:spPr bwMode="auto">
            <a:xfrm>
              <a:off x="328613" y="6081713"/>
              <a:ext cx="916953" cy="454025"/>
            </a:xfrm>
            <a:prstGeom prst="rect">
              <a:avLst/>
            </a:prstGeom>
            <a:noFill/>
            <a:ln w="9525">
              <a:noFill/>
              <a:miter lim="800000"/>
              <a:headEnd/>
              <a:tailEnd/>
            </a:ln>
          </p:spPr>
        </p:pic>
        <p:sp>
          <p:nvSpPr>
            <p:cNvPr id="7" name="Rectangle 12"/>
            <p:cNvSpPr>
              <a:spLocks noChangeArrowheads="1"/>
            </p:cNvSpPr>
            <p:nvPr userDrawn="1"/>
          </p:nvSpPr>
          <p:spPr bwMode="gray">
            <a:xfrm>
              <a:off x="324000" y="-1"/>
              <a:ext cx="84960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grpSp>
      <p:sp>
        <p:nvSpPr>
          <p:cNvPr id="2" name="Title 1"/>
          <p:cNvSpPr>
            <a:spLocks noGrp="1"/>
          </p:cNvSpPr>
          <p:nvPr>
            <p:ph type="ctrTitle"/>
          </p:nvPr>
        </p:nvSpPr>
        <p:spPr bwMode="gray">
          <a:xfrm>
            <a:off x="552000" y="324000"/>
            <a:ext cx="11040000" cy="923330"/>
          </a:xfrm>
        </p:spPr>
        <p:txBody>
          <a:bodyPr>
            <a:noAutofit/>
          </a:bodyPr>
          <a:lstStyle>
            <a:lvl1pPr>
              <a:defRPr sz="3000">
                <a:solidFill>
                  <a:sysClr val="windowText" lastClr="000000"/>
                </a:solidFill>
                <a:latin typeface="+mj-lt"/>
              </a:defRPr>
            </a:lvl1pPr>
          </a:lstStyle>
          <a:p>
            <a:r>
              <a:rPr lang="en-US" smtClean="0"/>
              <a:t>Click to edit Master title style</a:t>
            </a:r>
            <a:endParaRPr lang="de-DE" dirty="0"/>
          </a:p>
        </p:txBody>
      </p:sp>
      <p:sp>
        <p:nvSpPr>
          <p:cNvPr id="3" name="Subtitle 2"/>
          <p:cNvSpPr>
            <a:spLocks noGrp="1"/>
          </p:cNvSpPr>
          <p:nvPr>
            <p:ph type="subTitle" idx="1"/>
          </p:nvPr>
        </p:nvSpPr>
        <p:spPr bwMode="gray">
          <a:xfrm>
            <a:off x="552000" y="1499871"/>
            <a:ext cx="110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2" name="TextBox 1"/>
          <p:cNvSpPr txBox="1"/>
          <p:nvPr/>
        </p:nvSpPr>
        <p:spPr bwMode="gray">
          <a:xfrm>
            <a:off x="431800" y="1692276"/>
            <a:ext cx="5554133" cy="3539430"/>
          </a:xfrm>
          <a:prstGeom prst="rect">
            <a:avLst/>
          </a:prstGeom>
          <a:noFill/>
        </p:spPr>
        <p:txBody>
          <a:bodyPr lIns="0" tIns="0" rIns="0" bIns="0">
            <a:spAutoFit/>
          </a:bodyPr>
          <a:lstStyle/>
          <a:p>
            <a:pPr>
              <a:lnSpc>
                <a:spcPct val="95000"/>
              </a:lnSpc>
              <a:spcBef>
                <a:spcPts val="400"/>
              </a:spcBef>
              <a:defRPr/>
            </a:pPr>
            <a:r>
              <a:rPr lang="en-GB" sz="800" noProof="1">
                <a:latin typeface="+mn-lt"/>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800" noProof="1">
              <a:latin typeface="+mn-lt"/>
              <a:ea typeface="MS PGothic" pitchFamily="34" charset="-128"/>
              <a:cs typeface="+mn-cs"/>
            </a:endParaRPr>
          </a:p>
          <a:p>
            <a:pPr>
              <a:lnSpc>
                <a:spcPct val="95000"/>
              </a:lnSpc>
              <a:spcBef>
                <a:spcPts val="400"/>
              </a:spcBef>
              <a:defRPr/>
            </a:pPr>
            <a:r>
              <a:rPr lang="en-GB" sz="800" noProof="1">
                <a:latin typeface="+mn-lt"/>
                <a:ea typeface="MS PGothic" pitchFamily="34" charset="-128"/>
                <a:cs typeface="+mn-cs"/>
              </a:rPr>
              <a:t>Some software products marketed by SAP AG and its distributors contain proprietary software components of other software vendors.</a:t>
            </a:r>
            <a:endParaRPr lang="de-DE" sz="800" noProof="1">
              <a:latin typeface="+mn-lt"/>
              <a:ea typeface="MS PGothic" pitchFamily="34" charset="-128"/>
              <a:cs typeface="+mn-cs"/>
            </a:endParaRPr>
          </a:p>
          <a:p>
            <a:pPr>
              <a:lnSpc>
                <a:spcPct val="95000"/>
              </a:lnSpc>
              <a:spcBef>
                <a:spcPts val="400"/>
              </a:spcBef>
              <a:defRPr/>
            </a:pPr>
            <a:r>
              <a:rPr lang="en-GB" sz="800" noProof="1">
                <a:latin typeface="+mn-lt"/>
                <a:ea typeface="MS PGothic" pitchFamily="34" charset="-128"/>
                <a:cs typeface="+mn-cs"/>
              </a:rPr>
              <a:t>Microsoft, Windows, Excel, Outlook, and PowerPoint are registered trademarks of Microsoft Corporation. </a:t>
            </a:r>
            <a:endParaRPr lang="de-DE" sz="800" noProof="1">
              <a:latin typeface="+mn-lt"/>
              <a:ea typeface="MS PGothic" pitchFamily="34" charset="-128"/>
              <a:cs typeface="+mn-cs"/>
            </a:endParaRPr>
          </a:p>
          <a:p>
            <a:pPr>
              <a:lnSpc>
                <a:spcPct val="95000"/>
              </a:lnSpc>
              <a:spcBef>
                <a:spcPts val="400"/>
              </a:spcBef>
              <a:defRPr/>
            </a:pPr>
            <a:r>
              <a:rPr lang="en-GB" sz="800" noProof="1">
                <a:latin typeface="+mn-lt"/>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800" noProof="1">
              <a:latin typeface="+mn-lt"/>
              <a:ea typeface="MS PGothic" pitchFamily="34" charset="-128"/>
              <a:cs typeface="+mn-cs"/>
            </a:endParaRPr>
          </a:p>
          <a:p>
            <a:pPr>
              <a:lnSpc>
                <a:spcPct val="95000"/>
              </a:lnSpc>
              <a:spcBef>
                <a:spcPts val="400"/>
              </a:spcBef>
              <a:defRPr/>
            </a:pPr>
            <a:r>
              <a:rPr lang="en-GB" sz="800" noProof="1">
                <a:latin typeface="+mn-lt"/>
                <a:ea typeface="MS PGothic" pitchFamily="34" charset="-128"/>
                <a:cs typeface="+mn-cs"/>
              </a:rPr>
              <a:t>Linux is the registered trademark of Linus Torvalds in the U.S. and other countries.</a:t>
            </a:r>
            <a:endParaRPr lang="de-DE" sz="800" noProof="1">
              <a:latin typeface="+mn-lt"/>
              <a:ea typeface="MS PGothic" pitchFamily="34" charset="-128"/>
              <a:cs typeface="+mn-cs"/>
            </a:endParaRPr>
          </a:p>
          <a:p>
            <a:pPr>
              <a:lnSpc>
                <a:spcPct val="95000"/>
              </a:lnSpc>
              <a:spcBef>
                <a:spcPts val="400"/>
              </a:spcBef>
              <a:defRPr/>
            </a:pPr>
            <a:r>
              <a:rPr lang="en-GB" sz="800" noProof="1">
                <a:latin typeface="+mn-lt"/>
                <a:ea typeface="MS PGothic" pitchFamily="34" charset="-128"/>
                <a:cs typeface="+mn-cs"/>
              </a:rPr>
              <a:t>Adobe, the Adobe logo, Acrobat, PostScript, and Reader are either trademarks or registered trademarks of Adobe Systems Incorporated in the United States and/or other countries.</a:t>
            </a:r>
            <a:endParaRPr lang="de-DE" sz="800" noProof="1">
              <a:latin typeface="+mn-lt"/>
              <a:ea typeface="MS PGothic" pitchFamily="34" charset="-128"/>
              <a:cs typeface="+mn-cs"/>
            </a:endParaRPr>
          </a:p>
          <a:p>
            <a:pPr>
              <a:lnSpc>
                <a:spcPct val="95000"/>
              </a:lnSpc>
              <a:spcBef>
                <a:spcPts val="400"/>
              </a:spcBef>
              <a:defRPr/>
            </a:pPr>
            <a:r>
              <a:rPr lang="en-GB" sz="800" noProof="1">
                <a:latin typeface="+mn-lt"/>
                <a:ea typeface="MS PGothic" pitchFamily="34" charset="-128"/>
                <a:cs typeface="+mn-cs"/>
              </a:rPr>
              <a:t>Oracle is a registered trademark of Oracle Corporation.</a:t>
            </a:r>
            <a:endParaRPr lang="de-DE" sz="800" noProof="1">
              <a:latin typeface="+mn-lt"/>
              <a:ea typeface="MS PGothic" pitchFamily="34" charset="-128"/>
              <a:cs typeface="+mn-cs"/>
            </a:endParaRPr>
          </a:p>
          <a:p>
            <a:pPr>
              <a:lnSpc>
                <a:spcPct val="95000"/>
              </a:lnSpc>
              <a:spcBef>
                <a:spcPts val="400"/>
              </a:spcBef>
              <a:defRPr/>
            </a:pPr>
            <a:r>
              <a:rPr lang="en-GB" sz="800" noProof="1">
                <a:latin typeface="+mn-lt"/>
                <a:ea typeface="MS PGothic" pitchFamily="34" charset="-128"/>
                <a:cs typeface="+mn-cs"/>
              </a:rPr>
              <a:t>UNIX, X/Open, OSF/1, and Motif are registered trademarks of the Open Group.</a:t>
            </a:r>
            <a:endParaRPr lang="de-DE" sz="800" noProof="1">
              <a:latin typeface="+mn-lt"/>
              <a:ea typeface="MS PGothic" pitchFamily="34" charset="-128"/>
              <a:cs typeface="+mn-cs"/>
            </a:endParaRPr>
          </a:p>
          <a:p>
            <a:pPr>
              <a:lnSpc>
                <a:spcPct val="95000"/>
              </a:lnSpc>
              <a:spcBef>
                <a:spcPts val="400"/>
              </a:spcBef>
              <a:defRPr/>
            </a:pPr>
            <a:r>
              <a:rPr lang="en-US" sz="800" noProof="1">
                <a:latin typeface="+mn-lt"/>
                <a:ea typeface="MS PGothic" pitchFamily="34" charset="-128"/>
                <a:cs typeface="+mn-cs"/>
              </a:rPr>
              <a:t>Citrix, ICA, Program Neighborhood, MetaFrame, WinFrame, VideoFrame, and MultiWin are trademarks or registered trademarks of Citrix Systems, Inc.</a:t>
            </a:r>
            <a:endParaRPr lang="de-DE" sz="800" noProof="1">
              <a:latin typeface="+mn-lt"/>
              <a:ea typeface="MS PGothic" pitchFamily="34" charset="-128"/>
              <a:cs typeface="+mn-cs"/>
            </a:endParaRPr>
          </a:p>
          <a:p>
            <a:pPr>
              <a:lnSpc>
                <a:spcPct val="95000"/>
              </a:lnSpc>
              <a:spcBef>
                <a:spcPts val="400"/>
              </a:spcBef>
              <a:defRPr/>
            </a:pPr>
            <a:r>
              <a:rPr lang="en-GB" sz="800" noProof="1">
                <a:latin typeface="+mn-lt"/>
                <a:ea typeface="MS PGothic" pitchFamily="34" charset="-128"/>
                <a:cs typeface="+mn-cs"/>
              </a:rPr>
              <a:t>HTML, XML, XHTML and W3C are trademarks or registered trademarks of W3C®, World Wide Web Consortium, Massachusetts Institute of Technology. </a:t>
            </a:r>
            <a:endParaRPr lang="de-DE" sz="800" noProof="1">
              <a:latin typeface="+mn-lt"/>
              <a:ea typeface="MS PGothic" pitchFamily="34" charset="-128"/>
              <a:cs typeface="+mn-cs"/>
            </a:endParaRPr>
          </a:p>
          <a:p>
            <a:pPr>
              <a:lnSpc>
                <a:spcPct val="95000"/>
              </a:lnSpc>
              <a:spcBef>
                <a:spcPts val="400"/>
              </a:spcBef>
              <a:defRPr/>
            </a:pPr>
            <a:r>
              <a:rPr lang="en-GB" sz="800" noProof="1">
                <a:latin typeface="+mn-lt"/>
                <a:ea typeface="MS PGothic" pitchFamily="34" charset="-128"/>
                <a:cs typeface="+mn-cs"/>
              </a:rPr>
              <a:t>Java is a registered trademark of Sun Microsystems, Inc.</a:t>
            </a:r>
            <a:endParaRPr lang="de-DE" sz="800" noProof="1">
              <a:latin typeface="+mn-lt"/>
              <a:ea typeface="MS PGothic" pitchFamily="34" charset="-128"/>
              <a:cs typeface="+mn-cs"/>
            </a:endParaRPr>
          </a:p>
          <a:p>
            <a:pPr>
              <a:lnSpc>
                <a:spcPct val="95000"/>
              </a:lnSpc>
              <a:spcBef>
                <a:spcPts val="400"/>
              </a:spcBef>
              <a:defRPr/>
            </a:pPr>
            <a:r>
              <a:rPr lang="en-GB" sz="800" noProof="1">
                <a:latin typeface="+mn-lt"/>
                <a:ea typeface="MS PGothic" pitchFamily="34" charset="-128"/>
                <a:cs typeface="+mn-cs"/>
              </a:rPr>
              <a:t>JavaScript is a registered trademark of Sun Microsystems, Inc., used under license for technology invented and implemented by Netscape. </a:t>
            </a:r>
            <a:endParaRPr lang="de-DE" sz="800" noProof="1">
              <a:latin typeface="+mn-lt"/>
              <a:ea typeface="MS PGothic" pitchFamily="34" charset="-128"/>
              <a:cs typeface="+mn-cs"/>
            </a:endParaRPr>
          </a:p>
          <a:p>
            <a:pPr>
              <a:lnSpc>
                <a:spcPct val="95000"/>
              </a:lnSpc>
              <a:spcBef>
                <a:spcPts val="400"/>
              </a:spcBef>
              <a:defRPr/>
            </a:pPr>
            <a:r>
              <a:rPr lang="en-US" sz="800" noProof="1">
                <a:latin typeface="+mn-lt"/>
                <a:ea typeface="MS PGothic" pitchFamily="34" charset="-128"/>
                <a:cs typeface="+mn-cs"/>
              </a:rPr>
              <a:t>SAP, R/3, SAP NetWeaver, Duet, PartnerEdge, ByDesign, SAP BusinessObjects Explorer, StreamWork, and other SAP products and services mentioned herein as well as their respective logos are trademarks or registered trademarks of SAP AG in Germany and other countries.</a:t>
            </a:r>
            <a:endParaRPr lang="de-DE" sz="800" noProof="1">
              <a:latin typeface="+mn-lt"/>
              <a:ea typeface="MS PGothic" pitchFamily="34" charset="-128"/>
              <a:cs typeface="+mn-cs"/>
            </a:endParaRPr>
          </a:p>
        </p:txBody>
      </p:sp>
      <p:sp>
        <p:nvSpPr>
          <p:cNvPr id="3" name="TextBox 2"/>
          <p:cNvSpPr txBox="1"/>
          <p:nvPr/>
        </p:nvSpPr>
        <p:spPr bwMode="gray">
          <a:xfrm>
            <a:off x="431801" y="323850"/>
            <a:ext cx="7082367" cy="755650"/>
          </a:xfrm>
          <a:prstGeom prst="rect">
            <a:avLst/>
          </a:prstGeom>
        </p:spPr>
        <p:txBody>
          <a:bodyPr lIns="0" tIns="0" rIns="0" bIns="0" anchor="ctr"/>
          <a:lstStyle/>
          <a:p>
            <a:pPr>
              <a:defRPr/>
            </a:pPr>
            <a:r>
              <a:rPr lang="en-GB" sz="2400" b="1" dirty="0">
                <a:solidFill>
                  <a:schemeClr val="accent2"/>
                </a:solidFill>
                <a:latin typeface="+mj-lt"/>
                <a:ea typeface="+mj-ea"/>
                <a:cs typeface="+mj-cs"/>
              </a:rPr>
              <a:t>© </a:t>
            </a:r>
            <a:r>
              <a:rPr lang="de-DE" sz="2400" b="1" dirty="0">
                <a:solidFill>
                  <a:schemeClr val="accent2"/>
                </a:solidFill>
                <a:latin typeface="+mj-lt"/>
                <a:ea typeface="+mj-ea"/>
                <a:cs typeface="+mj-cs"/>
              </a:rPr>
              <a:t>2011 SAP AG. All rights reserved</a:t>
            </a:r>
          </a:p>
        </p:txBody>
      </p:sp>
      <p:sp>
        <p:nvSpPr>
          <p:cNvPr id="4" name="TextBox 3"/>
          <p:cNvSpPr txBox="1"/>
          <p:nvPr/>
        </p:nvSpPr>
        <p:spPr bwMode="gray">
          <a:xfrm>
            <a:off x="6206067" y="1692275"/>
            <a:ext cx="5554133" cy="3165995"/>
          </a:xfrm>
          <a:prstGeom prst="rect">
            <a:avLst/>
          </a:prstGeom>
          <a:noFill/>
        </p:spPr>
        <p:txBody>
          <a:bodyPr lIns="0" tIns="0" rIns="0" bIns="0">
            <a:spAutoFit/>
          </a:bodyPr>
          <a:lstStyle/>
          <a:p>
            <a:pPr fontAlgn="t">
              <a:lnSpc>
                <a:spcPct val="95000"/>
              </a:lnSpc>
              <a:spcBef>
                <a:spcPts val="400"/>
              </a:spcBef>
              <a:defRPr/>
            </a:pPr>
            <a:r>
              <a:rPr lang="en-US" sz="800" noProof="1">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endParaRPr lang="de-DE" sz="800" noProof="1">
              <a:latin typeface="Arial"/>
              <a:ea typeface="MS PGothic" pitchFamily="34" charset="-128"/>
              <a:cs typeface="+mn-cs"/>
            </a:endParaRPr>
          </a:p>
          <a:p>
            <a:pPr>
              <a:lnSpc>
                <a:spcPct val="95000"/>
              </a:lnSpc>
              <a:spcBef>
                <a:spcPts val="400"/>
              </a:spcBef>
              <a:defRPr/>
            </a:pPr>
            <a:r>
              <a:rPr lang="en-GB" sz="800" noProof="1">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endParaRPr lang="de-DE" sz="800" noProof="1">
              <a:latin typeface="Arial"/>
              <a:ea typeface="MS PGothic" pitchFamily="34" charset="-128"/>
              <a:cs typeface="+mn-cs"/>
            </a:endParaRPr>
          </a:p>
          <a:p>
            <a:pPr>
              <a:lnSpc>
                <a:spcPct val="95000"/>
              </a:lnSpc>
              <a:spcBef>
                <a:spcPts val="400"/>
              </a:spcBef>
              <a:defRPr/>
            </a:pPr>
            <a:r>
              <a:rPr lang="en-GB" sz="800" noProof="1">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800" noProof="1">
              <a:latin typeface="Arial"/>
              <a:ea typeface="MS PGothic" pitchFamily="34" charset="-128"/>
              <a:cs typeface="+mn-cs"/>
            </a:endParaRPr>
          </a:p>
          <a:p>
            <a:pPr>
              <a:lnSpc>
                <a:spcPct val="95000"/>
              </a:lnSpc>
              <a:spcBef>
                <a:spcPts val="400"/>
              </a:spcBef>
              <a:defRPr/>
            </a:pPr>
            <a:r>
              <a:rPr lang="en-US" sz="800" noProof="1">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800" noProof="1">
              <a:latin typeface="Arial"/>
              <a:ea typeface="MS PGothic" pitchFamily="34" charset="-128"/>
              <a:cs typeface="+mn-cs"/>
            </a:endParaRPr>
          </a:p>
          <a:p>
            <a:pPr>
              <a:lnSpc>
                <a:spcPct val="95000"/>
              </a:lnSpc>
              <a:spcBef>
                <a:spcPts val="400"/>
              </a:spcBef>
              <a:defRPr/>
            </a:pPr>
            <a:r>
              <a:rPr lang="en-US" sz="800" noProof="1">
                <a:latin typeface="Arial"/>
                <a:ea typeface="MS PGothic" pitchFamily="34" charset="-128"/>
                <a:cs typeface="+mn-cs"/>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lang="de-DE" sz="800" noProof="1">
              <a:latin typeface="Arial"/>
              <a:ea typeface="MS PGothic" pitchFamily="34" charset="-128"/>
              <a:cs typeface="+mn-cs"/>
            </a:endParaRPr>
          </a:p>
          <a:p>
            <a:pPr>
              <a:lnSpc>
                <a:spcPct val="95000"/>
              </a:lnSpc>
              <a:spcBef>
                <a:spcPts val="400"/>
              </a:spcBef>
              <a:defRPr/>
            </a:pPr>
            <a:r>
              <a:rPr lang="en-US" sz="800" noProof="1">
                <a:latin typeface="Arial"/>
                <a:ea typeface="MS PGothic" pitchFamily="34" charset="-128"/>
                <a:cs typeface="+mn-cs"/>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lang="de-DE" sz="800" noProof="1">
              <a:latin typeface="Arial"/>
              <a:ea typeface="MS PGothic" pitchFamily="34" charset="-128"/>
              <a:cs typeface="+mn-cs"/>
            </a:endParaRPr>
          </a:p>
          <a:p>
            <a:pPr>
              <a:lnSpc>
                <a:spcPct val="95000"/>
              </a:lnSpc>
              <a:spcBef>
                <a:spcPts val="400"/>
              </a:spcBef>
              <a:defRPr/>
            </a:pPr>
            <a:r>
              <a:rPr lang="en-US" sz="800" noProof="1">
                <a:latin typeface="Arial"/>
                <a:ea typeface="MS PGothic" pitchFamily="34" charset="-128"/>
                <a:cs typeface="+mn-cs"/>
              </a:rPr>
              <a:t>SAP shall have no liability for damages of any kind including without limitation direct, special, indirect, or consequential damages that may result from the use of these materials. This limitation shall not apply in cases of intent or gross negligence.</a:t>
            </a:r>
            <a:endParaRPr lang="de-DE" sz="800" noProof="1">
              <a:latin typeface="Arial"/>
              <a:ea typeface="MS PGothic" pitchFamily="34" charset="-128"/>
              <a:cs typeface="+mn-cs"/>
            </a:endParaRPr>
          </a:p>
          <a:p>
            <a:pPr>
              <a:lnSpc>
                <a:spcPct val="95000"/>
              </a:lnSpc>
              <a:spcBef>
                <a:spcPts val="400"/>
              </a:spcBef>
              <a:defRPr/>
            </a:pPr>
            <a:r>
              <a:rPr lang="en-US" sz="800" noProof="1">
                <a:latin typeface="Arial"/>
                <a:ea typeface="MS PGothic" pitchFamily="34" charset="-128"/>
                <a:cs typeface="+mn-cs"/>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p>
        </p:txBody>
      </p:sp>
      <p:sp>
        <p:nvSpPr>
          <p:cNvPr id="5" name="TextBox 4"/>
          <p:cNvSpPr txBox="1"/>
          <p:nvPr userDrawn="1"/>
        </p:nvSpPr>
        <p:spPr bwMode="gray">
          <a:xfrm>
            <a:off x="330201" y="201613"/>
            <a:ext cx="4164345" cy="338554"/>
          </a:xfrm>
          <a:prstGeom prst="rect">
            <a:avLst/>
          </a:prstGeom>
          <a:noFill/>
        </p:spPr>
        <p:txBody>
          <a:bodyPr wrap="none" lIns="0" tIns="0" rIns="0" bIns="0">
            <a:spAutoFit/>
          </a:bodyPr>
          <a:lstStyle/>
          <a:p>
            <a:pPr eaLnBrk="0" hangingPunct="0">
              <a:buSzPct val="100000"/>
              <a:defRPr/>
            </a:pPr>
            <a:r>
              <a:rPr lang="de-DE" altLang="zh-CN" sz="2200">
                <a:solidFill>
                  <a:srgbClr val="44697D"/>
                </a:solidFill>
                <a:latin typeface="Arial Black" pitchFamily="34" charset="0"/>
                <a:ea typeface="宋体" pitchFamily="2" charset="-122"/>
                <a:cs typeface="+mn-cs"/>
                <a:sym typeface="Arial" pitchFamily="34" charset="0"/>
              </a:rPr>
              <a:t>?2010 SAP AG</a:t>
            </a:r>
            <a:r>
              <a:rPr lang="zh-CN" altLang="de-DE" sz="2200">
                <a:solidFill>
                  <a:srgbClr val="44697D"/>
                </a:solidFill>
                <a:latin typeface="Arial Black" pitchFamily="34" charset="0"/>
                <a:ea typeface="宋体" pitchFamily="2" charset="-122"/>
                <a:cs typeface="+mn-cs"/>
                <a:sym typeface="Arial" pitchFamily="34" charset="0"/>
              </a:rPr>
              <a:t>。保留所有权利</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erman Copyright">
    <p:spTree>
      <p:nvGrpSpPr>
        <p:cNvPr id="1" name=""/>
        <p:cNvGrpSpPr/>
        <p:nvPr/>
      </p:nvGrpSpPr>
      <p:grpSpPr>
        <a:xfrm>
          <a:off x="0" y="0"/>
          <a:ext cx="0" cy="0"/>
          <a:chOff x="0" y="0"/>
          <a:chExt cx="0" cy="0"/>
        </a:xfrm>
      </p:grpSpPr>
      <p:sp>
        <p:nvSpPr>
          <p:cNvPr id="2" name="TextBox 1"/>
          <p:cNvSpPr txBox="1"/>
          <p:nvPr/>
        </p:nvSpPr>
        <p:spPr bwMode="gray">
          <a:xfrm>
            <a:off x="431800" y="1692275"/>
            <a:ext cx="5554133" cy="3046988"/>
          </a:xfrm>
          <a:prstGeom prst="rect">
            <a:avLst/>
          </a:prstGeom>
          <a:noFill/>
        </p:spPr>
        <p:txBody>
          <a:bodyPr lIns="0" tIns="0" rIns="0" bIns="0">
            <a:spAutoFit/>
          </a:bodyPr>
          <a:lstStyle/>
          <a:p>
            <a:pPr>
              <a:spcBef>
                <a:spcPts val="400"/>
              </a:spcBef>
              <a:defRPr/>
            </a:pPr>
            <a:r>
              <a:rPr lang="de-DE" sz="800" noProof="1">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a:spcBef>
                <a:spcPts val="400"/>
              </a:spcBef>
              <a:defRPr/>
            </a:pPr>
            <a:r>
              <a:rPr lang="de-DE" sz="800" noProof="1">
                <a:latin typeface="Arial"/>
                <a:ea typeface="MS PGothic" pitchFamily="34" charset="-128"/>
                <a:cs typeface="+mn-cs"/>
              </a:rPr>
              <a:t>Die von SAP AG oder deren Vertriebsfirmen angebotenen Softwareprodukte können Softwarekomponenten auch anderer Softwarehersteller enthalten.</a:t>
            </a:r>
          </a:p>
          <a:p>
            <a:pPr>
              <a:spcBef>
                <a:spcPts val="400"/>
              </a:spcBef>
              <a:defRPr/>
            </a:pPr>
            <a:r>
              <a:rPr lang="de-DE" sz="800" noProof="1">
                <a:latin typeface="Arial"/>
                <a:ea typeface="MS PGothic" pitchFamily="34" charset="-128"/>
                <a:cs typeface="+mn-cs"/>
              </a:rPr>
              <a:t>Microsoft, Windows, Excel, Outlook, und PowerPoint sind eingetragene Marken der Microsoft Corporation. </a:t>
            </a:r>
          </a:p>
          <a:p>
            <a:pPr>
              <a:spcBef>
                <a:spcPts val="400"/>
              </a:spcBef>
              <a:defRPr/>
            </a:pPr>
            <a:r>
              <a:rPr lang="de-DE" sz="800" noProof="1">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p>
          <a:p>
            <a:pPr>
              <a:spcBef>
                <a:spcPts val="400"/>
              </a:spcBef>
              <a:defRPr/>
            </a:pPr>
            <a:r>
              <a:rPr lang="de-DE" sz="800" noProof="1">
                <a:latin typeface="Arial"/>
                <a:ea typeface="MS PGothic" pitchFamily="34" charset="-128"/>
                <a:cs typeface="+mn-cs"/>
              </a:rPr>
              <a:t>Linux ist eine eingetragene Marke von Linus Torvalds in den USA und anderen Ländern.</a:t>
            </a:r>
          </a:p>
          <a:p>
            <a:pPr>
              <a:spcBef>
                <a:spcPts val="400"/>
              </a:spcBef>
              <a:defRPr/>
            </a:pPr>
            <a:r>
              <a:rPr lang="de-DE" sz="800" noProof="1">
                <a:latin typeface="Arial"/>
                <a:ea typeface="MS PGothic" pitchFamily="34" charset="-128"/>
                <a:cs typeface="+mn-cs"/>
              </a:rPr>
              <a:t>Adobe, das Adobe-Logo, Acrobat, PostScript und Reader sind Marken oder eingetragene Marken von Adobe Systems Incorporated in den USA und/oder anderen Ländern.</a:t>
            </a:r>
          </a:p>
          <a:p>
            <a:pPr>
              <a:spcBef>
                <a:spcPts val="400"/>
              </a:spcBef>
              <a:defRPr/>
            </a:pPr>
            <a:r>
              <a:rPr lang="de-DE" sz="800" noProof="1">
                <a:latin typeface="Arial"/>
                <a:ea typeface="MS PGothic" pitchFamily="34" charset="-128"/>
                <a:cs typeface="+mn-cs"/>
              </a:rPr>
              <a:t>Oracle ist eine eingetragene Marke der Oracle Corporation.</a:t>
            </a:r>
          </a:p>
          <a:p>
            <a:pPr>
              <a:spcBef>
                <a:spcPts val="400"/>
              </a:spcBef>
              <a:defRPr/>
            </a:pPr>
            <a:r>
              <a:rPr lang="de-DE" sz="800" noProof="1">
                <a:latin typeface="Arial"/>
                <a:ea typeface="MS PGothic" pitchFamily="34" charset="-128"/>
                <a:cs typeface="+mn-cs"/>
              </a:rPr>
              <a:t>UNIX, X/Open, OSF/1 und Motif sind eingetragene Marken der Open Group.</a:t>
            </a:r>
          </a:p>
          <a:p>
            <a:pPr>
              <a:spcBef>
                <a:spcPts val="400"/>
              </a:spcBef>
              <a:defRPr/>
            </a:pPr>
            <a:r>
              <a:rPr lang="de-DE" sz="800" noProof="1">
                <a:latin typeface="Arial"/>
                <a:ea typeface="MS PGothic" pitchFamily="34" charset="-128"/>
                <a:cs typeface="+mn-cs"/>
              </a:rPr>
              <a:t>Citrix, ICA, Program Neighborhood, MetaFrame, WinFrame, VideoFrame und MultiWin sind Marken oder eingetragene Marken von Citrix Systems, Inc.</a:t>
            </a:r>
          </a:p>
          <a:p>
            <a:pPr>
              <a:spcBef>
                <a:spcPts val="400"/>
              </a:spcBef>
              <a:defRPr/>
            </a:pPr>
            <a:r>
              <a:rPr lang="de-DE" sz="800" noProof="1">
                <a:latin typeface="Arial"/>
                <a:ea typeface="MS PGothic" pitchFamily="34" charset="-128"/>
                <a:cs typeface="+mn-cs"/>
              </a:rPr>
              <a:t>HTML, XML, XHTML und W3C sind Marken oder eingetragene Marken des W3C®, World Wide Web Consortium, Massachusetts Institute of Technology. </a:t>
            </a:r>
          </a:p>
        </p:txBody>
      </p:sp>
      <p:sp>
        <p:nvSpPr>
          <p:cNvPr id="3" name="TextBox 2"/>
          <p:cNvSpPr txBox="1"/>
          <p:nvPr/>
        </p:nvSpPr>
        <p:spPr bwMode="gray">
          <a:xfrm>
            <a:off x="431800" y="323850"/>
            <a:ext cx="9812867" cy="755650"/>
          </a:xfrm>
          <a:prstGeom prst="rect">
            <a:avLst/>
          </a:prstGeom>
        </p:spPr>
        <p:txBody>
          <a:bodyPr lIns="0" tIns="0" rIns="0" bIns="0" anchor="ctr"/>
          <a:lstStyle/>
          <a:p>
            <a:pPr fontAlgn="auto">
              <a:spcAft>
                <a:spcPts val="0"/>
              </a:spcAft>
              <a:defRPr/>
            </a:pPr>
            <a:r>
              <a:rPr lang="en-GB" sz="2400" b="1" dirty="0">
                <a:solidFill>
                  <a:schemeClr val="accent2"/>
                </a:solidFill>
                <a:latin typeface="+mj-lt"/>
                <a:ea typeface="+mj-ea"/>
                <a:cs typeface="+mj-cs"/>
              </a:rPr>
              <a:t>© </a:t>
            </a:r>
            <a:r>
              <a:rPr lang="de-DE" sz="2400" b="1" dirty="0">
                <a:solidFill>
                  <a:schemeClr val="accent2"/>
                </a:solidFill>
                <a:latin typeface="+mj-lt"/>
                <a:ea typeface="+mj-ea"/>
                <a:cs typeface="+mj-cs"/>
              </a:rPr>
              <a:t>2011 SAP AG. Alle Rechte vorbehalten.</a:t>
            </a:r>
          </a:p>
        </p:txBody>
      </p:sp>
      <p:sp>
        <p:nvSpPr>
          <p:cNvPr id="4" name="TextBox 3"/>
          <p:cNvSpPr txBox="1"/>
          <p:nvPr/>
        </p:nvSpPr>
        <p:spPr bwMode="gray">
          <a:xfrm>
            <a:off x="6206067" y="1692275"/>
            <a:ext cx="5554133" cy="2523768"/>
          </a:xfrm>
          <a:prstGeom prst="rect">
            <a:avLst/>
          </a:prstGeom>
          <a:noFill/>
        </p:spPr>
        <p:txBody>
          <a:bodyPr lIns="0" tIns="0" rIns="0" bIns="0">
            <a:spAutoFit/>
          </a:bodyPr>
          <a:lstStyle/>
          <a:p>
            <a:pPr>
              <a:spcBef>
                <a:spcPts val="400"/>
              </a:spcBef>
              <a:defRPr/>
            </a:pPr>
            <a:r>
              <a:rPr lang="de-DE" sz="800" noProof="1">
                <a:latin typeface="Arial"/>
                <a:ea typeface="MS PGothic" pitchFamily="34" charset="-128"/>
                <a:cs typeface="+mn-cs"/>
              </a:rPr>
              <a:t>Java ist eine eingetragene Marke von Sun Microsystems, Inc.</a:t>
            </a:r>
          </a:p>
          <a:p>
            <a:pPr>
              <a:spcBef>
                <a:spcPts val="400"/>
              </a:spcBef>
              <a:defRPr/>
            </a:pPr>
            <a:r>
              <a:rPr lang="de-DE" sz="800" noProof="1">
                <a:latin typeface="Arial"/>
                <a:ea typeface="MS PGothic" pitchFamily="34" charset="-128"/>
                <a:cs typeface="+mn-cs"/>
              </a:rPr>
              <a:t>JavaScript ist eine eingetragene Marke der Sun Microsystems, Inc., verwendet unter der Lizenz der von Netscape entwickelten und implementierten Technologie. </a:t>
            </a:r>
          </a:p>
          <a:p>
            <a:pPr fontAlgn="t">
              <a:spcBef>
                <a:spcPts val="400"/>
              </a:spcBef>
              <a:spcAft>
                <a:spcPts val="0"/>
              </a:spcAft>
              <a:defRPr/>
            </a:pPr>
            <a:r>
              <a:rPr lang="de-DE" sz="800" noProof="1">
                <a:latin typeface="Arial"/>
                <a:ea typeface="MS PGothic" pitchFamily="34" charset="-128"/>
                <a:cs typeface="+mn-cs"/>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fontAlgn="t">
              <a:spcBef>
                <a:spcPts val="400"/>
              </a:spcBef>
              <a:defRPr/>
            </a:pPr>
            <a:r>
              <a:rPr lang="de-DE" sz="800" noProof="1">
                <a:latin typeface="Arial"/>
                <a:ea typeface="MS PGothic" pitchFamily="34" charset="-128"/>
                <a:cs typeface="+mn-cs"/>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a:spcBef>
                <a:spcPts val="400"/>
              </a:spcBef>
              <a:defRPr/>
            </a:pPr>
            <a:r>
              <a:rPr lang="de-DE" sz="800" noProof="1">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a:spcBef>
                <a:spcPts val="400"/>
              </a:spcBef>
              <a:defRPr/>
            </a:pPr>
            <a:r>
              <a:rPr lang="de-DE" sz="800" noProof="1">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a:spcBef>
                <a:spcPts val="400"/>
              </a:spcBef>
              <a:defRPr/>
            </a:pPr>
            <a:r>
              <a:rPr lang="de-DE" sz="800" noProof="1">
                <a:latin typeface="Arial"/>
                <a:ea typeface="MS PGothic" pitchFamily="34" charset="-128"/>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Page">
    <p:spTree>
      <p:nvGrpSpPr>
        <p:cNvPr id="1" name=""/>
        <p:cNvGrpSpPr/>
        <p:nvPr/>
      </p:nvGrpSpPr>
      <p:grpSpPr>
        <a:xfrm>
          <a:off x="0" y="0"/>
          <a:ext cx="0" cy="0"/>
          <a:chOff x="0" y="0"/>
          <a:chExt cx="0" cy="0"/>
        </a:xfrm>
      </p:grpSpPr>
      <p:sp>
        <p:nvSpPr>
          <p:cNvPr id="4" name="Rectangle 8"/>
          <p:cNvSpPr/>
          <p:nvPr userDrawn="1"/>
        </p:nvSpPr>
        <p:spPr bwMode="gray">
          <a:xfrm>
            <a:off x="201084" y="150813"/>
            <a:ext cx="9802283" cy="178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a:p>
        </p:txBody>
      </p:sp>
      <p:sp>
        <p:nvSpPr>
          <p:cNvPr id="5" name="Rectangle 10"/>
          <p:cNvSpPr/>
          <p:nvPr/>
        </p:nvSpPr>
        <p:spPr bwMode="gray">
          <a:xfrm>
            <a:off x="201084" y="150813"/>
            <a:ext cx="9802283" cy="17859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a:p>
        </p:txBody>
      </p:sp>
      <p:pic>
        <p:nvPicPr>
          <p:cNvPr id="6" name="Picture 11" descr="logo_fläche_gross.png"/>
          <p:cNvPicPr>
            <a:picLocks noChangeAspect="1"/>
          </p:cNvPicPr>
          <p:nvPr/>
        </p:nvPicPr>
        <p:blipFill>
          <a:blip r:embed="rId2" cstate="screen"/>
          <a:srcRect/>
          <a:stretch>
            <a:fillRect/>
          </a:stretch>
        </p:blipFill>
        <p:spPr bwMode="gray">
          <a:xfrm>
            <a:off x="10132485" y="150813"/>
            <a:ext cx="1858433" cy="1789112"/>
          </a:xfrm>
          <a:prstGeom prst="rect">
            <a:avLst/>
          </a:prstGeom>
          <a:noFill/>
          <a:ln w="9525">
            <a:noFill/>
            <a:miter lim="800000"/>
            <a:headEnd/>
            <a:tailEnd/>
          </a:ln>
        </p:spPr>
      </p:pic>
      <p:sp>
        <p:nvSpPr>
          <p:cNvPr id="2" name="Title 1"/>
          <p:cNvSpPr>
            <a:spLocks noGrp="1"/>
          </p:cNvSpPr>
          <p:nvPr>
            <p:ph type="title"/>
          </p:nvPr>
        </p:nvSpPr>
        <p:spPr bwMode="gray">
          <a:xfrm>
            <a:off x="331200" y="201600"/>
            <a:ext cx="9547200" cy="716400"/>
          </a:xfrm>
        </p:spPr>
        <p:txBody>
          <a:bodyPr/>
          <a:lstStyle>
            <a:lvl1pPr>
              <a:defRPr>
                <a:solidFill>
                  <a:schemeClr val="accent1"/>
                </a:solidFill>
              </a:defRPr>
            </a:lvl1pPr>
          </a:lstStyle>
          <a:p>
            <a:r>
              <a:rPr lang="en-US" smtClean="0"/>
              <a:t>Click to edit Master title style</a:t>
            </a:r>
            <a:endParaRPr lang="de-DE" dirty="0"/>
          </a:p>
        </p:txBody>
      </p:sp>
      <p:sp>
        <p:nvSpPr>
          <p:cNvPr id="11" name="Text Placeholder 10"/>
          <p:cNvSpPr>
            <a:spLocks noGrp="1"/>
          </p:cNvSpPr>
          <p:nvPr>
            <p:ph type="body" sz="quarter" idx="11"/>
          </p:nvPr>
        </p:nvSpPr>
        <p:spPr bwMode="gray">
          <a:xfrm>
            <a:off x="331200" y="2134800"/>
            <a:ext cx="11529600" cy="4572388"/>
          </a:xfrm>
        </p:spPr>
        <p:txBody>
          <a:bodyPr/>
          <a:lstStyle>
            <a:lvl1pPr marL="360000" marR="0" indent="-360000" algn="l" defTabSz="914400" rtl="0" eaLnBrk="1" fontAlgn="auto" latinLnBrk="0" hangingPunct="1">
              <a:lnSpc>
                <a:spcPct val="100000"/>
              </a:lnSpc>
              <a:spcBef>
                <a:spcPts val="1620"/>
              </a:spcBef>
              <a:spcAft>
                <a:spcPts val="0"/>
              </a:spcAft>
              <a:buClrTx/>
              <a:buSzPct val="100000"/>
              <a:buFont typeface="+mj-lt"/>
              <a:buAutoNum type="arabicPeriod"/>
              <a:tabLst/>
              <a:defRPr sz="2000">
                <a:solidFill>
                  <a:schemeClr val="accent2">
                    <a:lumMod val="60000"/>
                    <a:lumOff val="40000"/>
                  </a:schemeClr>
                </a:solidFill>
              </a:defRPr>
            </a:lvl1pPr>
            <a:lvl2pPr marL="900000" indent="-288000">
              <a:spcBef>
                <a:spcPts val="300"/>
              </a:spcBef>
              <a:defRPr sz="1800">
                <a:solidFill>
                  <a:schemeClr val="accent2">
                    <a:lumMod val="60000"/>
                    <a:lumOff val="40000"/>
                  </a:schemeClr>
                </a:solidFil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act">
    <p:bg>
      <p:bgRef idx="1001">
        <a:schemeClr val="bg2"/>
      </p:bgRef>
    </p:bg>
    <p:spTree>
      <p:nvGrpSpPr>
        <p:cNvPr id="1" name=""/>
        <p:cNvGrpSpPr/>
        <p:nvPr/>
      </p:nvGrpSpPr>
      <p:grpSpPr>
        <a:xfrm>
          <a:off x="0" y="0"/>
          <a:ext cx="0" cy="0"/>
          <a:chOff x="0" y="0"/>
          <a:chExt cx="0" cy="0"/>
        </a:xfrm>
      </p:grpSpPr>
      <p:sp>
        <p:nvSpPr>
          <p:cNvPr id="3" name="Rectangle 8"/>
          <p:cNvSpPr>
            <a:spLocks noChangeArrowheads="1"/>
          </p:cNvSpPr>
          <p:nvPr userDrawn="1"/>
        </p:nvSpPr>
        <p:spPr bwMode="gray">
          <a:xfrm>
            <a:off x="0" y="0"/>
            <a:ext cx="12192000" cy="6858000"/>
          </a:xfrm>
          <a:prstGeom prst="rect">
            <a:avLst/>
          </a:prstGeom>
          <a:solidFill>
            <a:schemeClr val="bg2"/>
          </a:solidFill>
          <a:ln w="9525" algn="ctr">
            <a:noFill/>
            <a:miter lim="800000"/>
            <a:headEnd/>
            <a:tailEnd/>
          </a:ln>
        </p:spPr>
        <p:txBody>
          <a:bodyPr lIns="90000" tIns="72000" rIns="144000" bIns="72000" anchor="ctr"/>
          <a:lstStyle/>
          <a:p>
            <a:pPr marL="157163" indent="-157163" algn="ctr">
              <a:spcBef>
                <a:spcPct val="50000"/>
              </a:spcBef>
              <a:buClr>
                <a:srgbClr val="F0AB00"/>
              </a:buClr>
              <a:buSzPct val="80000"/>
              <a:buFont typeface="Wingdings" pitchFamily="2" charset="2"/>
              <a:buChar char="n"/>
              <a:defRPr/>
            </a:pPr>
            <a:endParaRPr lang="en-US" sz="1600" dirty="0">
              <a:solidFill>
                <a:srgbClr val="FFFFFF"/>
              </a:solidFill>
              <a:latin typeface="Arial" pitchFamily="34" charset="0"/>
              <a:ea typeface="SimSun" pitchFamily="2" charset="-122"/>
              <a:cs typeface="Arial Unicode MS" pitchFamily="34" charset="-122"/>
            </a:endParaRPr>
          </a:p>
        </p:txBody>
      </p:sp>
      <p:sp>
        <p:nvSpPr>
          <p:cNvPr id="4" name="Rectangle 10"/>
          <p:cNvSpPr/>
          <p:nvPr userDrawn="1"/>
        </p:nvSpPr>
        <p:spPr bwMode="gray">
          <a:xfrm>
            <a:off x="201085" y="2997200"/>
            <a:ext cx="11789833" cy="857250"/>
          </a:xfrm>
          <a:prstGeom prst="rect">
            <a:avLst/>
          </a:prstGeom>
          <a:solidFill>
            <a:schemeClr val="accent1"/>
          </a:solidFill>
          <a:ln w="9525" algn="ctr">
            <a:noFill/>
            <a:miter lim="800000"/>
            <a:headEnd/>
            <a:tailEnd/>
          </a:ln>
        </p:spPr>
        <p:txBody>
          <a:bodyPr lIns="90000" tIns="72000" rIns="144000" bIns="72000" anchor="ctr"/>
          <a:lstStyle/>
          <a:p>
            <a:pPr marL="157163" indent="-157163" eaLnBrk="0" hangingPunct="0">
              <a:spcBef>
                <a:spcPct val="50000"/>
              </a:spcBef>
              <a:buSzPct val="100000"/>
              <a:defRPr/>
            </a:pPr>
            <a:r>
              <a:rPr lang="de-DE" sz="3800">
                <a:solidFill>
                  <a:srgbClr val="44697D"/>
                </a:solidFill>
                <a:latin typeface="Arial Black" pitchFamily="34" charset="0"/>
                <a:ea typeface="宋体" pitchFamily="2" charset="-122"/>
                <a:cs typeface="Arial Unicode MS" pitchFamily="34" charset="-122"/>
                <a:sym typeface="Arial" pitchFamily="34" charset="0"/>
              </a:rPr>
              <a:t>联系我们</a:t>
            </a:r>
          </a:p>
        </p:txBody>
      </p:sp>
      <p:pic>
        <p:nvPicPr>
          <p:cNvPr id="5" name="Picture 2" descr="\\dwdf032\cmedia\Templates_Guidelines\eOn\Templates\_PPT2007\_SAP_AG\Material_Contact\contact Kopie.jpg"/>
          <p:cNvPicPr>
            <a:picLocks noChangeAspect="1" noChangeArrowheads="1"/>
          </p:cNvPicPr>
          <p:nvPr userDrawn="1"/>
        </p:nvPicPr>
        <p:blipFill>
          <a:blip r:embed="rId2" cstate="screen"/>
          <a:srcRect/>
          <a:stretch>
            <a:fillRect/>
          </a:stretch>
        </p:blipFill>
        <p:spPr bwMode="auto">
          <a:xfrm>
            <a:off x="201085" y="150813"/>
            <a:ext cx="11789833" cy="2741612"/>
          </a:xfrm>
          <a:prstGeom prst="rect">
            <a:avLst/>
          </a:prstGeom>
          <a:noFill/>
          <a:ln w="9525">
            <a:noFill/>
            <a:miter lim="800000"/>
            <a:headEnd/>
            <a:tailEnd/>
          </a:ln>
        </p:spPr>
      </p:pic>
      <p:sp>
        <p:nvSpPr>
          <p:cNvPr id="6" name="Rectangle 12"/>
          <p:cNvSpPr/>
          <p:nvPr userDrawn="1"/>
        </p:nvSpPr>
        <p:spPr bwMode="gray">
          <a:xfrm>
            <a:off x="201085" y="3952875"/>
            <a:ext cx="11789833" cy="27495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a:p>
        </p:txBody>
      </p:sp>
      <p:sp>
        <p:nvSpPr>
          <p:cNvPr id="7" name="Right Triangle 13"/>
          <p:cNvSpPr>
            <a:spLocks noChangeAspect="1"/>
          </p:cNvSpPr>
          <p:nvPr/>
        </p:nvSpPr>
        <p:spPr bwMode="gray">
          <a:xfrm rot="16200000">
            <a:off x="11489267" y="6201834"/>
            <a:ext cx="431800" cy="575733"/>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a:p>
        </p:txBody>
      </p:sp>
      <p:pic>
        <p:nvPicPr>
          <p:cNvPr id="8" name="Picture 14" descr="sap_corp_rgb_r.png"/>
          <p:cNvPicPr>
            <a:picLocks noChangeAspect="1"/>
          </p:cNvPicPr>
          <p:nvPr/>
        </p:nvPicPr>
        <p:blipFill>
          <a:blip r:embed="rId3" cstate="screen"/>
          <a:srcRect/>
          <a:stretch>
            <a:fillRect/>
          </a:stretch>
        </p:blipFill>
        <p:spPr bwMode="gray">
          <a:xfrm>
            <a:off x="10818285" y="6275388"/>
            <a:ext cx="1170516" cy="431800"/>
          </a:xfrm>
          <a:prstGeom prst="rect">
            <a:avLst/>
          </a:prstGeom>
          <a:noFill/>
          <a:ln w="9525">
            <a:noFill/>
            <a:miter lim="800000"/>
            <a:headEnd/>
            <a:tailEnd/>
          </a:ln>
        </p:spPr>
      </p:pic>
      <p:sp>
        <p:nvSpPr>
          <p:cNvPr id="17" name="Text Placeholder 16"/>
          <p:cNvSpPr>
            <a:spLocks noGrp="1"/>
          </p:cNvSpPr>
          <p:nvPr>
            <p:ph type="body" sz="quarter" idx="10"/>
          </p:nvPr>
        </p:nvSpPr>
        <p:spPr>
          <a:xfrm>
            <a:off x="331200" y="4050076"/>
            <a:ext cx="5308600" cy="2400300"/>
          </a:xfrm>
        </p:spPr>
        <p:txBody>
          <a:bodyPr/>
          <a:lstStyle>
            <a:lvl1pPr algn="l" defTabSz="222250" eaLnBrk="0" hangingPunct="0">
              <a:spcBef>
                <a:spcPts val="0"/>
              </a:spcBef>
              <a:buClr>
                <a:srgbClr val="A50021"/>
              </a:buClr>
              <a:buSzPct val="150000"/>
              <a:buFontTx/>
              <a:buNone/>
              <a:tabLst>
                <a:tab pos="185738" algn="l"/>
              </a:tabLst>
              <a:defRPr sz="1600" baseline="0"/>
            </a:lvl1pPr>
            <a:lvl2pPr>
              <a:spcBef>
                <a:spcPts val="0"/>
              </a:spcBef>
              <a:buFontTx/>
              <a:buNone/>
              <a:defRPr sz="1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pyright">
    <p:spTree>
      <p:nvGrpSpPr>
        <p:cNvPr id="1" name=""/>
        <p:cNvGrpSpPr/>
        <p:nvPr/>
      </p:nvGrpSpPr>
      <p:grpSpPr>
        <a:xfrm>
          <a:off x="0" y="0"/>
          <a:ext cx="0" cy="0"/>
          <a:chOff x="0" y="0"/>
          <a:chExt cx="0" cy="0"/>
        </a:xfrm>
      </p:grpSpPr>
      <p:sp>
        <p:nvSpPr>
          <p:cNvPr id="2" name="TextBox 1"/>
          <p:cNvSpPr txBox="1"/>
          <p:nvPr/>
        </p:nvSpPr>
        <p:spPr bwMode="gray">
          <a:xfrm>
            <a:off x="330201" y="1084263"/>
            <a:ext cx="11654367" cy="4395562"/>
          </a:xfrm>
          <a:prstGeom prst="rect">
            <a:avLst/>
          </a:prstGeom>
          <a:noFill/>
        </p:spPr>
        <p:txBody>
          <a:bodyPr lIns="0" tIns="0" rIns="0" bIns="0">
            <a:spAutoFit/>
          </a:bodyPr>
          <a:lstStyle/>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No part of this publication may be reproduced or transmitted in any form or for any purpose without the express permission of SAP AG.The information contained herein may be changed without prior notice.</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Some software products marketed by SAP AG and its distributors contain proprietary software components of other software vendors.</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Microsoft, Windows, Excel, Outlook, and PowerPoint are registered trademarks of Microsoft Corporation. </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Linux is the registered trademark of Linus Torvalds in the U.S. and other countries.</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Adobe, the Adobe logo, Acrobat, PostScript, and Reader are either trademarks or registered trademarks of Adobe Systems Incorporated in the United States and/or other countries.</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Oracle </a:t>
            </a:r>
            <a:r>
              <a:rPr lang="zh-CN" altLang="de-DE" sz="900">
                <a:solidFill>
                  <a:srgbClr val="000000"/>
                </a:solidFill>
                <a:latin typeface="Arial" pitchFamily="34" charset="0"/>
                <a:ea typeface="MS PGothic" pitchFamily="34" charset="-128"/>
                <a:cs typeface="+mn-cs"/>
                <a:sym typeface="Arial" pitchFamily="34" charset="0"/>
              </a:rPr>
              <a:t>是 </a:t>
            </a:r>
            <a:r>
              <a:rPr lang="de-DE" altLang="zh-CN" sz="900">
                <a:solidFill>
                  <a:srgbClr val="000000"/>
                </a:solidFill>
                <a:latin typeface="Arial" pitchFamily="34" charset="0"/>
                <a:ea typeface="MS PGothic" pitchFamily="34" charset="-128"/>
                <a:cs typeface="+mn-cs"/>
                <a:sym typeface="Arial" pitchFamily="34" charset="0"/>
              </a:rPr>
              <a:t>Oracle Corporation </a:t>
            </a:r>
            <a:r>
              <a:rPr lang="zh-CN" altLang="de-DE" sz="900">
                <a:solidFill>
                  <a:srgbClr val="000000"/>
                </a:solidFill>
                <a:latin typeface="Arial" pitchFamily="34" charset="0"/>
                <a:ea typeface="MS PGothic" pitchFamily="34" charset="-128"/>
                <a:cs typeface="+mn-cs"/>
                <a:sym typeface="Arial" pitchFamily="34" charset="0"/>
              </a:rPr>
              <a:t>的注册商标。</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UNIX, X/Open, OSF/1, and Motif are registered trademarks of the Open Group.</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Citrix, ICA, Program Neighborhood, MetaFrame, WinFrame, VideoFrame, and MultiWin are trademarks or registered trademarks of Citrix Systems, Inc.</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HTML, XML, XHTML and W3C are trademarks or registered trademarks of W3C?</a:t>
            </a:r>
            <a:r>
              <a:rPr lang="zh-CN" altLang="de-DE" sz="900">
                <a:solidFill>
                  <a:srgbClr val="000000"/>
                </a:solidFill>
                <a:latin typeface="Arial" pitchFamily="34" charset="0"/>
                <a:ea typeface="MS PGothic" pitchFamily="34" charset="-128"/>
                <a:cs typeface="+mn-cs"/>
                <a:sym typeface="Arial" pitchFamily="34" charset="0"/>
              </a:rPr>
              <a:t>（</a:t>
            </a:r>
            <a:r>
              <a:rPr lang="de-DE" altLang="zh-CN" sz="900">
                <a:solidFill>
                  <a:srgbClr val="000000"/>
                </a:solidFill>
                <a:latin typeface="Arial" pitchFamily="34" charset="0"/>
                <a:ea typeface="MS PGothic" pitchFamily="34" charset="-128"/>
                <a:cs typeface="+mn-cs"/>
                <a:sym typeface="Arial" pitchFamily="34" charset="0"/>
              </a:rPr>
              <a:t>World Wide Web Consortium) </a:t>
            </a:r>
            <a:r>
              <a:rPr lang="zh-CN" altLang="de-DE" sz="900">
                <a:solidFill>
                  <a:srgbClr val="000000"/>
                </a:solidFill>
                <a:latin typeface="Arial" pitchFamily="34" charset="0"/>
                <a:ea typeface="MS PGothic" pitchFamily="34" charset="-128"/>
                <a:cs typeface="+mn-cs"/>
                <a:sym typeface="Arial" pitchFamily="34" charset="0"/>
              </a:rPr>
              <a:t>的商标或注册商标。 </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Java is a registered trademark of Sun Microsystems, Inc.</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JavaScript is a registered trademark of Sun Microsystems, Inc., used under license for technology invented and implemented by Netscape. </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SAP</a:t>
            </a:r>
            <a:r>
              <a:rPr lang="zh-CN" altLang="de-DE" sz="900">
                <a:solidFill>
                  <a:srgbClr val="000000"/>
                </a:solidFill>
                <a:latin typeface="Arial" pitchFamily="34" charset="0"/>
                <a:ea typeface="MS PGothic" pitchFamily="34" charset="-128"/>
                <a:cs typeface="+mn-cs"/>
                <a:sym typeface="Arial" pitchFamily="34" charset="0"/>
              </a:rPr>
              <a:t>、</a:t>
            </a:r>
            <a:r>
              <a:rPr lang="de-DE" altLang="zh-CN" sz="900">
                <a:solidFill>
                  <a:srgbClr val="000000"/>
                </a:solidFill>
                <a:latin typeface="Arial" pitchFamily="34" charset="0"/>
                <a:ea typeface="MS PGothic" pitchFamily="34" charset="-128"/>
                <a:cs typeface="+mn-cs"/>
                <a:sym typeface="Arial" pitchFamily="34" charset="0"/>
              </a:rPr>
              <a:t>R/3</a:t>
            </a:r>
            <a:r>
              <a:rPr lang="zh-CN" altLang="de-DE" sz="900">
                <a:solidFill>
                  <a:srgbClr val="000000"/>
                </a:solidFill>
                <a:latin typeface="Arial" pitchFamily="34" charset="0"/>
                <a:ea typeface="MS PGothic" pitchFamily="34" charset="-128"/>
                <a:cs typeface="+mn-cs"/>
                <a:sym typeface="Arial" pitchFamily="34" charset="0"/>
              </a:rPr>
              <a:t>、</a:t>
            </a:r>
            <a:r>
              <a:rPr lang="de-DE" altLang="zh-CN" sz="900">
                <a:solidFill>
                  <a:srgbClr val="000000"/>
                </a:solidFill>
                <a:latin typeface="Arial" pitchFamily="34" charset="0"/>
                <a:ea typeface="MS PGothic" pitchFamily="34" charset="-128"/>
                <a:cs typeface="+mn-cs"/>
                <a:sym typeface="Arial" pitchFamily="34" charset="0"/>
              </a:rPr>
              <a:t>SAP NetWeaver</a:t>
            </a:r>
            <a:r>
              <a:rPr lang="zh-CN" altLang="de-DE" sz="900">
                <a:solidFill>
                  <a:srgbClr val="000000"/>
                </a:solidFill>
                <a:latin typeface="Arial" pitchFamily="34" charset="0"/>
                <a:ea typeface="MS PGothic" pitchFamily="34" charset="-128"/>
                <a:cs typeface="+mn-cs"/>
                <a:sym typeface="Arial" pitchFamily="34" charset="0"/>
              </a:rPr>
              <a:t>、</a:t>
            </a:r>
            <a:r>
              <a:rPr lang="de-DE" altLang="zh-CN" sz="900">
                <a:solidFill>
                  <a:srgbClr val="000000"/>
                </a:solidFill>
                <a:latin typeface="Arial" pitchFamily="34" charset="0"/>
                <a:ea typeface="MS PGothic" pitchFamily="34" charset="-128"/>
                <a:cs typeface="+mn-cs"/>
                <a:sym typeface="Arial" pitchFamily="34" charset="0"/>
              </a:rPr>
              <a:t>Duet</a:t>
            </a:r>
            <a:r>
              <a:rPr lang="zh-CN" altLang="de-DE" sz="900">
                <a:solidFill>
                  <a:srgbClr val="000000"/>
                </a:solidFill>
                <a:latin typeface="Arial" pitchFamily="34" charset="0"/>
                <a:ea typeface="MS PGothic" pitchFamily="34" charset="-128"/>
                <a:cs typeface="+mn-cs"/>
                <a:sym typeface="Arial" pitchFamily="34" charset="0"/>
              </a:rPr>
              <a:t>、</a:t>
            </a:r>
            <a:r>
              <a:rPr lang="de-DE" altLang="zh-CN" sz="900">
                <a:solidFill>
                  <a:srgbClr val="000000"/>
                </a:solidFill>
                <a:latin typeface="Arial" pitchFamily="34" charset="0"/>
                <a:ea typeface="MS PGothic" pitchFamily="34" charset="-128"/>
                <a:cs typeface="+mn-cs"/>
                <a:sym typeface="Arial" pitchFamily="34" charset="0"/>
              </a:rPr>
              <a:t>PartnerEdge</a:t>
            </a:r>
            <a:r>
              <a:rPr lang="zh-CN" altLang="de-DE" sz="900">
                <a:solidFill>
                  <a:srgbClr val="000000"/>
                </a:solidFill>
                <a:latin typeface="Arial" pitchFamily="34" charset="0"/>
                <a:ea typeface="MS PGothic" pitchFamily="34" charset="-128"/>
                <a:cs typeface="+mn-cs"/>
                <a:sym typeface="Arial" pitchFamily="34" charset="0"/>
              </a:rPr>
              <a:t>、</a:t>
            </a:r>
            <a:r>
              <a:rPr lang="de-DE" altLang="zh-CN" sz="900">
                <a:solidFill>
                  <a:srgbClr val="000000"/>
                </a:solidFill>
                <a:latin typeface="Arial" pitchFamily="34" charset="0"/>
                <a:ea typeface="MS PGothic" pitchFamily="34" charset="-128"/>
                <a:cs typeface="+mn-cs"/>
                <a:sym typeface="Arial" pitchFamily="34" charset="0"/>
              </a:rPr>
              <a:t>ByDesign</a:t>
            </a:r>
            <a:r>
              <a:rPr lang="zh-CN" altLang="de-DE" sz="900">
                <a:solidFill>
                  <a:srgbClr val="000000"/>
                </a:solidFill>
                <a:latin typeface="Arial" pitchFamily="34" charset="0"/>
                <a:ea typeface="MS PGothic" pitchFamily="34" charset="-128"/>
                <a:cs typeface="+mn-cs"/>
                <a:sym typeface="Arial" pitchFamily="34" charset="0"/>
              </a:rPr>
              <a:t>、</a:t>
            </a:r>
            <a:r>
              <a:rPr lang="de-DE" altLang="zh-CN" sz="900">
                <a:solidFill>
                  <a:srgbClr val="000000"/>
                </a:solidFill>
                <a:latin typeface="Arial" pitchFamily="34" charset="0"/>
                <a:ea typeface="MS PGothic" pitchFamily="34" charset="-128"/>
                <a:cs typeface="+mn-cs"/>
                <a:sym typeface="Arial" pitchFamily="34" charset="0"/>
              </a:rPr>
              <a:t>SAP BusinessObjects Explorer </a:t>
            </a:r>
            <a:r>
              <a:rPr lang="zh-CN" altLang="de-DE" sz="900">
                <a:solidFill>
                  <a:srgbClr val="000000"/>
                </a:solidFill>
                <a:latin typeface="Arial" pitchFamily="34" charset="0"/>
                <a:ea typeface="MS PGothic" pitchFamily="34" charset="-128"/>
                <a:cs typeface="+mn-cs"/>
                <a:sym typeface="Arial" pitchFamily="34" charset="0"/>
              </a:rPr>
              <a:t>以及文中提及的其他 </a:t>
            </a:r>
            <a:r>
              <a:rPr lang="de-DE" altLang="zh-CN" sz="900">
                <a:solidFill>
                  <a:srgbClr val="000000"/>
                </a:solidFill>
                <a:latin typeface="Arial" pitchFamily="34" charset="0"/>
                <a:ea typeface="MS PGothic" pitchFamily="34" charset="-128"/>
                <a:cs typeface="+mn-cs"/>
                <a:sym typeface="Arial" pitchFamily="34" charset="0"/>
              </a:rPr>
              <a:t>SAP </a:t>
            </a:r>
            <a:r>
              <a:rPr lang="zh-CN" altLang="de-DE" sz="900">
                <a:solidFill>
                  <a:srgbClr val="000000"/>
                </a:solidFill>
                <a:latin typeface="Arial" pitchFamily="34" charset="0"/>
                <a:ea typeface="MS PGothic" pitchFamily="34" charset="-128"/>
                <a:cs typeface="+mn-cs"/>
                <a:sym typeface="Arial" pitchFamily="34" charset="0"/>
              </a:rPr>
              <a:t>产品和服务及其各自的标识是 </a:t>
            </a:r>
            <a:r>
              <a:rPr lang="de-DE" altLang="zh-CN" sz="900">
                <a:solidFill>
                  <a:srgbClr val="000000"/>
                </a:solidFill>
                <a:latin typeface="Arial" pitchFamily="34" charset="0"/>
                <a:ea typeface="MS PGothic" pitchFamily="34" charset="-128"/>
                <a:cs typeface="+mn-cs"/>
                <a:sym typeface="Arial" pitchFamily="34" charset="0"/>
              </a:rPr>
              <a:t>SAP AG </a:t>
            </a:r>
            <a:r>
              <a:rPr lang="zh-CN" altLang="de-DE" sz="900">
                <a:solidFill>
                  <a:srgbClr val="000000"/>
                </a:solidFill>
                <a:latin typeface="Arial" pitchFamily="34" charset="0"/>
                <a:ea typeface="MS PGothic" pitchFamily="34" charset="-128"/>
                <a:cs typeface="+mn-cs"/>
                <a:sym typeface="Arial" pitchFamily="34" charset="0"/>
              </a:rPr>
              <a:t>在德国和其他国家</a:t>
            </a:r>
            <a:r>
              <a:rPr lang="de-DE" altLang="zh-CN" sz="900">
                <a:solidFill>
                  <a:srgbClr val="000000"/>
                </a:solidFill>
                <a:latin typeface="Arial" pitchFamily="34" charset="0"/>
                <a:ea typeface="MS PGothic" pitchFamily="34" charset="-128"/>
                <a:cs typeface="+mn-cs"/>
                <a:sym typeface="Arial" pitchFamily="34" charset="0"/>
              </a:rPr>
              <a:t>/</a:t>
            </a:r>
            <a:r>
              <a:rPr lang="zh-CN" altLang="de-DE" sz="900">
                <a:solidFill>
                  <a:srgbClr val="000000"/>
                </a:solidFill>
                <a:latin typeface="Arial" pitchFamily="34" charset="0"/>
                <a:ea typeface="MS PGothic" pitchFamily="34" charset="-128"/>
                <a:cs typeface="+mn-cs"/>
                <a:sym typeface="Arial" pitchFamily="34" charset="0"/>
              </a:rPr>
              <a:t>地区的商标或注册商标。</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Business Objects </a:t>
            </a:r>
            <a:r>
              <a:rPr lang="zh-CN" altLang="de-DE" sz="900">
                <a:solidFill>
                  <a:srgbClr val="000000"/>
                </a:solidFill>
                <a:latin typeface="Arial" pitchFamily="34" charset="0"/>
                <a:ea typeface="MS PGothic" pitchFamily="34" charset="-128"/>
                <a:cs typeface="+mn-cs"/>
                <a:sym typeface="Arial" pitchFamily="34" charset="0"/>
              </a:rPr>
              <a:t>和 </a:t>
            </a:r>
            <a:r>
              <a:rPr lang="de-DE" altLang="zh-CN" sz="900">
                <a:solidFill>
                  <a:srgbClr val="000000"/>
                </a:solidFill>
                <a:latin typeface="Arial" pitchFamily="34" charset="0"/>
                <a:ea typeface="MS PGothic" pitchFamily="34" charset="-128"/>
                <a:cs typeface="+mn-cs"/>
                <a:sym typeface="Arial" pitchFamily="34" charset="0"/>
              </a:rPr>
              <a:t>Business Objects </a:t>
            </a:r>
            <a:r>
              <a:rPr lang="zh-CN" altLang="de-DE" sz="900">
                <a:solidFill>
                  <a:srgbClr val="000000"/>
                </a:solidFill>
                <a:latin typeface="Arial" pitchFamily="34" charset="0"/>
                <a:ea typeface="MS PGothic" pitchFamily="34" charset="-128"/>
                <a:cs typeface="+mn-cs"/>
                <a:sym typeface="Arial" pitchFamily="34" charset="0"/>
              </a:rPr>
              <a:t>标识、</a:t>
            </a:r>
            <a:r>
              <a:rPr lang="de-DE" altLang="zh-CN" sz="900">
                <a:solidFill>
                  <a:srgbClr val="000000"/>
                </a:solidFill>
                <a:latin typeface="Arial" pitchFamily="34" charset="0"/>
                <a:ea typeface="MS PGothic" pitchFamily="34" charset="-128"/>
                <a:cs typeface="+mn-cs"/>
                <a:sym typeface="Arial" pitchFamily="34" charset="0"/>
              </a:rPr>
              <a:t>BusinessObjects</a:t>
            </a:r>
            <a:r>
              <a:rPr lang="zh-CN" altLang="de-DE" sz="900">
                <a:solidFill>
                  <a:srgbClr val="000000"/>
                </a:solidFill>
                <a:latin typeface="Arial" pitchFamily="34" charset="0"/>
                <a:ea typeface="MS PGothic" pitchFamily="34" charset="-128"/>
                <a:cs typeface="+mn-cs"/>
                <a:sym typeface="Arial" pitchFamily="34" charset="0"/>
              </a:rPr>
              <a:t>、</a:t>
            </a:r>
            <a:r>
              <a:rPr lang="de-DE" altLang="zh-CN" sz="900">
                <a:solidFill>
                  <a:srgbClr val="000000"/>
                </a:solidFill>
                <a:latin typeface="Arial" pitchFamily="34" charset="0"/>
                <a:ea typeface="MS PGothic" pitchFamily="34" charset="-128"/>
                <a:cs typeface="+mn-cs"/>
                <a:sym typeface="Arial" pitchFamily="34" charset="0"/>
              </a:rPr>
              <a:t>Crystal Reports</a:t>
            </a:r>
            <a:r>
              <a:rPr lang="zh-CN" altLang="de-DE" sz="900">
                <a:solidFill>
                  <a:srgbClr val="000000"/>
                </a:solidFill>
                <a:latin typeface="Arial" pitchFamily="34" charset="0"/>
                <a:ea typeface="MS PGothic" pitchFamily="34" charset="-128"/>
                <a:cs typeface="+mn-cs"/>
                <a:sym typeface="Arial" pitchFamily="34" charset="0"/>
              </a:rPr>
              <a:t>、</a:t>
            </a:r>
            <a:r>
              <a:rPr lang="de-DE" altLang="zh-CN" sz="900">
                <a:solidFill>
                  <a:srgbClr val="000000"/>
                </a:solidFill>
                <a:latin typeface="Arial" pitchFamily="34" charset="0"/>
                <a:ea typeface="MS PGothic" pitchFamily="34" charset="-128"/>
                <a:cs typeface="+mn-cs"/>
                <a:sym typeface="Arial" pitchFamily="34" charset="0"/>
              </a:rPr>
              <a:t>Crystal Decisions</a:t>
            </a:r>
            <a:r>
              <a:rPr lang="zh-CN" altLang="de-DE" sz="900">
                <a:solidFill>
                  <a:srgbClr val="000000"/>
                </a:solidFill>
                <a:latin typeface="Arial" pitchFamily="34" charset="0"/>
                <a:ea typeface="MS PGothic" pitchFamily="34" charset="-128"/>
                <a:cs typeface="+mn-cs"/>
                <a:sym typeface="Arial" pitchFamily="34" charset="0"/>
              </a:rPr>
              <a:t>、</a:t>
            </a:r>
            <a:r>
              <a:rPr lang="de-DE" altLang="zh-CN" sz="900">
                <a:solidFill>
                  <a:srgbClr val="000000"/>
                </a:solidFill>
                <a:latin typeface="Arial" pitchFamily="34" charset="0"/>
                <a:ea typeface="MS PGothic" pitchFamily="34" charset="-128"/>
                <a:cs typeface="+mn-cs"/>
                <a:sym typeface="Arial" pitchFamily="34" charset="0"/>
              </a:rPr>
              <a:t>Web Intelligence</a:t>
            </a:r>
            <a:r>
              <a:rPr lang="zh-CN" altLang="de-DE" sz="900">
                <a:solidFill>
                  <a:srgbClr val="000000"/>
                </a:solidFill>
                <a:latin typeface="Arial" pitchFamily="34" charset="0"/>
                <a:ea typeface="MS PGothic" pitchFamily="34" charset="-128"/>
                <a:cs typeface="+mn-cs"/>
                <a:sym typeface="Arial" pitchFamily="34" charset="0"/>
              </a:rPr>
              <a:t>、</a:t>
            </a:r>
            <a:r>
              <a:rPr lang="de-DE" altLang="zh-CN" sz="900">
                <a:solidFill>
                  <a:srgbClr val="000000"/>
                </a:solidFill>
                <a:latin typeface="Arial" pitchFamily="34" charset="0"/>
                <a:ea typeface="MS PGothic" pitchFamily="34" charset="-128"/>
                <a:cs typeface="+mn-cs"/>
                <a:sym typeface="Arial" pitchFamily="34" charset="0"/>
              </a:rPr>
              <a:t>Xcelsius </a:t>
            </a:r>
            <a:r>
              <a:rPr lang="zh-CN" altLang="de-DE" sz="900">
                <a:solidFill>
                  <a:srgbClr val="000000"/>
                </a:solidFill>
                <a:latin typeface="Arial" pitchFamily="34" charset="0"/>
                <a:ea typeface="MS PGothic" pitchFamily="34" charset="-128"/>
                <a:cs typeface="+mn-cs"/>
                <a:sym typeface="Arial" pitchFamily="34" charset="0"/>
              </a:rPr>
              <a:t>和此处提及的其他 </a:t>
            </a:r>
            <a:r>
              <a:rPr lang="de-DE" altLang="zh-CN" sz="900">
                <a:solidFill>
                  <a:srgbClr val="000000"/>
                </a:solidFill>
                <a:latin typeface="Arial" pitchFamily="34" charset="0"/>
                <a:ea typeface="MS PGothic" pitchFamily="34" charset="-128"/>
                <a:cs typeface="+mn-cs"/>
                <a:sym typeface="Arial" pitchFamily="34" charset="0"/>
              </a:rPr>
              <a:t>Business Objects </a:t>
            </a:r>
            <a:r>
              <a:rPr lang="zh-CN" altLang="de-DE" sz="900">
                <a:solidFill>
                  <a:srgbClr val="000000"/>
                </a:solidFill>
                <a:latin typeface="Arial" pitchFamily="34" charset="0"/>
                <a:ea typeface="MS PGothic" pitchFamily="34" charset="-128"/>
                <a:cs typeface="+mn-cs"/>
                <a:sym typeface="Arial" pitchFamily="34" charset="0"/>
              </a:rPr>
              <a:t>产品和服务及其各自的标识是 </a:t>
            </a:r>
            <a:r>
              <a:rPr lang="de-DE" altLang="zh-CN" sz="900">
                <a:solidFill>
                  <a:srgbClr val="000000"/>
                </a:solidFill>
                <a:latin typeface="Arial" pitchFamily="34" charset="0"/>
                <a:ea typeface="MS PGothic" pitchFamily="34" charset="-128"/>
                <a:cs typeface="+mn-cs"/>
                <a:sym typeface="Arial" pitchFamily="34" charset="0"/>
              </a:rPr>
              <a:t>Business Objects Software Ltd. </a:t>
            </a:r>
            <a:r>
              <a:rPr lang="zh-CN" altLang="de-DE" sz="900">
                <a:solidFill>
                  <a:srgbClr val="000000"/>
                </a:solidFill>
                <a:latin typeface="Arial" pitchFamily="34" charset="0"/>
                <a:ea typeface="MS PGothic" pitchFamily="34" charset="-128"/>
                <a:cs typeface="+mn-cs"/>
                <a:sym typeface="Arial" pitchFamily="34" charset="0"/>
              </a:rPr>
              <a:t>在美国和其他国家</a:t>
            </a:r>
            <a:r>
              <a:rPr lang="de-DE" altLang="zh-CN" sz="900">
                <a:solidFill>
                  <a:srgbClr val="000000"/>
                </a:solidFill>
                <a:latin typeface="Arial" pitchFamily="34" charset="0"/>
                <a:ea typeface="MS PGothic" pitchFamily="34" charset="-128"/>
                <a:cs typeface="+mn-cs"/>
                <a:sym typeface="Arial" pitchFamily="34" charset="0"/>
              </a:rPr>
              <a:t>/</a:t>
            </a:r>
            <a:r>
              <a:rPr lang="zh-CN" altLang="de-DE" sz="900">
                <a:solidFill>
                  <a:srgbClr val="000000"/>
                </a:solidFill>
                <a:latin typeface="Arial" pitchFamily="34" charset="0"/>
                <a:ea typeface="MS PGothic" pitchFamily="34" charset="-128"/>
                <a:cs typeface="+mn-cs"/>
                <a:sym typeface="Arial" pitchFamily="34" charset="0"/>
              </a:rPr>
              <a:t>地区的商标或注册商标。 </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All other product and service names mentioned are the trademarks of their respective companies.Data contained in this document serves informational purposes only.National product specifications may vary.</a:t>
            </a:r>
          </a:p>
          <a:p>
            <a:pPr eaLnBrk="0" hangingPunct="0">
              <a:lnSpc>
                <a:spcPct val="95000"/>
              </a:lnSpc>
              <a:spcBef>
                <a:spcPts val="400"/>
              </a:spcBef>
              <a:buSzPct val="100000"/>
              <a:defRPr/>
            </a:pPr>
            <a:r>
              <a:rPr lang="zh-CN" altLang="de-DE" sz="900">
                <a:solidFill>
                  <a:srgbClr val="000000"/>
                </a:solidFill>
                <a:latin typeface="Arial" pitchFamily="34" charset="0"/>
                <a:ea typeface="MS PGothic" pitchFamily="34" charset="-128"/>
                <a:cs typeface="+mn-cs"/>
                <a:sym typeface="Arial" pitchFamily="34" charset="0"/>
              </a:rPr>
              <a:t>本文档所含信息归 </a:t>
            </a:r>
            <a:r>
              <a:rPr lang="de-DE" altLang="zh-CN" sz="900">
                <a:solidFill>
                  <a:srgbClr val="000000"/>
                </a:solidFill>
                <a:latin typeface="Arial" pitchFamily="34" charset="0"/>
                <a:ea typeface="MS PGothic" pitchFamily="34" charset="-128"/>
                <a:cs typeface="+mn-cs"/>
                <a:sym typeface="Arial" pitchFamily="34" charset="0"/>
              </a:rPr>
              <a:t>SAP </a:t>
            </a:r>
            <a:r>
              <a:rPr lang="zh-CN" altLang="de-DE" sz="900">
                <a:solidFill>
                  <a:srgbClr val="000000"/>
                </a:solidFill>
                <a:latin typeface="Arial" pitchFamily="34" charset="0"/>
                <a:ea typeface="MS PGothic" pitchFamily="34" charset="-128"/>
                <a:cs typeface="+mn-cs"/>
                <a:sym typeface="Arial" pitchFamily="34" charset="0"/>
              </a:rPr>
              <a:t>所有。</a:t>
            </a:r>
            <a:r>
              <a:rPr lang="de-DE" altLang="zh-CN" sz="900">
                <a:solidFill>
                  <a:srgbClr val="000000"/>
                </a:solidFill>
                <a:latin typeface="Arial" pitchFamily="34" charset="0"/>
                <a:ea typeface="MS PGothic" pitchFamily="34" charset="-128"/>
                <a:cs typeface="+mn-cs"/>
                <a:sym typeface="Arial" pitchFamily="34" charset="0"/>
              </a:rPr>
              <a:t>No part of this document may be reproduced, copied, or transmitted in any form or for any purpose without the express prior written permission of SAP AG.</a:t>
            </a:r>
          </a:p>
          <a:p>
            <a:pPr eaLnBrk="0" hangingPunct="0">
              <a:lnSpc>
                <a:spcPct val="95000"/>
              </a:lnSpc>
              <a:spcBef>
                <a:spcPts val="400"/>
              </a:spcBef>
              <a:buSzPct val="100000"/>
              <a:defRPr/>
            </a:pPr>
            <a:r>
              <a:rPr lang="zh-CN" altLang="de-DE" sz="900">
                <a:solidFill>
                  <a:srgbClr val="000000"/>
                </a:solidFill>
                <a:latin typeface="Arial" pitchFamily="34" charset="0"/>
                <a:ea typeface="MS PGothic" pitchFamily="34" charset="-128"/>
                <a:cs typeface="+mn-cs"/>
                <a:sym typeface="Arial" pitchFamily="34" charset="0"/>
              </a:rPr>
              <a:t>此文档是初步的版本，不受您与 </a:t>
            </a:r>
            <a:r>
              <a:rPr lang="de-DE" altLang="zh-CN" sz="900">
                <a:solidFill>
                  <a:srgbClr val="000000"/>
                </a:solidFill>
                <a:latin typeface="Arial" pitchFamily="34" charset="0"/>
                <a:ea typeface="MS PGothic" pitchFamily="34" charset="-128"/>
                <a:cs typeface="+mn-cs"/>
                <a:sym typeface="Arial" pitchFamily="34" charset="0"/>
              </a:rPr>
              <a:t>SAP </a:t>
            </a:r>
            <a:r>
              <a:rPr lang="zh-CN" altLang="de-DE" sz="900">
                <a:solidFill>
                  <a:srgbClr val="000000"/>
                </a:solidFill>
                <a:latin typeface="Arial" pitchFamily="34" charset="0"/>
                <a:ea typeface="MS PGothic" pitchFamily="34" charset="-128"/>
                <a:cs typeface="+mn-cs"/>
                <a:sym typeface="Arial" pitchFamily="34" charset="0"/>
              </a:rPr>
              <a:t>之间的许可协议或任何其它协议的限制。本文只包含 </a:t>
            </a:r>
            <a:r>
              <a:rPr lang="de-DE" altLang="zh-CN" sz="900">
                <a:solidFill>
                  <a:srgbClr val="000000"/>
                </a:solidFill>
                <a:latin typeface="Arial" pitchFamily="34" charset="0"/>
                <a:ea typeface="MS PGothic" pitchFamily="34" charset="-128"/>
                <a:cs typeface="+mn-cs"/>
                <a:sym typeface="Arial" pitchFamily="34" charset="0"/>
              </a:rPr>
              <a:t>SAP® </a:t>
            </a:r>
            <a:r>
              <a:rPr lang="zh-CN" altLang="de-DE" sz="900">
                <a:solidFill>
                  <a:srgbClr val="000000"/>
                </a:solidFill>
                <a:latin typeface="Arial" pitchFamily="34" charset="0"/>
                <a:ea typeface="MS PGothic" pitchFamily="34" charset="-128"/>
                <a:cs typeface="+mn-cs"/>
                <a:sym typeface="Arial" pitchFamily="34" charset="0"/>
              </a:rPr>
              <a:t>产品的意向性策略、开发和功能，并非用于将 </a:t>
            </a:r>
            <a:r>
              <a:rPr lang="de-DE" altLang="zh-CN" sz="900">
                <a:solidFill>
                  <a:srgbClr val="000000"/>
                </a:solidFill>
                <a:latin typeface="Arial" pitchFamily="34" charset="0"/>
                <a:ea typeface="MS PGothic" pitchFamily="34" charset="-128"/>
                <a:cs typeface="+mn-cs"/>
                <a:sym typeface="Arial" pitchFamily="34" charset="0"/>
              </a:rPr>
              <a:t>SAP </a:t>
            </a:r>
            <a:r>
              <a:rPr lang="zh-CN" altLang="de-DE" sz="900">
                <a:solidFill>
                  <a:srgbClr val="000000"/>
                </a:solidFill>
                <a:latin typeface="Arial" pitchFamily="34" charset="0"/>
                <a:ea typeface="MS PGothic" pitchFamily="34" charset="-128"/>
                <a:cs typeface="+mn-cs"/>
                <a:sym typeface="Arial" pitchFamily="34" charset="0"/>
              </a:rPr>
              <a:t>约束于任何特定的业务进程、产品策略和</a:t>
            </a:r>
            <a:r>
              <a:rPr lang="de-DE" altLang="zh-CN" sz="900">
                <a:solidFill>
                  <a:srgbClr val="000000"/>
                </a:solidFill>
                <a:latin typeface="Arial" pitchFamily="34" charset="0"/>
                <a:ea typeface="MS PGothic" pitchFamily="34" charset="-128"/>
                <a:cs typeface="+mn-cs"/>
                <a:sym typeface="Arial" pitchFamily="34" charset="0"/>
              </a:rPr>
              <a:t>/</a:t>
            </a:r>
            <a:r>
              <a:rPr lang="zh-CN" altLang="de-DE" sz="900">
                <a:solidFill>
                  <a:srgbClr val="000000"/>
                </a:solidFill>
                <a:latin typeface="Arial" pitchFamily="34" charset="0"/>
                <a:ea typeface="MS PGothic" pitchFamily="34" charset="-128"/>
                <a:cs typeface="+mn-cs"/>
                <a:sym typeface="Arial" pitchFamily="34" charset="0"/>
              </a:rPr>
              <a:t>或开发。</a:t>
            </a:r>
            <a:r>
              <a:rPr lang="de-DE" altLang="zh-CN" sz="900">
                <a:solidFill>
                  <a:srgbClr val="000000"/>
                </a:solidFill>
                <a:latin typeface="Arial" pitchFamily="34" charset="0"/>
                <a:ea typeface="MS PGothic" pitchFamily="34" charset="-128"/>
                <a:cs typeface="+mn-cs"/>
                <a:sym typeface="Arial" pitchFamily="34" charset="0"/>
              </a:rPr>
              <a:t>Please note that this document is subject to change and may be changed by SAP at any time without notice.</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SAP </a:t>
            </a:r>
            <a:r>
              <a:rPr lang="zh-CN" altLang="de-DE" sz="900">
                <a:solidFill>
                  <a:srgbClr val="000000"/>
                </a:solidFill>
                <a:latin typeface="Arial" pitchFamily="34" charset="0"/>
                <a:ea typeface="MS PGothic" pitchFamily="34" charset="-128"/>
                <a:cs typeface="+mn-cs"/>
                <a:sym typeface="Arial" pitchFamily="34" charset="0"/>
              </a:rPr>
              <a:t>对本文档中出现的错误或疏漏不承担任何责任。</a:t>
            </a:r>
            <a:r>
              <a:rPr lang="de-DE" altLang="zh-CN" sz="900">
                <a:solidFill>
                  <a:srgbClr val="000000"/>
                </a:solidFill>
                <a:latin typeface="Arial" pitchFamily="34" charset="0"/>
                <a:ea typeface="MS PGothic" pitchFamily="34" charset="-128"/>
                <a:cs typeface="+mn-cs"/>
                <a:sym typeface="Arial" pitchFamily="34" charset="0"/>
              </a:rPr>
              <a:t>SAP does not warrant the accuracy or completeness of the information, text, graphics, links, or other items contained within this material.This document is provided without a warranty of any kind, either express or implied, including but not limited to the implied warranties of merchantability, fitness for a particular purpose, or non-infringement.</a:t>
            </a:r>
          </a:p>
          <a:p>
            <a:pPr eaLnBrk="0" hangingPunct="0">
              <a:lnSpc>
                <a:spcPct val="95000"/>
              </a:lnSpc>
              <a:spcBef>
                <a:spcPts val="400"/>
              </a:spcBef>
              <a:buSzPct val="100000"/>
              <a:defRPr/>
            </a:pPr>
            <a:r>
              <a:rPr lang="de-DE" altLang="zh-CN" sz="900">
                <a:solidFill>
                  <a:srgbClr val="000000"/>
                </a:solidFill>
                <a:latin typeface="Arial" pitchFamily="34" charset="0"/>
                <a:ea typeface="MS PGothic" pitchFamily="34" charset="-128"/>
                <a:cs typeface="+mn-cs"/>
                <a:sym typeface="Arial" pitchFamily="34" charset="0"/>
              </a:rPr>
              <a:t>SAP </a:t>
            </a:r>
            <a:r>
              <a:rPr lang="zh-CN" altLang="de-DE" sz="900">
                <a:solidFill>
                  <a:srgbClr val="000000"/>
                </a:solidFill>
                <a:latin typeface="Arial" pitchFamily="34" charset="0"/>
                <a:ea typeface="MS PGothic" pitchFamily="34" charset="-128"/>
                <a:cs typeface="+mn-cs"/>
                <a:sym typeface="Arial" pitchFamily="34" charset="0"/>
              </a:rPr>
              <a:t>对于因使用这些材料而可能导致的任何类型的损害（包括但不限于直接性、特殊性、间接性或结果性损害）均不承担任何责任。</a:t>
            </a:r>
            <a:r>
              <a:rPr lang="de-DE" altLang="zh-CN" sz="900">
                <a:solidFill>
                  <a:srgbClr val="000000"/>
                </a:solidFill>
                <a:latin typeface="Arial" pitchFamily="34" charset="0"/>
                <a:ea typeface="MS PGothic" pitchFamily="34" charset="-128"/>
                <a:cs typeface="+mn-cs"/>
                <a:sym typeface="Arial" pitchFamily="34" charset="0"/>
              </a:rPr>
              <a:t>This limitation shall not apply in cases of intent or gross negligence.</a:t>
            </a:r>
          </a:p>
          <a:p>
            <a:pPr eaLnBrk="0" hangingPunct="0">
              <a:lnSpc>
                <a:spcPct val="95000"/>
              </a:lnSpc>
              <a:spcBef>
                <a:spcPts val="400"/>
              </a:spcBef>
              <a:buSzPct val="100000"/>
              <a:defRPr/>
            </a:pPr>
            <a:r>
              <a:rPr lang="zh-CN" altLang="de-DE" sz="900">
                <a:solidFill>
                  <a:srgbClr val="000000"/>
                </a:solidFill>
                <a:latin typeface="Arial" pitchFamily="34" charset="0"/>
                <a:ea typeface="MS PGothic" pitchFamily="34" charset="-128"/>
                <a:cs typeface="+mn-cs"/>
                <a:sym typeface="Arial" pitchFamily="34" charset="0"/>
              </a:rPr>
              <a:t>人身伤害和缺陷产品的法律责任不受影响。</a:t>
            </a:r>
            <a:r>
              <a:rPr lang="de-DE" altLang="zh-CN" sz="900">
                <a:solidFill>
                  <a:srgbClr val="000000"/>
                </a:solidFill>
                <a:latin typeface="Arial" pitchFamily="34" charset="0"/>
                <a:ea typeface="MS PGothic" pitchFamily="34" charset="-128"/>
                <a:cs typeface="+mn-cs"/>
                <a:sym typeface="Arial" pitchFamily="34" charset="0"/>
              </a:rPr>
              <a:t>SAP has no control over the information that you may access through the use of hot links contained in these materials and does not endorse your use of third-party Web pages nor provide any warranty whatsoever relating to third-party Web pages.</a:t>
            </a:r>
          </a:p>
        </p:txBody>
      </p:sp>
      <p:sp>
        <p:nvSpPr>
          <p:cNvPr id="3" name="TextBox 2"/>
          <p:cNvSpPr txBox="1"/>
          <p:nvPr userDrawn="1"/>
        </p:nvSpPr>
        <p:spPr bwMode="gray">
          <a:xfrm>
            <a:off x="330201" y="201613"/>
            <a:ext cx="4164345" cy="338554"/>
          </a:xfrm>
          <a:prstGeom prst="rect">
            <a:avLst/>
          </a:prstGeom>
          <a:noFill/>
        </p:spPr>
        <p:txBody>
          <a:bodyPr wrap="none" lIns="0" tIns="0" rIns="0" bIns="0">
            <a:spAutoFit/>
          </a:bodyPr>
          <a:lstStyle/>
          <a:p>
            <a:pPr eaLnBrk="0" hangingPunct="0">
              <a:buSzPct val="100000"/>
              <a:defRPr/>
            </a:pPr>
            <a:r>
              <a:rPr lang="de-DE" altLang="zh-CN" sz="2200">
                <a:solidFill>
                  <a:srgbClr val="44697D"/>
                </a:solidFill>
                <a:latin typeface="Arial Black" pitchFamily="34" charset="0"/>
                <a:ea typeface="宋体" pitchFamily="2" charset="-122"/>
                <a:cs typeface="+mn-cs"/>
                <a:sym typeface="Arial" pitchFamily="34" charset="0"/>
              </a:rPr>
              <a:t>?2010 SAP AG</a:t>
            </a:r>
            <a:r>
              <a:rPr lang="zh-CN" altLang="de-DE" sz="2200">
                <a:solidFill>
                  <a:srgbClr val="44697D"/>
                </a:solidFill>
                <a:latin typeface="Arial Black" pitchFamily="34" charset="0"/>
                <a:ea typeface="宋体" pitchFamily="2" charset="-122"/>
                <a:cs typeface="+mn-cs"/>
                <a:sym typeface="Arial" pitchFamily="34" charset="0"/>
              </a:rPr>
              <a:t>。保留所有权利</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8"/>
          <p:cNvSpPr>
            <a:spLocks noChangeArrowheads="1"/>
          </p:cNvSpPr>
          <p:nvPr userDrawn="1"/>
        </p:nvSpPr>
        <p:spPr bwMode="gray">
          <a:xfrm>
            <a:off x="0" y="1"/>
            <a:ext cx="12192000" cy="1084263"/>
          </a:xfrm>
          <a:prstGeom prst="rect">
            <a:avLst/>
          </a:prstGeom>
          <a:solidFill>
            <a:schemeClr val="bg1"/>
          </a:solidFill>
          <a:ln w="9525" algn="ctr">
            <a:noFill/>
            <a:miter lim="800000"/>
            <a:headEnd/>
            <a:tailEnd/>
          </a:ln>
        </p:spPr>
        <p:txBody>
          <a:bodyPr lIns="90000" tIns="72000" rIns="90000" bIns="72000" anchor="ctr"/>
          <a:lstStyle/>
          <a:p>
            <a:pPr marL="184150" indent="-184150" algn="ctr">
              <a:spcBef>
                <a:spcPct val="50000"/>
              </a:spcBef>
              <a:buClr>
                <a:srgbClr val="F0AB00"/>
              </a:buClr>
              <a:buSzPct val="80000"/>
              <a:defRPr/>
            </a:pPr>
            <a:endParaRPr lang="en-US" sz="1600" dirty="0">
              <a:latin typeface="Arial" pitchFamily="34" charset="0"/>
              <a:ea typeface="SimSun" pitchFamily="2" charset="-122"/>
              <a:cs typeface="Arial Unicode MS" pitchFamily="34"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with logo">
    <p:spTree>
      <p:nvGrpSpPr>
        <p:cNvPr id="1" name=""/>
        <p:cNvGrpSpPr/>
        <p:nvPr/>
      </p:nvGrpSpPr>
      <p:grpSpPr>
        <a:xfrm>
          <a:off x="0" y="0"/>
          <a:ext cx="0" cy="0"/>
          <a:chOff x="0" y="0"/>
          <a:chExt cx="0" cy="0"/>
        </a:xfrm>
      </p:grpSpPr>
      <p:sp>
        <p:nvSpPr>
          <p:cNvPr id="3" name="Right Triangle 4"/>
          <p:cNvSpPr>
            <a:spLocks noChangeAspect="1"/>
          </p:cNvSpPr>
          <p:nvPr userDrawn="1"/>
        </p:nvSpPr>
        <p:spPr bwMode="gray">
          <a:xfrm rot="16200000">
            <a:off x="11489267" y="6205009"/>
            <a:ext cx="431800" cy="575733"/>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600">
              <a:solidFill>
                <a:srgbClr val="FFFFFF"/>
              </a:solidFill>
            </a:endParaRPr>
          </a:p>
        </p:txBody>
      </p:sp>
      <p:sp>
        <p:nvSpPr>
          <p:cNvPr id="4" name="Right Triangle 5"/>
          <p:cNvSpPr>
            <a:spLocks noChangeAspect="1"/>
          </p:cNvSpPr>
          <p:nvPr userDrawn="1"/>
        </p:nvSpPr>
        <p:spPr bwMode="gray">
          <a:xfrm rot="16200000">
            <a:off x="11489267" y="6205009"/>
            <a:ext cx="431800" cy="575733"/>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600">
              <a:solidFill>
                <a:srgbClr val="FFFFFF"/>
              </a:solidFill>
            </a:endParaRPr>
          </a:p>
        </p:txBody>
      </p:sp>
      <p:pic>
        <p:nvPicPr>
          <p:cNvPr id="5" name="Picture 6" descr="sap_corp_rgb_r.png"/>
          <p:cNvPicPr>
            <a:picLocks noChangeAspect="1"/>
          </p:cNvPicPr>
          <p:nvPr userDrawn="1"/>
        </p:nvPicPr>
        <p:blipFill>
          <a:blip r:embed="rId2" cstate="screen"/>
          <a:srcRect/>
          <a:stretch>
            <a:fillRect/>
          </a:stretch>
        </p:blipFill>
        <p:spPr bwMode="gray">
          <a:xfrm>
            <a:off x="10822517" y="6275388"/>
            <a:ext cx="1168400" cy="431800"/>
          </a:xfrm>
          <a:prstGeom prst="rect">
            <a:avLst/>
          </a:prstGeom>
          <a:noFill/>
          <a:ln w="9525">
            <a:noFill/>
            <a:miter lim="800000"/>
            <a:headEnd/>
            <a:tailEnd/>
          </a:ln>
        </p:spPr>
      </p:pic>
      <p:pic>
        <p:nvPicPr>
          <p:cNvPr id="6" name="Picture 7" descr="tsinghua.jpg"/>
          <p:cNvPicPr>
            <a:picLocks noChangeAspect="1"/>
          </p:cNvPicPr>
          <p:nvPr userDrawn="1"/>
        </p:nvPicPr>
        <p:blipFill>
          <a:blip r:embed="rId3" cstate="screen"/>
          <a:srcRect/>
          <a:stretch>
            <a:fillRect/>
          </a:stretch>
        </p:blipFill>
        <p:spPr bwMode="auto">
          <a:xfrm>
            <a:off x="10259485" y="6321426"/>
            <a:ext cx="510116" cy="384175"/>
          </a:xfrm>
          <a:prstGeom prst="rect">
            <a:avLst/>
          </a:prstGeom>
          <a:noFill/>
          <a:ln w="9525">
            <a:noFill/>
            <a:miter lim="800000"/>
            <a:headEnd/>
            <a:tailEnd/>
          </a:ln>
        </p:spPr>
      </p:pic>
      <p:sp>
        <p:nvSpPr>
          <p:cNvPr id="2" name="Title 1"/>
          <p:cNvSpPr>
            <a:spLocks noGrp="1"/>
          </p:cNvSpPr>
          <p:nvPr>
            <p:ph type="title"/>
          </p:nvPr>
        </p:nvSpPr>
        <p:spPr/>
        <p:txBody>
          <a:bodyPr/>
          <a:lstStyle/>
          <a:p>
            <a:r>
              <a:rPr lang="zh-CN" altLang="en-US" noProof="0" smtClean="0"/>
              <a:t>单击此处编辑母版标题样式</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04334" y="114301"/>
            <a:ext cx="10970684" cy="60055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pic>
        <p:nvPicPr>
          <p:cNvPr id="4" name="Picture 8" descr="SAP_grad_R_pref.png"/>
          <p:cNvPicPr>
            <a:picLocks noChangeAspect="1"/>
          </p:cNvPicPr>
          <p:nvPr/>
        </p:nvPicPr>
        <p:blipFill>
          <a:blip r:embed="rId3" cstate="screen"/>
          <a:srcRect/>
          <a:stretch>
            <a:fillRect/>
          </a:stretch>
        </p:blipFill>
        <p:spPr bwMode="auto">
          <a:xfrm>
            <a:off x="431801" y="6081714"/>
            <a:ext cx="1223433" cy="454025"/>
          </a:xfrm>
          <a:prstGeom prst="rect">
            <a:avLst/>
          </a:prstGeom>
          <a:noFill/>
          <a:ln w="9525">
            <a:noFill/>
            <a:miter lim="800000"/>
            <a:headEnd/>
            <a:tailEnd/>
          </a:ln>
        </p:spPr>
      </p:pic>
      <p:sp>
        <p:nvSpPr>
          <p:cNvPr id="2" name="Title 1"/>
          <p:cNvSpPr>
            <a:spLocks noGrp="1"/>
          </p:cNvSpPr>
          <p:nvPr>
            <p:ph type="ctrTitle"/>
          </p:nvPr>
        </p:nvSpPr>
        <p:spPr bwMode="gray">
          <a:xfrm>
            <a:off x="552000" y="324000"/>
            <a:ext cx="11040000" cy="738664"/>
          </a:xfrm>
        </p:spPr>
        <p:txBody>
          <a:bodyPr>
            <a:noAutofit/>
          </a:bodyPr>
          <a:lstStyle>
            <a:lvl1pPr>
              <a:defRPr sz="4800">
                <a:solidFill>
                  <a:sysClr val="windowText" lastClr="000000"/>
                </a:solidFill>
                <a:latin typeface="+mj-lt"/>
              </a:defRPr>
            </a:lvl1pPr>
          </a:lstStyle>
          <a:p>
            <a:r>
              <a:rPr lang="en-US" noProof="0" smtClean="0"/>
              <a:t>Click to edit Master title style</a:t>
            </a:r>
            <a:endParaRPr lang="de-DE" dirty="0"/>
          </a:p>
        </p:txBody>
      </p:sp>
      <p:sp>
        <p:nvSpPr>
          <p:cNvPr id="3" name="Subtitle 2"/>
          <p:cNvSpPr>
            <a:spLocks noGrp="1"/>
          </p:cNvSpPr>
          <p:nvPr>
            <p:ph type="subTitle" idx="1"/>
          </p:nvPr>
        </p:nvSpPr>
        <p:spPr bwMode="gray">
          <a:xfrm>
            <a:off x="552000" y="1499871"/>
            <a:ext cx="110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4" name="Rectangle 94"/>
          <p:cNvSpPr>
            <a:spLocks noChangeArrowheads="1"/>
          </p:cNvSpPr>
          <p:nvPr userDrawn="1"/>
        </p:nvSpPr>
        <p:spPr bwMode="gray">
          <a:xfrm>
            <a:off x="431800" y="6535738"/>
            <a:ext cx="11328400" cy="323850"/>
          </a:xfrm>
          <a:prstGeom prst="rect">
            <a:avLst/>
          </a:prstGeom>
          <a:solidFill>
            <a:schemeClr val="tx1"/>
          </a:solidFill>
          <a:ln w="9525" algn="ctr">
            <a:noFill/>
            <a:miter lim="800000"/>
            <a:headEnd/>
            <a:tailEnd/>
          </a:ln>
        </p:spPr>
        <p:txBody>
          <a:bodyPr lIns="90000" tIns="72000" rIns="90000" bIns="72000" anchor="ctr"/>
          <a:lstStyle/>
          <a:p>
            <a:pPr algn="ctr">
              <a:spcBef>
                <a:spcPct val="50000"/>
              </a:spcBef>
              <a:buClr>
                <a:srgbClr val="F0AB00"/>
              </a:buClr>
              <a:buSzPct val="80000"/>
            </a:pPr>
            <a:endParaRPr lang="en-US" altLang="zh-CN" sz="1600"/>
          </a:p>
        </p:txBody>
      </p:sp>
      <p:sp>
        <p:nvSpPr>
          <p:cNvPr id="5" name="TextBox 4"/>
          <p:cNvSpPr txBox="1">
            <a:spLocks noChangeArrowheads="1"/>
          </p:cNvSpPr>
          <p:nvPr userDrawn="1"/>
        </p:nvSpPr>
        <p:spPr bwMode="gray">
          <a:xfrm>
            <a:off x="431800" y="6635751"/>
            <a:ext cx="18344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0">
            <a:spAutoFit/>
          </a:bodyPr>
          <a:lstStyle>
            <a:lvl1pPr marL="133350" indent="-133350" eaLnBrk="0" hangingPunct="0">
              <a:defRPr sz="1600">
                <a:solidFill>
                  <a:schemeClr val="tx1"/>
                </a:solidFill>
                <a:latin typeface="Arial" pitchFamily="34" charset="0"/>
                <a:ea typeface="Arial Unicode MS" pitchFamily="34" charset="-122"/>
                <a:cs typeface="Arial Unicode MS" pitchFamily="34" charset="-122"/>
              </a:defRPr>
            </a:lvl1pPr>
            <a:lvl2pPr marL="742950" indent="-285750" eaLnBrk="0" hangingPunct="0">
              <a:defRPr sz="1600">
                <a:solidFill>
                  <a:schemeClr val="tx1"/>
                </a:solidFill>
                <a:latin typeface="Arial" pitchFamily="34" charset="0"/>
                <a:ea typeface="Arial Unicode MS" pitchFamily="34" charset="-122"/>
                <a:cs typeface="Arial Unicode MS" pitchFamily="34" charset="-122"/>
              </a:defRPr>
            </a:lvl2pPr>
            <a:lvl3pPr marL="1143000" indent="-228600" eaLnBrk="0" hangingPunct="0">
              <a:defRPr sz="1600">
                <a:solidFill>
                  <a:schemeClr val="tx1"/>
                </a:solidFill>
                <a:latin typeface="Arial" pitchFamily="34" charset="0"/>
                <a:ea typeface="Arial Unicode MS" pitchFamily="34" charset="-122"/>
                <a:cs typeface="Arial Unicode MS" pitchFamily="34" charset="-122"/>
              </a:defRPr>
            </a:lvl3pPr>
            <a:lvl4pPr marL="1600200" indent="-228600" eaLnBrk="0" hangingPunct="0">
              <a:defRPr sz="1600">
                <a:solidFill>
                  <a:schemeClr val="tx1"/>
                </a:solidFill>
                <a:latin typeface="Arial" pitchFamily="34" charset="0"/>
                <a:ea typeface="Arial Unicode MS" pitchFamily="34" charset="-122"/>
                <a:cs typeface="Arial Unicode MS" pitchFamily="34" charset="-122"/>
              </a:defRPr>
            </a:lvl4pPr>
            <a:lvl5pPr marL="2057400" indent="-228600" eaLnBrk="0" hangingPunct="0">
              <a:defRPr sz="1600">
                <a:solidFill>
                  <a:schemeClr val="tx1"/>
                </a:solidFill>
                <a:latin typeface="Arial"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9pPr>
          </a:lstStyle>
          <a:p>
            <a:pPr eaLnBrk="1" hangingPunct="1">
              <a:buClr>
                <a:schemeClr val="bg1"/>
              </a:buClr>
              <a:buFont typeface="Arial" pitchFamily="34" charset="0"/>
              <a:buChar char="©"/>
              <a:defRPr/>
            </a:pPr>
            <a:r>
              <a:rPr lang="en-US" altLang="zh-CN" sz="800" smtClean="0">
                <a:solidFill>
                  <a:schemeClr val="bg1"/>
                </a:solidFill>
              </a:rPr>
              <a:t>2012 AVATECH All rights reserved.</a:t>
            </a:r>
          </a:p>
        </p:txBody>
      </p:sp>
      <p:sp>
        <p:nvSpPr>
          <p:cNvPr id="6" name="Rectangle 32"/>
          <p:cNvSpPr>
            <a:spLocks noChangeArrowheads="1"/>
          </p:cNvSpPr>
          <p:nvPr userDrawn="1"/>
        </p:nvSpPr>
        <p:spPr bwMode="gray">
          <a:xfrm>
            <a:off x="431800" y="1"/>
            <a:ext cx="113284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pPr>
            <a:endParaRPr lang="en-US" altLang="zh-CN" sz="1600"/>
          </a:p>
        </p:txBody>
      </p:sp>
      <p:cxnSp>
        <p:nvCxnSpPr>
          <p:cNvPr id="7" name="Straight Connector 7"/>
          <p:cNvCxnSpPr/>
          <p:nvPr userDrawn="1"/>
        </p:nvCxnSpPr>
        <p:spPr>
          <a:xfrm>
            <a:off x="431800" y="1231900"/>
            <a:ext cx="113284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978900" y="201614"/>
            <a:ext cx="2880784" cy="5915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2318" y="201614"/>
            <a:ext cx="8443383"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
    <p:spTree>
      <p:nvGrpSpPr>
        <p:cNvPr id="1" name=""/>
        <p:cNvGrpSpPr/>
        <p:nvPr/>
      </p:nvGrpSpPr>
      <p:grpSpPr>
        <a:xfrm>
          <a:off x="0" y="0"/>
          <a:ext cx="0" cy="0"/>
          <a:chOff x="0" y="0"/>
          <a:chExt cx="0" cy="0"/>
        </a:xfrm>
      </p:grpSpPr>
      <p:sp>
        <p:nvSpPr>
          <p:cNvPr id="5" name="标题 4"/>
          <p:cNvSpPr>
            <a:spLocks noGrp="1"/>
          </p:cNvSpPr>
          <p:nvPr>
            <p:ph type="title"/>
          </p:nvPr>
        </p:nvSpPr>
        <p:spPr>
          <a:xfrm>
            <a:off x="285779" y="2"/>
            <a:ext cx="9810749" cy="785813"/>
          </a:xfrm>
        </p:spPr>
        <p:txBody>
          <a:bodyPr/>
          <a:lstStyle>
            <a:lvl1pPr>
              <a:defRPr sz="2800">
                <a:effectLst/>
                <a:latin typeface="+mj-ea"/>
                <a:ea typeface="+mj-ea"/>
              </a:defRPr>
            </a:lvl1pPr>
          </a:lstStyle>
          <a:p>
            <a:r>
              <a:rPr lang="zh-CN" altLang="en-US" smtClean="0"/>
              <a:t>单击此处编辑母版标题样式</a:t>
            </a:r>
            <a:endParaRPr lang="zh-CN" altLang="en-US"/>
          </a:p>
        </p:txBody>
      </p:sp>
      <p:sp>
        <p:nvSpPr>
          <p:cNvPr id="3" name="灯片编号占位符 5"/>
          <p:cNvSpPr>
            <a:spLocks noGrp="1"/>
          </p:cNvSpPr>
          <p:nvPr>
            <p:ph type="sldNum" sz="quarter" idx="10"/>
          </p:nvPr>
        </p:nvSpPr>
        <p:spPr>
          <a:xfrm>
            <a:off x="11334751" y="6564314"/>
            <a:ext cx="571500" cy="293687"/>
          </a:xfrm>
          <a:prstGeom prst="rect">
            <a:avLst/>
          </a:prstGeom>
        </p:spPr>
        <p:txBody>
          <a:bodyPr/>
          <a:lstStyle>
            <a:lvl1pPr>
              <a:defRPr/>
            </a:lvl1pPr>
          </a:lstStyle>
          <a:p>
            <a:pPr>
              <a:defRPr/>
            </a:pPr>
            <a:fld id="{9DB0295F-3008-4DE4-8932-DE3B966B6887}" type="slidenum">
              <a:rPr lang="zh-CN" altLang="en-US"/>
              <a:pPr>
                <a:defRPr/>
              </a:pPr>
              <a:t>‹#›</a:t>
            </a:fld>
            <a:endParaRPr lang="zh-CN" altLang="en-US"/>
          </a:p>
        </p:txBody>
      </p:sp>
    </p:spTree>
    <p:extLst>
      <p:ext uri="{BB962C8B-B14F-4D97-AF65-F5344CB8AC3E}">
        <p14:creationId xmlns:p14="http://schemas.microsoft.com/office/powerpoint/2010/main" val="2582569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98648" y="115888"/>
            <a:ext cx="11169649" cy="381000"/>
          </a:xfr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53310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pic>
        <p:nvPicPr>
          <p:cNvPr id="4" name="Picture 8" descr="SAP_grad_R_pref.png"/>
          <p:cNvPicPr>
            <a:picLocks noChangeAspect="1"/>
          </p:cNvPicPr>
          <p:nvPr/>
        </p:nvPicPr>
        <p:blipFill>
          <a:blip r:embed="rId3" cstate="screen"/>
          <a:srcRect/>
          <a:stretch>
            <a:fillRect/>
          </a:stretch>
        </p:blipFill>
        <p:spPr bwMode="auto">
          <a:xfrm>
            <a:off x="431801" y="6081714"/>
            <a:ext cx="1223433" cy="454025"/>
          </a:xfrm>
          <a:prstGeom prst="rect">
            <a:avLst/>
          </a:prstGeom>
          <a:noFill/>
          <a:ln w="9525">
            <a:noFill/>
            <a:miter lim="800000"/>
            <a:headEnd/>
            <a:tailEnd/>
          </a:ln>
        </p:spPr>
      </p:pic>
      <p:sp>
        <p:nvSpPr>
          <p:cNvPr id="2" name="Title 1"/>
          <p:cNvSpPr>
            <a:spLocks noGrp="1"/>
          </p:cNvSpPr>
          <p:nvPr>
            <p:ph type="ctrTitle"/>
          </p:nvPr>
        </p:nvSpPr>
        <p:spPr bwMode="gray">
          <a:xfrm>
            <a:off x="552000" y="324000"/>
            <a:ext cx="11040000" cy="923330"/>
          </a:xfrm>
        </p:spPr>
        <p:txBody>
          <a:bodyPr>
            <a:noAutofit/>
          </a:bodyPr>
          <a:lstStyle>
            <a:lvl1pPr>
              <a:defRPr sz="3000">
                <a:solidFill>
                  <a:sysClr val="windowText" lastClr="000000"/>
                </a:solidFill>
                <a:latin typeface="+mj-lt"/>
              </a:defRPr>
            </a:lvl1pPr>
          </a:lstStyle>
          <a:p>
            <a:r>
              <a:rPr lang="en-US" smtClean="0"/>
              <a:t>Click to edit Master title style</a:t>
            </a:r>
            <a:endParaRPr lang="de-DE" dirty="0"/>
          </a:p>
        </p:txBody>
      </p:sp>
      <p:sp>
        <p:nvSpPr>
          <p:cNvPr id="3" name="Subtitle 2"/>
          <p:cNvSpPr>
            <a:spLocks noGrp="1"/>
          </p:cNvSpPr>
          <p:nvPr>
            <p:ph type="subTitle" idx="1"/>
          </p:nvPr>
        </p:nvSpPr>
        <p:spPr bwMode="gray">
          <a:xfrm>
            <a:off x="552000" y="1499871"/>
            <a:ext cx="110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with event logo">
    <p:bg bwMode="gray">
      <p:bgPr>
        <a:solidFill>
          <a:schemeClr val="accent1"/>
        </a:solid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gray">
          <a:xfrm>
            <a:off x="431800" y="1"/>
            <a:ext cx="11328400" cy="2143125"/>
          </a:xfrm>
          <a:prstGeom prst="rect">
            <a:avLst/>
          </a:prstGeom>
          <a:solidFill>
            <a:schemeClr val="tx1">
              <a:alpha val="74901"/>
            </a:schemeClr>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sp>
        <p:nvSpPr>
          <p:cNvPr id="5" name="Rectangle 10"/>
          <p:cNvSpPr>
            <a:spLocks noChangeArrowheads="1"/>
          </p:cNvSpPr>
          <p:nvPr/>
        </p:nvSpPr>
        <p:spPr bwMode="gray">
          <a:xfrm>
            <a:off x="431800" y="1"/>
            <a:ext cx="113284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pic>
        <p:nvPicPr>
          <p:cNvPr id="6" name="Picture 11" descr="SAP_FKOM_KO.png"/>
          <p:cNvPicPr>
            <a:picLocks noChangeAspect="1"/>
          </p:cNvPicPr>
          <p:nvPr/>
        </p:nvPicPr>
        <p:blipFill>
          <a:blip r:embed="rId3" cstate="screen"/>
          <a:srcRect/>
          <a:stretch>
            <a:fillRect/>
          </a:stretch>
        </p:blipFill>
        <p:spPr bwMode="auto">
          <a:xfrm>
            <a:off x="431801" y="6080126"/>
            <a:ext cx="2442633" cy="454025"/>
          </a:xfrm>
          <a:prstGeom prst="rect">
            <a:avLst/>
          </a:prstGeom>
          <a:noFill/>
          <a:ln w="9525">
            <a:noFill/>
            <a:miter lim="800000"/>
            <a:headEnd/>
            <a:tailEnd/>
          </a:ln>
        </p:spPr>
      </p:pic>
      <p:sp>
        <p:nvSpPr>
          <p:cNvPr id="2" name="Title 1"/>
          <p:cNvSpPr>
            <a:spLocks noGrp="1"/>
          </p:cNvSpPr>
          <p:nvPr>
            <p:ph type="ctrTitle"/>
          </p:nvPr>
        </p:nvSpPr>
        <p:spPr bwMode="gray">
          <a:xfrm>
            <a:off x="552000" y="324000"/>
            <a:ext cx="11040000" cy="738664"/>
          </a:xfrm>
        </p:spPr>
        <p:txBody>
          <a:bodyPr>
            <a:noAutofit/>
          </a:bodyPr>
          <a:lstStyle>
            <a:lvl1pPr>
              <a:defRPr sz="4800">
                <a:solidFill>
                  <a:sysClr val="windowText" lastClr="000000"/>
                </a:solidFill>
                <a:latin typeface="+mj-lt"/>
              </a:defRPr>
            </a:lvl1pPr>
          </a:lstStyle>
          <a:p>
            <a:r>
              <a:rPr lang="en-US" noProof="0" smtClean="0"/>
              <a:t>Click to edit Master title style</a:t>
            </a:r>
            <a:endParaRPr lang="de-DE" dirty="0"/>
          </a:p>
        </p:txBody>
      </p:sp>
      <p:sp>
        <p:nvSpPr>
          <p:cNvPr id="3" name="Subtitle 2"/>
          <p:cNvSpPr>
            <a:spLocks noGrp="1"/>
          </p:cNvSpPr>
          <p:nvPr>
            <p:ph type="subTitle" idx="1"/>
          </p:nvPr>
        </p:nvSpPr>
        <p:spPr bwMode="gray">
          <a:xfrm>
            <a:off x="552000" y="1499871"/>
            <a:ext cx="11040000" cy="492443"/>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Page">
    <p:spTree>
      <p:nvGrpSpPr>
        <p:cNvPr id="1" name=""/>
        <p:cNvGrpSpPr/>
        <p:nvPr/>
      </p:nvGrpSpPr>
      <p:grpSpPr>
        <a:xfrm>
          <a:off x="0" y="0"/>
          <a:ext cx="0" cy="0"/>
          <a:chOff x="0" y="0"/>
          <a:chExt cx="0" cy="0"/>
        </a:xfrm>
      </p:grpSpPr>
      <p:sp>
        <p:nvSpPr>
          <p:cNvPr id="4" name="Rectangle 8"/>
          <p:cNvSpPr>
            <a:spLocks noChangeArrowheads="1"/>
          </p:cNvSpPr>
          <p:nvPr/>
        </p:nvSpPr>
        <p:spPr bwMode="gray">
          <a:xfrm>
            <a:off x="431800" y="1"/>
            <a:ext cx="11328400" cy="22955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pic>
        <p:nvPicPr>
          <p:cNvPr id="5" name="Picture 10" descr="SAP_grad_R_pref.png"/>
          <p:cNvPicPr>
            <a:picLocks noChangeAspect="1"/>
          </p:cNvPicPr>
          <p:nvPr/>
        </p:nvPicPr>
        <p:blipFill>
          <a:blip r:embed="rId2" cstate="screen"/>
          <a:srcRect/>
          <a:stretch>
            <a:fillRect/>
          </a:stretch>
        </p:blipFill>
        <p:spPr bwMode="auto">
          <a:xfrm>
            <a:off x="431801" y="6081714"/>
            <a:ext cx="1223433" cy="454025"/>
          </a:xfrm>
          <a:prstGeom prst="rect">
            <a:avLst/>
          </a:prstGeom>
          <a:noFill/>
          <a:ln w="9525">
            <a:noFill/>
            <a:miter lim="800000"/>
            <a:headEnd/>
            <a:tailEnd/>
          </a:ln>
        </p:spPr>
      </p:pic>
      <p:sp>
        <p:nvSpPr>
          <p:cNvPr id="2" name="Title 1"/>
          <p:cNvSpPr>
            <a:spLocks noGrp="1"/>
          </p:cNvSpPr>
          <p:nvPr>
            <p:ph type="ctrTitle"/>
          </p:nvPr>
        </p:nvSpPr>
        <p:spPr bwMode="gray">
          <a:xfrm>
            <a:off x="432000" y="2444400"/>
            <a:ext cx="11328000" cy="738664"/>
          </a:xfrm>
        </p:spPr>
        <p:txBody>
          <a:bodyPr>
            <a:noAutofit/>
          </a:bodyPr>
          <a:lstStyle>
            <a:lvl1pPr>
              <a:defRPr sz="4800">
                <a:solidFill>
                  <a:schemeClr val="tx1"/>
                </a:solidFill>
                <a:latin typeface="+mj-lt"/>
              </a:defRPr>
            </a:lvl1pPr>
          </a:lstStyle>
          <a:p>
            <a:r>
              <a:rPr lang="en-US" dirty="0" smtClean="0"/>
              <a:t>Click to edit Master title style</a:t>
            </a:r>
            <a:endParaRPr lang="de-DE" dirty="0"/>
          </a:p>
        </p:txBody>
      </p:sp>
      <p:sp>
        <p:nvSpPr>
          <p:cNvPr id="93" name="Text Placeholder 92"/>
          <p:cNvSpPr>
            <a:spLocks noGrp="1"/>
          </p:cNvSpPr>
          <p:nvPr>
            <p:ph type="body" sz="quarter" idx="10"/>
          </p:nvPr>
        </p:nvSpPr>
        <p:spPr>
          <a:xfrm>
            <a:off x="438151" y="3506401"/>
            <a:ext cx="11328400" cy="620713"/>
          </a:xfrm>
        </p:spPr>
        <p:txBody>
          <a:bodyPr/>
          <a:lstStyle>
            <a:lvl1pPr>
              <a:spcBef>
                <a:spcPts val="1200"/>
              </a:spcBef>
              <a:defRPr sz="1600" b="0"/>
            </a:lvl1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Page with picture">
    <p:spTree>
      <p:nvGrpSpPr>
        <p:cNvPr id="1" name=""/>
        <p:cNvGrpSpPr/>
        <p:nvPr/>
      </p:nvGrpSpPr>
      <p:grpSpPr>
        <a:xfrm>
          <a:off x="0" y="0"/>
          <a:ext cx="0" cy="0"/>
          <a:chOff x="0" y="0"/>
          <a:chExt cx="0" cy="0"/>
        </a:xfrm>
      </p:grpSpPr>
      <p:sp>
        <p:nvSpPr>
          <p:cNvPr id="5" name="Rectangle 8"/>
          <p:cNvSpPr>
            <a:spLocks noChangeArrowheads="1"/>
          </p:cNvSpPr>
          <p:nvPr/>
        </p:nvSpPr>
        <p:spPr bwMode="gray">
          <a:xfrm>
            <a:off x="431800" y="1"/>
            <a:ext cx="113284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pic>
        <p:nvPicPr>
          <p:cNvPr id="6" name="Picture 10" descr="SAP_grad_R_pref.png"/>
          <p:cNvPicPr>
            <a:picLocks noChangeAspect="1"/>
          </p:cNvPicPr>
          <p:nvPr/>
        </p:nvPicPr>
        <p:blipFill>
          <a:blip r:embed="rId2" cstate="screen"/>
          <a:srcRect/>
          <a:stretch>
            <a:fillRect/>
          </a:stretch>
        </p:blipFill>
        <p:spPr bwMode="auto">
          <a:xfrm>
            <a:off x="431801" y="6081714"/>
            <a:ext cx="1223433" cy="454025"/>
          </a:xfrm>
          <a:prstGeom prst="rect">
            <a:avLst/>
          </a:prstGeom>
          <a:noFill/>
          <a:ln w="9525">
            <a:noFill/>
            <a:miter lim="800000"/>
            <a:headEnd/>
            <a:tailEnd/>
          </a:ln>
        </p:spPr>
      </p:pic>
      <p:sp>
        <p:nvSpPr>
          <p:cNvPr id="7" name="Rectangle 11"/>
          <p:cNvSpPr/>
          <p:nvPr userDrawn="1"/>
        </p:nvSpPr>
        <p:spPr bwMode="gray">
          <a:xfrm>
            <a:off x="201084" y="150813"/>
            <a:ext cx="9802283" cy="178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a:p>
        </p:txBody>
      </p:sp>
      <p:sp>
        <p:nvSpPr>
          <p:cNvPr id="8" name="Picture Placeholder 7"/>
          <p:cNvSpPr>
            <a:spLocks noGrp="1"/>
          </p:cNvSpPr>
          <p:nvPr>
            <p:ph type="pic" sz="quarter" idx="11"/>
          </p:nvPr>
        </p:nvSpPr>
        <p:spPr>
          <a:xfrm>
            <a:off x="432000" y="162000"/>
            <a:ext cx="11328000" cy="2134800"/>
          </a:xfrm>
          <a:solidFill>
            <a:schemeClr val="bg1">
              <a:lumMod val="95000"/>
            </a:schemeClr>
          </a:solidFill>
        </p:spPr>
        <p:txBody>
          <a:bodyPr tIns="504000" rtlCol="0">
            <a:noAutofit/>
          </a:bodyPr>
          <a:lstStyle>
            <a:lvl1pPr algn="ctr">
              <a:defRPr b="0"/>
            </a:lvl1pPr>
          </a:lstStyle>
          <a:p>
            <a:pPr lvl="0"/>
            <a:r>
              <a:rPr lang="en-US" noProof="0" smtClean="0"/>
              <a:t>Click icon to add picture</a:t>
            </a:r>
            <a:endParaRPr lang="en-US" noProof="0"/>
          </a:p>
        </p:txBody>
      </p:sp>
      <p:sp>
        <p:nvSpPr>
          <p:cNvPr id="2" name="Title 1"/>
          <p:cNvSpPr>
            <a:spLocks noGrp="1"/>
          </p:cNvSpPr>
          <p:nvPr>
            <p:ph type="ctrTitle"/>
          </p:nvPr>
        </p:nvSpPr>
        <p:spPr bwMode="gray">
          <a:xfrm>
            <a:off x="432000" y="2444400"/>
            <a:ext cx="11328000" cy="738664"/>
          </a:xfrm>
        </p:spPr>
        <p:txBody>
          <a:bodyPr>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438151" y="3506401"/>
            <a:ext cx="11328400" cy="620713"/>
          </a:xfrm>
        </p:spPr>
        <p:txBody>
          <a:bodyPr/>
          <a:lstStyle>
            <a:lvl1pPr>
              <a:spcBef>
                <a:spcPts val="1200"/>
              </a:spcBef>
              <a:defRPr sz="1600" b="0"/>
            </a:lvl1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act / Thank You">
    <p:spTree>
      <p:nvGrpSpPr>
        <p:cNvPr id="1" name=""/>
        <p:cNvGrpSpPr/>
        <p:nvPr/>
      </p:nvGrpSpPr>
      <p:grpSpPr>
        <a:xfrm>
          <a:off x="0" y="0"/>
          <a:ext cx="0" cy="0"/>
          <a:chOff x="0" y="0"/>
          <a:chExt cx="0" cy="0"/>
        </a:xfrm>
      </p:grpSpPr>
      <p:sp>
        <p:nvSpPr>
          <p:cNvPr id="4" name="Rectangle 8"/>
          <p:cNvSpPr>
            <a:spLocks noChangeArrowheads="1"/>
          </p:cNvSpPr>
          <p:nvPr/>
        </p:nvSpPr>
        <p:spPr bwMode="gray">
          <a:xfrm>
            <a:off x="431800" y="1"/>
            <a:ext cx="113284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pic>
        <p:nvPicPr>
          <p:cNvPr id="5" name="Picture 10" descr="SAP_grad_R_pref.png"/>
          <p:cNvPicPr>
            <a:picLocks noChangeAspect="1"/>
          </p:cNvPicPr>
          <p:nvPr/>
        </p:nvPicPr>
        <p:blipFill>
          <a:blip r:embed="rId2" cstate="screen"/>
          <a:srcRect/>
          <a:stretch>
            <a:fillRect/>
          </a:stretch>
        </p:blipFill>
        <p:spPr bwMode="auto">
          <a:xfrm>
            <a:off x="431801" y="477838"/>
            <a:ext cx="2442633" cy="908050"/>
          </a:xfrm>
          <a:prstGeom prst="rect">
            <a:avLst/>
          </a:prstGeom>
          <a:noFill/>
          <a:ln w="9525">
            <a:noFill/>
            <a:miter lim="800000"/>
            <a:headEnd/>
            <a:tailEnd/>
          </a:ln>
        </p:spPr>
      </p:pic>
      <p:sp>
        <p:nvSpPr>
          <p:cNvPr id="2" name="Title 1"/>
          <p:cNvSpPr>
            <a:spLocks noGrp="1"/>
          </p:cNvSpPr>
          <p:nvPr>
            <p:ph type="ctrTitle"/>
          </p:nvPr>
        </p:nvSpPr>
        <p:spPr bwMode="gray">
          <a:xfrm>
            <a:off x="432000" y="2444400"/>
            <a:ext cx="11328000" cy="738664"/>
          </a:xfrm>
        </p:spPr>
        <p:txBody>
          <a:bodyPr>
            <a:noAutofit/>
          </a:bodyPr>
          <a:lstStyle>
            <a:lvl1pPr>
              <a:defRPr sz="4800">
                <a:solidFill>
                  <a:schemeClr val="tx1"/>
                </a:solidFill>
                <a:latin typeface="+mj-lt"/>
              </a:defRPr>
            </a:lvl1pPr>
          </a:lstStyle>
          <a:p>
            <a:r>
              <a:rPr lang="en-US" smtClean="0"/>
              <a:t>Click to edit Master title style</a:t>
            </a:r>
            <a:endParaRPr lang="de-DE" dirty="0"/>
          </a:p>
        </p:txBody>
      </p:sp>
      <p:sp>
        <p:nvSpPr>
          <p:cNvPr id="93" name="Text Placeholder 92"/>
          <p:cNvSpPr>
            <a:spLocks noGrp="1"/>
          </p:cNvSpPr>
          <p:nvPr>
            <p:ph type="body" sz="quarter" idx="10"/>
          </p:nvPr>
        </p:nvSpPr>
        <p:spPr>
          <a:xfrm>
            <a:off x="432000" y="4604385"/>
            <a:ext cx="11328400" cy="1477328"/>
          </a:xfrm>
        </p:spPr>
        <p:txBody>
          <a:bodyPr anchor="b">
            <a:noAutofit/>
          </a:bodyPr>
          <a:lstStyle>
            <a:lvl1pPr>
              <a:spcBef>
                <a:spcPts val="0"/>
              </a:spcBef>
              <a:defRPr sz="16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32001" y="1692000"/>
            <a:ext cx="11326284"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270000" indent="-180000">
              <a:spcBef>
                <a:spcPts val="600"/>
              </a:spcBef>
              <a:buClr>
                <a:schemeClr val="accent1"/>
              </a:buClr>
              <a:buFont typeface="Wingdings" pitchFamily="2" charset="2"/>
              <a:buChar cha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gray">
          <a:xfrm>
            <a:off x="431800" y="323850"/>
            <a:ext cx="11328400" cy="7556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Insert page title</a:t>
            </a:r>
          </a:p>
        </p:txBody>
      </p:sp>
      <p:sp>
        <p:nvSpPr>
          <p:cNvPr id="4099" name="Text Placeholder 2"/>
          <p:cNvSpPr>
            <a:spLocks noGrp="1"/>
          </p:cNvSpPr>
          <p:nvPr>
            <p:ph type="body" idx="1"/>
          </p:nvPr>
        </p:nvSpPr>
        <p:spPr bwMode="gray">
          <a:xfrm>
            <a:off x="431800" y="1690689"/>
            <a:ext cx="11328400" cy="4391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32"/>
          <p:cNvSpPr>
            <a:spLocks noChangeArrowheads="1"/>
          </p:cNvSpPr>
          <p:nvPr/>
        </p:nvSpPr>
        <p:spPr bwMode="gray">
          <a:xfrm>
            <a:off x="431800" y="1"/>
            <a:ext cx="113284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cxnSp>
        <p:nvCxnSpPr>
          <p:cNvPr id="8" name="Straight Connector 7"/>
          <p:cNvCxnSpPr/>
          <p:nvPr/>
        </p:nvCxnSpPr>
        <p:spPr>
          <a:xfrm>
            <a:off x="431800" y="1231900"/>
            <a:ext cx="113284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50" name="Rectangle 94"/>
          <p:cNvSpPr>
            <a:spLocks noChangeArrowheads="1"/>
          </p:cNvSpPr>
          <p:nvPr/>
        </p:nvSpPr>
        <p:spPr bwMode="gray">
          <a:xfrm>
            <a:off x="431800" y="6535738"/>
            <a:ext cx="11328400" cy="323850"/>
          </a:xfrm>
          <a:prstGeom prst="rect">
            <a:avLst/>
          </a:prstGeom>
          <a:solidFill>
            <a:schemeClr val="tx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sp>
        <p:nvSpPr>
          <p:cNvPr id="10" name="TextBox 9"/>
          <p:cNvSpPr txBox="1"/>
          <p:nvPr/>
        </p:nvSpPr>
        <p:spPr bwMode="gray">
          <a:xfrm>
            <a:off x="431800" y="6635751"/>
            <a:ext cx="1762268" cy="123111"/>
          </a:xfrm>
          <a:prstGeom prst="rect">
            <a:avLst/>
          </a:prstGeom>
          <a:noFill/>
        </p:spPr>
        <p:txBody>
          <a:bodyPr wrap="none" lIns="72000" tIns="0" rIns="0" bIns="0">
            <a:spAutoFit/>
          </a:bodyPr>
          <a:lstStyle/>
          <a:p>
            <a:pPr marL="133350" indent="-133350">
              <a:buClr>
                <a:schemeClr val="bg1"/>
              </a:buClr>
              <a:buFont typeface="Arial" pitchFamily="34" charset="0"/>
              <a:buChar char="©"/>
              <a:defRPr/>
            </a:pPr>
            <a:r>
              <a:rPr lang="en-US" sz="800" dirty="0">
                <a:solidFill>
                  <a:schemeClr val="bg1"/>
                </a:solidFill>
                <a:latin typeface="Arial" pitchFamily="34" charset="0"/>
                <a:cs typeface="+mn-cs"/>
              </a:rPr>
              <a:t>2011 SAP AG. All rights reserved.</a:t>
            </a:r>
          </a:p>
        </p:txBody>
      </p:sp>
      <p:sp>
        <p:nvSpPr>
          <p:cNvPr id="34" name="TextBox 33"/>
          <p:cNvSpPr txBox="1"/>
          <p:nvPr/>
        </p:nvSpPr>
        <p:spPr bwMode="gray">
          <a:xfrm>
            <a:off x="11566697" y="6635751"/>
            <a:ext cx="197737" cy="123111"/>
          </a:xfrm>
          <a:prstGeom prst="rect">
            <a:avLst/>
          </a:prstGeom>
          <a:noFill/>
        </p:spPr>
        <p:txBody>
          <a:bodyPr wrap="none" lIns="0" tIns="0" rIns="72000" bIns="0">
            <a:spAutoFit/>
          </a:bodyPr>
          <a:lstStyle/>
          <a:p>
            <a:pPr marL="93663" indent="-93663" algn="r">
              <a:buClr>
                <a:schemeClr val="accent2"/>
              </a:buClr>
              <a:buFont typeface="Arial" pitchFamily="34" charset="0"/>
              <a:buNone/>
              <a:defRPr/>
            </a:pPr>
            <a:fld id="{DF9A49A0-D572-47B9-A0F1-5C2D0DB89302}" type="slidenum">
              <a:rPr lang="en-US" sz="800">
                <a:solidFill>
                  <a:schemeClr val="bg1"/>
                </a:solidFill>
                <a:latin typeface="Arial" pitchFamily="34" charset="0"/>
                <a:cs typeface="+mn-cs"/>
              </a:rPr>
              <a:pPr marL="93663" indent="-93663" algn="r">
                <a:buClr>
                  <a:schemeClr val="accent2"/>
                </a:buClr>
                <a:buFont typeface="Arial" pitchFamily="34" charset="0"/>
                <a:buNone/>
                <a:defRPr/>
              </a:pPr>
              <a:t>‹#›</a:t>
            </a:fld>
            <a:endParaRPr lang="en-US" sz="800" dirty="0">
              <a:solidFill>
                <a:schemeClr val="bg1"/>
              </a:solidFill>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4" r:id="rId22"/>
    <p:sldLayoutId id="2147483675" r:id="rId23"/>
    <p:sldLayoutId id="2147483676" r:id="rId24"/>
    <p:sldLayoutId id="2147483677" r:id="rId25"/>
    <p:sldLayoutId id="2147483678" r:id="rId26"/>
    <p:sldLayoutId id="2147483681" r:id="rId27"/>
    <p:sldLayoutId id="2147483682" r:id="rId28"/>
    <p:sldLayoutId id="2147483683" r:id="rId29"/>
    <p:sldLayoutId id="2147483688" r:id="rId30"/>
    <p:sldLayoutId id="2147483690" r:id="rId31"/>
    <p:sldLayoutId id="2147483691" r:id="rId32"/>
  </p:sldLayoutIdLst>
  <p:hf hdr="0" ftr="0" dt="0"/>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Franklin Gothic Medium" pitchFamily="34" charset="0"/>
        </a:defRPr>
      </a:lvl2pPr>
      <a:lvl3pPr algn="l" rtl="0" eaLnBrk="0" fontAlgn="base" hangingPunct="0">
        <a:spcBef>
          <a:spcPct val="0"/>
        </a:spcBef>
        <a:spcAft>
          <a:spcPct val="0"/>
        </a:spcAft>
        <a:defRPr sz="2400" b="1">
          <a:solidFill>
            <a:schemeClr val="accent2"/>
          </a:solidFill>
          <a:latin typeface="Franklin Gothic Medium" pitchFamily="34" charset="0"/>
        </a:defRPr>
      </a:lvl3pPr>
      <a:lvl4pPr algn="l" rtl="0" eaLnBrk="0" fontAlgn="base" hangingPunct="0">
        <a:spcBef>
          <a:spcPct val="0"/>
        </a:spcBef>
        <a:spcAft>
          <a:spcPct val="0"/>
        </a:spcAft>
        <a:defRPr sz="2400" b="1">
          <a:solidFill>
            <a:schemeClr val="accent2"/>
          </a:solidFill>
          <a:latin typeface="Franklin Gothic Medium" pitchFamily="34" charset="0"/>
        </a:defRPr>
      </a:lvl4pPr>
      <a:lvl5pPr algn="l" rtl="0" eaLnBrk="0" fontAlgn="base" hangingPunct="0">
        <a:spcBef>
          <a:spcPct val="0"/>
        </a:spcBef>
        <a:spcAft>
          <a:spcPct val="0"/>
        </a:spcAft>
        <a:defRPr sz="2400" b="1">
          <a:solidFill>
            <a:schemeClr val="accent2"/>
          </a:solidFill>
          <a:latin typeface="Franklin Gothic Medium" pitchFamily="34" charset="0"/>
        </a:defRPr>
      </a:lvl5pPr>
      <a:lvl6pPr marL="457200" algn="l" rtl="0" fontAlgn="base">
        <a:spcBef>
          <a:spcPct val="0"/>
        </a:spcBef>
        <a:spcAft>
          <a:spcPct val="0"/>
        </a:spcAft>
        <a:defRPr sz="2400" b="1">
          <a:solidFill>
            <a:schemeClr val="accent2"/>
          </a:solidFill>
          <a:latin typeface="Arial" pitchFamily="34" charset="0"/>
        </a:defRPr>
      </a:lvl6pPr>
      <a:lvl7pPr marL="914400" algn="l" rtl="0" fontAlgn="base">
        <a:spcBef>
          <a:spcPct val="0"/>
        </a:spcBef>
        <a:spcAft>
          <a:spcPct val="0"/>
        </a:spcAft>
        <a:defRPr sz="2400" b="1">
          <a:solidFill>
            <a:schemeClr val="accent2"/>
          </a:solidFill>
          <a:latin typeface="Arial" pitchFamily="34" charset="0"/>
        </a:defRPr>
      </a:lvl7pPr>
      <a:lvl8pPr marL="1371600" algn="l" rtl="0" fontAlgn="base">
        <a:spcBef>
          <a:spcPct val="0"/>
        </a:spcBef>
        <a:spcAft>
          <a:spcPct val="0"/>
        </a:spcAft>
        <a:defRPr sz="2400" b="1">
          <a:solidFill>
            <a:schemeClr val="accent2"/>
          </a:solidFill>
          <a:latin typeface="Arial" pitchFamily="34" charset="0"/>
        </a:defRPr>
      </a:lvl8pPr>
      <a:lvl9pPr marL="1828800" algn="l" rtl="0" fontAlgn="base">
        <a:spcBef>
          <a:spcPct val="0"/>
        </a:spcBef>
        <a:spcAft>
          <a:spcPct val="0"/>
        </a:spcAft>
        <a:defRPr sz="2400" b="1">
          <a:solidFill>
            <a:schemeClr val="accent2"/>
          </a:solidFill>
          <a:latin typeface="Arial" pitchFamily="34" charset="0"/>
        </a:defRPr>
      </a:lvl9pPr>
    </p:titleStyle>
    <p:body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9.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38.png"/><Relationship Id="rId2" Type="http://schemas.openxmlformats.org/officeDocument/2006/relationships/tags" Target="../tags/tag2.xml"/><Relationship Id="rId16" Type="http://schemas.openxmlformats.org/officeDocument/2006/relationships/image" Target="../media/image37.jpeg"/><Relationship Id="rId20" Type="http://schemas.openxmlformats.org/officeDocument/2006/relationships/image" Target="../media/image4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6.png"/><Relationship Id="rId10" Type="http://schemas.openxmlformats.org/officeDocument/2006/relationships/tags" Target="../tags/tag10.xml"/><Relationship Id="rId19" Type="http://schemas.openxmlformats.org/officeDocument/2006/relationships/image" Target="../media/image40.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slideLayout" Target="../slideLayouts/slideLayout3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tags" Target="../tags/tag15.xml"/><Relationship Id="rId16" Type="http://schemas.openxmlformats.org/officeDocument/2006/relationships/tags" Target="../tags/tag29.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30.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0.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2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4" Type="http://schemas.openxmlformats.org/officeDocument/2006/relationships/image" Target="../media/image90.emf"/></Relationships>
</file>

<file path=ppt/slides/_rels/slide4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image" Target="../media/image91.png"/><Relationship Id="rId1" Type="http://schemas.openxmlformats.org/officeDocument/2006/relationships/slideLayout" Target="../slideLayouts/slideLayout28.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hyperlink" Target="file:///\\dwdfa1s\CMedia\Arbeit\_Jobs\12431_es_SAP_Skills_Mai05\c_final\F1_23_Markheiser\01_Test%20Management%20mit%20dem%20SAP%20Solution%20Manager_V1.pp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2.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image" Target="../media/image14.png"/><Relationship Id="rId16" Type="http://schemas.openxmlformats.org/officeDocument/2006/relationships/image" Target="../media/image28.jpeg"/><Relationship Id="rId1" Type="http://schemas.openxmlformats.org/officeDocument/2006/relationships/slideLayout" Target="../slideLayouts/slideLayout19.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4" descr="D:\用户\长城云海\untitled2.bmp"/>
          <p:cNvPicPr>
            <a:picLocks noChangeAspect="1" noChangeArrowheads="1"/>
          </p:cNvPicPr>
          <p:nvPr/>
        </p:nvPicPr>
        <p:blipFill rotWithShape="1">
          <a:blip r:embed="rId2">
            <a:extLst>
              <a:ext uri="{28A0092B-C50C-407E-A947-70E740481C1C}">
                <a14:useLocalDpi xmlns:a14="http://schemas.microsoft.com/office/drawing/2010/main" val="0"/>
              </a:ext>
            </a:extLst>
          </a:blip>
          <a:srcRect t="27223" r="1051" b="67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a:grpSpLocks/>
          </p:cNvGrpSpPr>
          <p:nvPr/>
        </p:nvGrpSpPr>
        <p:grpSpPr bwMode="auto">
          <a:xfrm>
            <a:off x="855407" y="0"/>
            <a:ext cx="10928550" cy="6535738"/>
            <a:chOff x="324000" y="-1"/>
            <a:chExt cx="8496000" cy="6535739"/>
          </a:xfrm>
        </p:grpSpPr>
        <p:sp>
          <p:nvSpPr>
            <p:cNvPr id="6" name="Rectangle 6"/>
            <p:cNvSpPr/>
            <p:nvPr/>
          </p:nvSpPr>
          <p:spPr bwMode="gray">
            <a:xfrm>
              <a:off x="324000" y="-1"/>
              <a:ext cx="8496000" cy="2143125"/>
            </a:xfrm>
            <a:prstGeom prst="rect">
              <a:avLst/>
            </a:prstGeom>
            <a:solidFill>
              <a:schemeClr val="bg1">
                <a:alpha val="75000"/>
              </a:schemeClr>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latin typeface="Arial" pitchFamily="34" charset="0"/>
                <a:ea typeface="Arial Unicode MS" pitchFamily="34" charset="-128"/>
                <a:cs typeface="Arial Unicode MS" pitchFamily="34" charset="-128"/>
              </a:endParaRPr>
            </a:p>
          </p:txBody>
        </p:sp>
        <p:pic>
          <p:nvPicPr>
            <p:cNvPr id="24583" name="Picture 7" descr="SAP_grad_R_pref.png"/>
            <p:cNvPicPr>
              <a:picLocks noChangeAspect="1"/>
            </p:cNvPicPr>
            <p:nvPr/>
          </p:nvPicPr>
          <p:blipFill>
            <a:blip r:embed="rId3" cstate="screen"/>
            <a:srcRect/>
            <a:stretch>
              <a:fillRect/>
            </a:stretch>
          </p:blipFill>
          <p:spPr bwMode="auto">
            <a:xfrm>
              <a:off x="324000" y="6081713"/>
              <a:ext cx="916953" cy="454025"/>
            </a:xfrm>
            <a:prstGeom prst="rect">
              <a:avLst/>
            </a:prstGeom>
            <a:noFill/>
            <a:ln w="9525">
              <a:noFill/>
              <a:miter lim="800000"/>
              <a:headEnd/>
              <a:tailEnd/>
            </a:ln>
          </p:spPr>
        </p:pic>
        <p:sp>
          <p:nvSpPr>
            <p:cNvPr id="8" name="Rectangle 8"/>
            <p:cNvSpPr/>
            <p:nvPr/>
          </p:nvSpPr>
          <p:spPr bwMode="gray">
            <a:xfrm>
              <a:off x="324000" y="-1"/>
              <a:ext cx="84960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latin typeface="Arial" pitchFamily="34" charset="0"/>
                <a:ea typeface="Arial Unicode MS" pitchFamily="34" charset="-128"/>
                <a:cs typeface="Arial Unicode MS" pitchFamily="34" charset="-128"/>
              </a:endParaRPr>
            </a:p>
          </p:txBody>
        </p:sp>
      </p:grpSp>
      <p:sp>
        <p:nvSpPr>
          <p:cNvPr id="9" name="Title 1"/>
          <p:cNvSpPr>
            <a:spLocks noGrp="1"/>
          </p:cNvSpPr>
          <p:nvPr>
            <p:ph type="ctrTitle" idx="4294967295"/>
          </p:nvPr>
        </p:nvSpPr>
        <p:spPr>
          <a:xfrm>
            <a:off x="1152525" y="357584"/>
            <a:ext cx="11039475" cy="923925"/>
          </a:xfrm>
        </p:spPr>
        <p:txBody>
          <a:bodyPr/>
          <a:lstStyle/>
          <a:p>
            <a:pPr>
              <a:defRPr/>
            </a:pPr>
            <a:r>
              <a:rPr lang="en-US" altLang="zh-CN" sz="2000" b="0" dirty="0">
                <a:solidFill>
                  <a:schemeClr val="tx1"/>
                </a:solidFill>
                <a:latin typeface="+mj-ea"/>
                <a:cs typeface="Avenir Medium"/>
              </a:rPr>
              <a:t>SAP</a:t>
            </a:r>
            <a:r>
              <a:rPr lang="zh-CN" altLang="en-US" sz="2000" b="0" dirty="0">
                <a:solidFill>
                  <a:schemeClr val="tx1"/>
                </a:solidFill>
                <a:latin typeface="+mj-ea"/>
                <a:cs typeface="Avenir Medium"/>
              </a:rPr>
              <a:t>携手</a:t>
            </a:r>
            <a:r>
              <a:rPr lang="en-US" altLang="zh-CN" sz="2000" b="0" dirty="0">
                <a:solidFill>
                  <a:schemeClr val="tx1"/>
                </a:solidFill>
                <a:latin typeface="+mj-ea"/>
                <a:cs typeface="Avenir Medium"/>
              </a:rPr>
              <a:t>AVA</a:t>
            </a:r>
            <a:r>
              <a:rPr lang="zh-CN" altLang="en-US" sz="2000" b="0" dirty="0">
                <a:solidFill>
                  <a:schemeClr val="tx1"/>
                </a:solidFill>
                <a:latin typeface="+mj-ea"/>
                <a:cs typeface="Avenir Medium"/>
              </a:rPr>
              <a:t>倾力打造</a:t>
            </a:r>
            <a:r>
              <a:rPr lang="en-US" altLang="zh-CN" sz="3200" dirty="0">
                <a:solidFill>
                  <a:schemeClr val="tx1"/>
                </a:solidFill>
                <a:latin typeface="+mj-ea"/>
                <a:cs typeface="Avenir Medium"/>
              </a:rPr>
              <a:t/>
            </a:r>
            <a:br>
              <a:rPr lang="en-US" altLang="zh-CN" sz="3200" dirty="0">
                <a:solidFill>
                  <a:schemeClr val="tx1"/>
                </a:solidFill>
                <a:latin typeface="+mj-ea"/>
                <a:cs typeface="Avenir Medium"/>
              </a:rPr>
            </a:br>
            <a:r>
              <a:rPr lang="zh-CN" altLang="en-US" sz="4000" dirty="0" smtClean="0">
                <a:solidFill>
                  <a:schemeClr val="tx1"/>
                </a:solidFill>
                <a:latin typeface="+mj-ea"/>
                <a:cs typeface="Avenir Medium"/>
              </a:rPr>
              <a:t>汽车</a:t>
            </a:r>
            <a:r>
              <a:rPr lang="zh-CN" altLang="en-US" sz="4000" dirty="0">
                <a:solidFill>
                  <a:schemeClr val="tx1"/>
                </a:solidFill>
                <a:latin typeface="+mj-ea"/>
                <a:cs typeface="Avenir Medium"/>
              </a:rPr>
              <a:t>零部件</a:t>
            </a:r>
            <a:r>
              <a:rPr lang="zh-CN" altLang="en-US" sz="4000" dirty="0" smtClean="0">
                <a:solidFill>
                  <a:schemeClr val="tx1"/>
                </a:solidFill>
                <a:latin typeface="+mj-ea"/>
                <a:cs typeface="Avenir Medium"/>
              </a:rPr>
              <a:t>行业</a:t>
            </a:r>
            <a:r>
              <a:rPr lang="zh-CN" altLang="en-US" sz="4000" dirty="0">
                <a:solidFill>
                  <a:schemeClr val="tx1"/>
                </a:solidFill>
                <a:latin typeface="+mj-ea"/>
                <a:cs typeface="Avenir Medium"/>
              </a:rPr>
              <a:t>中小企业</a:t>
            </a:r>
            <a:r>
              <a:rPr lang="en-US" altLang="zh-CN" sz="4000" dirty="0">
                <a:solidFill>
                  <a:schemeClr val="tx1"/>
                </a:solidFill>
                <a:latin typeface="+mj-ea"/>
                <a:cs typeface="Avenir Medium"/>
              </a:rPr>
              <a:t>ERP</a:t>
            </a:r>
            <a:r>
              <a:rPr lang="zh-CN" altLang="en-US" sz="4000" dirty="0">
                <a:solidFill>
                  <a:schemeClr val="tx1"/>
                </a:solidFill>
                <a:latin typeface="+mj-ea"/>
                <a:cs typeface="Avenir Medium"/>
              </a:rPr>
              <a:t>解决方案</a:t>
            </a:r>
            <a:endParaRPr lang="en-US" altLang="zh-CN" sz="3200" dirty="0">
              <a:solidFill>
                <a:schemeClr val="tx1"/>
              </a:solidFill>
              <a:latin typeface="+mj-ea"/>
              <a:cs typeface="Avenir Medium"/>
            </a:endParaRPr>
          </a:p>
        </p:txBody>
      </p:sp>
      <p:sp>
        <p:nvSpPr>
          <p:cNvPr id="24581" name="Subtitle 2"/>
          <p:cNvSpPr>
            <a:spLocks noGrp="1"/>
          </p:cNvSpPr>
          <p:nvPr>
            <p:ph type="subTitle" idx="4294967295"/>
          </p:nvPr>
        </p:nvSpPr>
        <p:spPr>
          <a:xfrm>
            <a:off x="8523335" y="1639093"/>
            <a:ext cx="3362632" cy="492125"/>
          </a:xfrm>
        </p:spPr>
        <p:txBody>
          <a:bodyPr/>
          <a:lstStyle/>
          <a:p>
            <a:pPr fontAlgn="base">
              <a:spcBef>
                <a:spcPct val="0"/>
              </a:spcBef>
              <a:spcAft>
                <a:spcPct val="0"/>
              </a:spcAft>
            </a:pPr>
            <a:r>
              <a:rPr lang="zh-CN" altLang="en-US" sz="1600" b="0" dirty="0">
                <a:latin typeface="+mj-ea"/>
                <a:ea typeface="+mj-ea"/>
                <a:cs typeface="Arial Unicode MS" pitchFamily="34" charset="-122"/>
              </a:rPr>
              <a:t>郭海</a:t>
            </a:r>
            <a:r>
              <a:rPr lang="zh-CN" altLang="en-US" sz="1600" b="0" dirty="0" smtClean="0">
                <a:latin typeface="+mj-ea"/>
                <a:ea typeface="+mj-ea"/>
              </a:rPr>
              <a:t>，</a:t>
            </a:r>
            <a:r>
              <a:rPr lang="en-US" altLang="zh-CN" sz="1600" b="0" dirty="0" smtClean="0">
                <a:latin typeface="+mj-ea"/>
                <a:ea typeface="+mj-ea"/>
              </a:rPr>
              <a:t>SAP</a:t>
            </a:r>
            <a:r>
              <a:rPr lang="zh-CN" altLang="en-US" sz="1600" b="0" dirty="0" smtClean="0">
                <a:latin typeface="+mj-ea"/>
                <a:ea typeface="+mj-ea"/>
              </a:rPr>
              <a:t>汽车零部件行业专家</a:t>
            </a:r>
            <a:endParaRPr lang="en-US" altLang="zh-CN" sz="1600" b="0" dirty="0">
              <a:solidFill>
                <a:srgbClr val="000000"/>
              </a:solidFill>
              <a:latin typeface="+mj-ea"/>
              <a:ea typeface="+mj-ea"/>
            </a:endParaRPr>
          </a:p>
        </p:txBody>
      </p:sp>
    </p:spTree>
    <p:extLst>
      <p:ext uri="{BB962C8B-B14F-4D97-AF65-F5344CB8AC3E}">
        <p14:creationId xmlns:p14="http://schemas.microsoft.com/office/powerpoint/2010/main" val="1890210935"/>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1"/>
          <p:cNvSpPr txBox="1">
            <a:spLocks/>
          </p:cNvSpPr>
          <p:nvPr/>
        </p:nvSpPr>
        <p:spPr bwMode="gray">
          <a:xfrm>
            <a:off x="425598" y="501052"/>
            <a:ext cx="9255429"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latin typeface="微软雅黑" panose="020B0503020204020204" pitchFamily="34" charset="-122"/>
                <a:ea typeface="微软雅黑" panose="020B0503020204020204" pitchFamily="34" charset="-122"/>
              </a:rPr>
              <a:t>重点展示：销售</a:t>
            </a:r>
            <a:r>
              <a:rPr lang="zh-CN" altLang="en-US" sz="3200" dirty="0">
                <a:latin typeface="微软雅黑" panose="020B0503020204020204" pitchFamily="34" charset="-122"/>
                <a:ea typeface="微软雅黑" panose="020B0503020204020204" pitchFamily="34" charset="-122"/>
              </a:rPr>
              <a:t>管理解决方案</a:t>
            </a:r>
          </a:p>
        </p:txBody>
      </p:sp>
      <p:sp>
        <p:nvSpPr>
          <p:cNvPr id="36" name="Rectangle 39"/>
          <p:cNvSpPr/>
          <p:nvPr/>
        </p:nvSpPr>
        <p:spPr>
          <a:xfrm>
            <a:off x="459542" y="2813141"/>
            <a:ext cx="11495301" cy="338554"/>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cs typeface="+mn-cs"/>
              </a:rPr>
              <a:t> 建立规范的营销管理体制，特别是建设基础的客户基础信息、订单管理制度及流程，明确营销对生产计划的驱动和协同机制。</a:t>
            </a:r>
          </a:p>
        </p:txBody>
      </p:sp>
      <p:grpSp>
        <p:nvGrpSpPr>
          <p:cNvPr id="2" name="组合 1"/>
          <p:cNvGrpSpPr/>
          <p:nvPr/>
        </p:nvGrpSpPr>
        <p:grpSpPr>
          <a:xfrm>
            <a:off x="400615" y="1314755"/>
            <a:ext cx="11554228" cy="1217544"/>
            <a:chOff x="400615" y="1314755"/>
            <a:chExt cx="11554228" cy="1217544"/>
          </a:xfrm>
        </p:grpSpPr>
        <p:sp>
          <p:nvSpPr>
            <p:cNvPr id="19" name="圆角矩形 18"/>
            <p:cNvSpPr/>
            <p:nvPr/>
          </p:nvSpPr>
          <p:spPr bwMode="auto">
            <a:xfrm>
              <a:off x="400615" y="1314755"/>
              <a:ext cx="1020958" cy="1217544"/>
            </a:xfrm>
            <a:prstGeom prst="roundRect">
              <a:avLst/>
            </a:prstGeom>
            <a:solidFill>
              <a:srgbClr val="00B0F0"/>
            </a:solidFill>
            <a:ln w="28575" cap="flat" cmpd="sng" algn="ctr">
              <a:noFill/>
              <a:prstDash val="solid"/>
              <a:round/>
              <a:headEnd type="none" w="med" len="med"/>
              <a:tailEnd type="none" w="med" len="med"/>
            </a:ln>
            <a:effectLst>
              <a:outerShdw blurRad="190500" dist="228600" dir="2700000" algn="ctr">
                <a:srgbClr val="000000">
                  <a:alpha val="30000"/>
                </a:srgbClr>
              </a:outerShdw>
            </a:effectLst>
          </p:spPr>
          <p:txBody>
            <a:bodyPr wrap="square" lIns="90000" tIns="46800" rIns="90000" bIns="46800" anchor="ctr">
              <a:spAutoFit/>
            </a:bodyPr>
            <a:lstStyle/>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销售</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业务</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流程</a:t>
              </a:r>
            </a:p>
          </p:txBody>
        </p:sp>
        <p:sp>
          <p:nvSpPr>
            <p:cNvPr id="21" name="燕尾形 5"/>
            <p:cNvSpPr>
              <a:spLocks noChangeArrowheads="1"/>
            </p:cNvSpPr>
            <p:nvPr/>
          </p:nvSpPr>
          <p:spPr bwMode="auto">
            <a:xfrm>
              <a:off x="4158615" y="1376970"/>
              <a:ext cx="2771450" cy="417679"/>
            </a:xfrm>
            <a:prstGeom prst="chevron">
              <a:avLst>
                <a:gd name="adj" fmla="val 24875"/>
              </a:avLst>
            </a:prstGeom>
            <a:solidFill>
              <a:srgbClr val="F0AB00"/>
            </a:solidFill>
            <a:ln w="28575" algn="ctr">
              <a:solidFill>
                <a:schemeClr val="accent1"/>
              </a:solidFill>
              <a:round/>
              <a:headEnd/>
              <a:tailEnd/>
            </a:ln>
          </p:spPr>
          <p:txBody>
            <a:bodyPr wrap="square" lIns="90000" tIns="46800" rIns="90000" bIns="46800" anchor="ctr">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订单处理</a:t>
              </a:r>
            </a:p>
          </p:txBody>
        </p:sp>
        <p:sp>
          <p:nvSpPr>
            <p:cNvPr id="22" name="燕尾形 6"/>
            <p:cNvSpPr>
              <a:spLocks noChangeArrowheads="1"/>
            </p:cNvSpPr>
            <p:nvPr/>
          </p:nvSpPr>
          <p:spPr bwMode="auto">
            <a:xfrm>
              <a:off x="4167310" y="1980049"/>
              <a:ext cx="852487" cy="525401"/>
            </a:xfrm>
            <a:prstGeom prst="chevron">
              <a:avLst>
                <a:gd name="adj" fmla="val 12707"/>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价格</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管理</a:t>
              </a:r>
            </a:p>
          </p:txBody>
        </p:sp>
        <p:sp>
          <p:nvSpPr>
            <p:cNvPr id="23" name="燕尾形 7"/>
            <p:cNvSpPr>
              <a:spLocks noChangeArrowheads="1"/>
            </p:cNvSpPr>
            <p:nvPr/>
          </p:nvSpPr>
          <p:spPr bwMode="auto">
            <a:xfrm>
              <a:off x="5091778" y="1980050"/>
              <a:ext cx="854075" cy="525401"/>
            </a:xfrm>
            <a:prstGeom prst="chevron">
              <a:avLst>
                <a:gd name="adj" fmla="val 12696"/>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库存</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查询</a:t>
              </a:r>
              <a:endParaRPr lang="en-US" altLang="zh-CN" sz="1400" dirty="0">
                <a:latin typeface="微软雅黑" panose="020B0503020204020204" pitchFamily="34" charset="-122"/>
                <a:ea typeface="微软雅黑" panose="020B0503020204020204" pitchFamily="34" charset="-122"/>
              </a:endParaRPr>
            </a:p>
          </p:txBody>
        </p:sp>
        <p:sp>
          <p:nvSpPr>
            <p:cNvPr id="24" name="燕尾形 8"/>
            <p:cNvSpPr>
              <a:spLocks noChangeArrowheads="1"/>
            </p:cNvSpPr>
            <p:nvPr/>
          </p:nvSpPr>
          <p:spPr bwMode="auto">
            <a:xfrm>
              <a:off x="6036580" y="1980050"/>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交</a:t>
              </a:r>
              <a:r>
                <a:rPr lang="zh-CN" altLang="en-US" sz="1400" dirty="0" smtClean="0">
                  <a:latin typeface="微软雅黑" panose="020B0503020204020204" pitchFamily="34" charset="-122"/>
                  <a:ea typeface="微软雅黑" panose="020B0503020204020204" pitchFamily="34" charset="-122"/>
                </a:rPr>
                <a:t>期</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确认</a:t>
              </a:r>
              <a:endParaRPr lang="zh-CN" altLang="en-US" sz="1400" dirty="0">
                <a:latin typeface="微软雅黑" panose="020B0503020204020204" pitchFamily="34" charset="-122"/>
                <a:ea typeface="微软雅黑" panose="020B0503020204020204" pitchFamily="34" charset="-122"/>
              </a:endParaRPr>
            </a:p>
          </p:txBody>
        </p:sp>
        <p:cxnSp>
          <p:nvCxnSpPr>
            <p:cNvPr id="33" name="直接连接符 32"/>
            <p:cNvCxnSpPr/>
            <p:nvPr/>
          </p:nvCxnSpPr>
          <p:spPr bwMode="auto">
            <a:xfrm>
              <a:off x="2822494" y="1508036"/>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6" name="组合 5"/>
            <p:cNvGrpSpPr/>
            <p:nvPr/>
          </p:nvGrpSpPr>
          <p:grpSpPr>
            <a:xfrm>
              <a:off x="1504539" y="1571536"/>
              <a:ext cx="1232008" cy="676552"/>
              <a:chOff x="1504539" y="1571536"/>
              <a:chExt cx="1232008" cy="676552"/>
            </a:xfrm>
          </p:grpSpPr>
          <p:sp>
            <p:nvSpPr>
              <p:cNvPr id="37" name="KSO_Shape"/>
              <p:cNvSpPr/>
              <p:nvPr/>
            </p:nvSpPr>
            <p:spPr>
              <a:xfrm>
                <a:off x="1579907" y="1571536"/>
                <a:ext cx="1156640"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Rectangle 39"/>
              <p:cNvSpPr/>
              <p:nvPr/>
            </p:nvSpPr>
            <p:spPr>
              <a:xfrm>
                <a:off x="1504539" y="1637934"/>
                <a:ext cx="1089852" cy="523220"/>
              </a:xfrm>
              <a:prstGeom prst="rect">
                <a:avLst/>
              </a:prstGeom>
            </p:spPr>
            <p:txBody>
              <a:bodyPr wrap="square">
                <a:spAutoFit/>
              </a:bodyPr>
              <a:lstStyle/>
              <a:p>
                <a:pPr algn="ctr"/>
                <a:r>
                  <a:rPr lang="zh-CN" altLang="en-US" sz="1400" dirty="0">
                    <a:solidFill>
                      <a:srgbClr val="000000"/>
                    </a:solidFill>
                    <a:latin typeface="微软雅黑" panose="020B0503020204020204" pitchFamily="34" charset="-122"/>
                    <a:ea typeface="微软雅黑" panose="020B0503020204020204" pitchFamily="34" charset="-122"/>
                    <a:cs typeface="+mn-cs"/>
                  </a:rPr>
                  <a:t>整</a:t>
                </a:r>
                <a:r>
                  <a:rPr lang="zh-CN" altLang="en-US" sz="1400" dirty="0" smtClean="0">
                    <a:solidFill>
                      <a:srgbClr val="000000"/>
                    </a:solidFill>
                    <a:latin typeface="微软雅黑" panose="020B0503020204020204" pitchFamily="34" charset="-122"/>
                    <a:ea typeface="微软雅黑" panose="020B0503020204020204" pitchFamily="34" charset="-122"/>
                    <a:cs typeface="+mn-cs"/>
                  </a:rPr>
                  <a:t>车厂</a:t>
                </a:r>
                <a:endParaRPr lang="en-US" altLang="zh-CN" sz="1400" dirty="0" smtClean="0">
                  <a:solidFill>
                    <a:srgbClr val="000000"/>
                  </a:solidFill>
                  <a:latin typeface="微软雅黑" panose="020B0503020204020204" pitchFamily="34" charset="-122"/>
                  <a:ea typeface="微软雅黑" panose="020B0503020204020204" pitchFamily="34" charset="-122"/>
                  <a:cs typeface="+mn-cs"/>
                </a:endParaRPr>
              </a:p>
              <a:p>
                <a:pPr algn="ctr"/>
                <a:r>
                  <a:rPr lang="zh-CN" altLang="en-US" sz="1400" dirty="0" smtClean="0">
                    <a:solidFill>
                      <a:srgbClr val="000000"/>
                    </a:solidFill>
                    <a:latin typeface="微软雅黑" panose="020B0503020204020204" pitchFamily="34" charset="-122"/>
                    <a:ea typeface="微软雅黑" panose="020B0503020204020204" pitchFamily="34" charset="-122"/>
                    <a:cs typeface="+mn-cs"/>
                  </a:rPr>
                  <a:t>生产</a:t>
                </a:r>
                <a:r>
                  <a:rPr lang="zh-CN" altLang="en-US" sz="1400" dirty="0">
                    <a:solidFill>
                      <a:srgbClr val="000000"/>
                    </a:solidFill>
                    <a:latin typeface="微软雅黑" panose="020B0503020204020204" pitchFamily="34" charset="-122"/>
                    <a:ea typeface="微软雅黑" panose="020B0503020204020204" pitchFamily="34" charset="-122"/>
                    <a:cs typeface="+mn-cs"/>
                  </a:rPr>
                  <a:t>计划</a:t>
                </a:r>
              </a:p>
            </p:txBody>
          </p:sp>
        </p:grpSp>
        <p:cxnSp>
          <p:nvCxnSpPr>
            <p:cNvPr id="39" name="直接连接符 38"/>
            <p:cNvCxnSpPr/>
            <p:nvPr/>
          </p:nvCxnSpPr>
          <p:spPr bwMode="auto">
            <a:xfrm>
              <a:off x="7987764" y="1461103"/>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cxnSp>
          <p:nvCxnSpPr>
            <p:cNvPr id="40" name="直接连接符 39"/>
            <p:cNvCxnSpPr/>
            <p:nvPr/>
          </p:nvCxnSpPr>
          <p:spPr bwMode="auto">
            <a:xfrm>
              <a:off x="10054270" y="1492110"/>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5" name="组合 4"/>
            <p:cNvGrpSpPr/>
            <p:nvPr/>
          </p:nvGrpSpPr>
          <p:grpSpPr>
            <a:xfrm>
              <a:off x="2928912" y="1570423"/>
              <a:ext cx="1171647" cy="676552"/>
              <a:chOff x="2986968" y="1595823"/>
              <a:chExt cx="1171647" cy="676552"/>
            </a:xfrm>
          </p:grpSpPr>
          <p:sp>
            <p:nvSpPr>
              <p:cNvPr id="41" name="KSO_Shape"/>
              <p:cNvSpPr/>
              <p:nvPr/>
            </p:nvSpPr>
            <p:spPr>
              <a:xfrm>
                <a:off x="3001975" y="1595823"/>
                <a:ext cx="1156640"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2" name="Rectangle 39"/>
              <p:cNvSpPr/>
              <p:nvPr/>
            </p:nvSpPr>
            <p:spPr>
              <a:xfrm>
                <a:off x="2986968" y="1697229"/>
                <a:ext cx="1089852" cy="523220"/>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rPr>
                  <a:t>客户档案</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管理</a:t>
                </a:r>
              </a:p>
            </p:txBody>
          </p:sp>
        </p:grpSp>
        <p:sp>
          <p:nvSpPr>
            <p:cNvPr id="43" name="燕尾形 8"/>
            <p:cNvSpPr>
              <a:spLocks noChangeArrowheads="1"/>
            </p:cNvSpPr>
            <p:nvPr/>
          </p:nvSpPr>
          <p:spPr bwMode="auto">
            <a:xfrm>
              <a:off x="7009878"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订单</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下达</a:t>
              </a:r>
            </a:p>
          </p:txBody>
        </p:sp>
        <p:sp>
          <p:nvSpPr>
            <p:cNvPr id="44" name="燕尾形 8"/>
            <p:cNvSpPr>
              <a:spLocks noChangeArrowheads="1"/>
            </p:cNvSpPr>
            <p:nvPr/>
          </p:nvSpPr>
          <p:spPr bwMode="auto">
            <a:xfrm>
              <a:off x="8078492" y="1645998"/>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产销</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协调</a:t>
              </a:r>
              <a:endParaRPr lang="zh-CN" altLang="en-US" sz="1400" dirty="0">
                <a:latin typeface="微软雅黑" panose="020B0503020204020204" pitchFamily="34" charset="-122"/>
                <a:ea typeface="微软雅黑" panose="020B0503020204020204" pitchFamily="34" charset="-122"/>
              </a:endParaRPr>
            </a:p>
          </p:txBody>
        </p:sp>
        <p:sp>
          <p:nvSpPr>
            <p:cNvPr id="45" name="燕尾形 8"/>
            <p:cNvSpPr>
              <a:spLocks noChangeArrowheads="1"/>
            </p:cNvSpPr>
            <p:nvPr/>
          </p:nvSpPr>
          <p:spPr bwMode="auto">
            <a:xfrm>
              <a:off x="9035851"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生产</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管理</a:t>
              </a:r>
              <a:endParaRPr lang="zh-CN" altLang="en-US" sz="1400" dirty="0">
                <a:latin typeface="微软雅黑" panose="020B0503020204020204" pitchFamily="34" charset="-122"/>
                <a:ea typeface="微软雅黑" panose="020B0503020204020204" pitchFamily="34" charset="-122"/>
              </a:endParaRPr>
            </a:p>
          </p:txBody>
        </p:sp>
        <p:sp>
          <p:nvSpPr>
            <p:cNvPr id="46" name="燕尾形 8"/>
            <p:cNvSpPr>
              <a:spLocks noChangeArrowheads="1"/>
            </p:cNvSpPr>
            <p:nvPr/>
          </p:nvSpPr>
          <p:spPr bwMode="auto">
            <a:xfrm>
              <a:off x="10180279" y="1645997"/>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发货</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确认</a:t>
              </a:r>
              <a:endParaRPr lang="zh-CN" altLang="en-US" sz="1400" dirty="0">
                <a:latin typeface="微软雅黑" panose="020B0503020204020204" pitchFamily="34" charset="-122"/>
                <a:ea typeface="微软雅黑" panose="020B0503020204020204" pitchFamily="34" charset="-122"/>
              </a:endParaRPr>
            </a:p>
          </p:txBody>
        </p:sp>
        <p:sp>
          <p:nvSpPr>
            <p:cNvPr id="47" name="燕尾形 8"/>
            <p:cNvSpPr>
              <a:spLocks noChangeArrowheads="1"/>
            </p:cNvSpPr>
            <p:nvPr/>
          </p:nvSpPr>
          <p:spPr bwMode="auto">
            <a:xfrm>
              <a:off x="11102356" y="1530212"/>
              <a:ext cx="852487" cy="740845"/>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应收</a:t>
              </a:r>
            </a:p>
            <a:p>
              <a:pPr algn="ctr"/>
              <a:r>
                <a:rPr lang="zh-CN" altLang="en-US" sz="1400" dirty="0">
                  <a:latin typeface="微软雅黑" panose="020B0503020204020204" pitchFamily="34" charset="-122"/>
                  <a:ea typeface="微软雅黑" panose="020B0503020204020204" pitchFamily="34" charset="-122"/>
                </a:rPr>
                <a:t>账款</a:t>
              </a:r>
            </a:p>
            <a:p>
              <a:pPr algn="ctr"/>
              <a:r>
                <a:rPr lang="zh-CN" altLang="en-US" sz="1400" dirty="0">
                  <a:latin typeface="微软雅黑" panose="020B0503020204020204" pitchFamily="34" charset="-122"/>
                  <a:ea typeface="微软雅黑" panose="020B0503020204020204" pitchFamily="34" charset="-122"/>
                </a:rPr>
                <a:t>结算</a:t>
              </a:r>
            </a:p>
          </p:txBody>
        </p:sp>
      </p:grpSp>
      <p:grpSp>
        <p:nvGrpSpPr>
          <p:cNvPr id="7" name="组合 6"/>
          <p:cNvGrpSpPr/>
          <p:nvPr/>
        </p:nvGrpSpPr>
        <p:grpSpPr>
          <a:xfrm>
            <a:off x="7597245" y="3343780"/>
            <a:ext cx="4086754" cy="2932068"/>
            <a:chOff x="7147303" y="3366861"/>
            <a:chExt cx="4086754" cy="2932068"/>
          </a:xfrm>
        </p:grpSpPr>
        <p:pic>
          <p:nvPicPr>
            <p:cNvPr id="34" name="图片 18" descr="截图15.jpg"/>
            <p:cNvPicPr>
              <a:picLocks noChangeAspect="1"/>
            </p:cNvPicPr>
            <p:nvPr/>
          </p:nvPicPr>
          <p:blipFill>
            <a:blip r:embed="rId2"/>
            <a:srcRect/>
            <a:stretch>
              <a:fillRect/>
            </a:stretch>
          </p:blipFill>
          <p:spPr bwMode="auto">
            <a:xfrm>
              <a:off x="7286171" y="3459385"/>
              <a:ext cx="3819239" cy="2389872"/>
            </a:xfrm>
            <a:prstGeom prst="rect">
              <a:avLst/>
            </a:prstGeom>
            <a:noFill/>
            <a:ln w="9525">
              <a:noFill/>
              <a:miter lim="800000"/>
              <a:headEnd/>
              <a:tailEnd/>
            </a:ln>
          </p:spPr>
        </p:pic>
        <p:sp>
          <p:nvSpPr>
            <p:cNvPr id="48" name="KSO_Shape"/>
            <p:cNvSpPr>
              <a:spLocks/>
            </p:cNvSpPr>
            <p:nvPr/>
          </p:nvSpPr>
          <p:spPr bwMode="auto">
            <a:xfrm>
              <a:off x="7147303" y="3366861"/>
              <a:ext cx="4086754" cy="2932068"/>
            </a:xfrm>
            <a:custGeom>
              <a:avLst/>
              <a:gdLst>
                <a:gd name="T0" fmla="*/ 113939 w 6855"/>
                <a:gd name="T1" fmla="*/ 556 h 4342"/>
                <a:gd name="T2" fmla="*/ 83370 w 6855"/>
                <a:gd name="T3" fmla="*/ 7500 h 4342"/>
                <a:gd name="T4" fmla="*/ 56136 w 6855"/>
                <a:gd name="T5" fmla="*/ 21666 h 4342"/>
                <a:gd name="T6" fmla="*/ 33070 w 6855"/>
                <a:gd name="T7" fmla="*/ 41387 h 4342"/>
                <a:gd name="T8" fmla="*/ 15284 w 6855"/>
                <a:gd name="T9" fmla="*/ 66386 h 4342"/>
                <a:gd name="T10" fmla="*/ 3891 w 6855"/>
                <a:gd name="T11" fmla="*/ 95273 h 4342"/>
                <a:gd name="T12" fmla="*/ 0 w 6855"/>
                <a:gd name="T13" fmla="*/ 126939 h 4342"/>
                <a:gd name="T14" fmla="*/ 1389 w 6855"/>
                <a:gd name="T15" fmla="*/ 971345 h 4342"/>
                <a:gd name="T16" fmla="*/ 10004 w 6855"/>
                <a:gd name="T17" fmla="*/ 1001343 h 4342"/>
                <a:gd name="T18" fmla="*/ 25289 w 6855"/>
                <a:gd name="T19" fmla="*/ 1027731 h 4342"/>
                <a:gd name="T20" fmla="*/ 46409 w 6855"/>
                <a:gd name="T21" fmla="*/ 1049674 h 4342"/>
                <a:gd name="T22" fmla="*/ 71976 w 6855"/>
                <a:gd name="T23" fmla="*/ 1066340 h 4342"/>
                <a:gd name="T24" fmla="*/ 101433 w 6855"/>
                <a:gd name="T25" fmla="*/ 1076340 h 4342"/>
                <a:gd name="T26" fmla="*/ 825361 w 6855"/>
                <a:gd name="T27" fmla="*/ 1078840 h 4342"/>
                <a:gd name="T28" fmla="*/ 687245 w 6855"/>
                <a:gd name="T29" fmla="*/ 1143281 h 4342"/>
                <a:gd name="T30" fmla="*/ 665013 w 6855"/>
                <a:gd name="T31" fmla="*/ 1150225 h 4342"/>
                <a:gd name="T32" fmla="*/ 650284 w 6855"/>
                <a:gd name="T33" fmla="*/ 1162447 h 4342"/>
                <a:gd name="T34" fmla="*/ 638057 w 6855"/>
                <a:gd name="T35" fmla="*/ 1185779 h 4342"/>
                <a:gd name="T36" fmla="*/ 635000 w 6855"/>
                <a:gd name="T37" fmla="*/ 1206056 h 4342"/>
                <a:gd name="T38" fmla="*/ 1268333 w 6855"/>
                <a:gd name="T39" fmla="*/ 1189668 h 4342"/>
                <a:gd name="T40" fmla="*/ 1259996 w 6855"/>
                <a:gd name="T41" fmla="*/ 1169113 h 4342"/>
                <a:gd name="T42" fmla="*/ 1246934 w 6855"/>
                <a:gd name="T43" fmla="*/ 1155781 h 4342"/>
                <a:gd name="T44" fmla="*/ 1220812 w 6855"/>
                <a:gd name="T45" fmla="*/ 1144392 h 4342"/>
                <a:gd name="T46" fmla="*/ 1079361 w 6855"/>
                <a:gd name="T47" fmla="*/ 1142448 h 4342"/>
                <a:gd name="T48" fmla="*/ 1790783 w 6855"/>
                <a:gd name="T49" fmla="*/ 1078284 h 4342"/>
                <a:gd name="T50" fmla="*/ 1821352 w 6855"/>
                <a:gd name="T51" fmla="*/ 1071062 h 4342"/>
                <a:gd name="T52" fmla="*/ 1848864 w 6855"/>
                <a:gd name="T53" fmla="*/ 1057174 h 4342"/>
                <a:gd name="T54" fmla="*/ 1871652 w 6855"/>
                <a:gd name="T55" fmla="*/ 1037175 h 4342"/>
                <a:gd name="T56" fmla="*/ 1889438 w 6855"/>
                <a:gd name="T57" fmla="*/ 1012176 h 4342"/>
                <a:gd name="T58" fmla="*/ 1900832 w 6855"/>
                <a:gd name="T59" fmla="*/ 983566 h 4342"/>
                <a:gd name="T60" fmla="*/ 1905000 w 6855"/>
                <a:gd name="T61" fmla="*/ 952179 h 4342"/>
                <a:gd name="T62" fmla="*/ 1903333 w 6855"/>
                <a:gd name="T63" fmla="*/ 107773 h 4342"/>
                <a:gd name="T64" fmla="*/ 1894718 w 6855"/>
                <a:gd name="T65" fmla="*/ 77774 h 4342"/>
                <a:gd name="T66" fmla="*/ 1879711 w 6855"/>
                <a:gd name="T67" fmla="*/ 51109 h 4342"/>
                <a:gd name="T68" fmla="*/ 1858313 w 6855"/>
                <a:gd name="T69" fmla="*/ 29165 h 4342"/>
                <a:gd name="T70" fmla="*/ 1832746 w 6855"/>
                <a:gd name="T71" fmla="*/ 12499 h 4342"/>
                <a:gd name="T72" fmla="*/ 1803289 w 6855"/>
                <a:gd name="T73" fmla="*/ 2500 h 4342"/>
                <a:gd name="T74" fmla="*/ 1841083 w 6855"/>
                <a:gd name="T75" fmla="*/ 952179 h 4342"/>
                <a:gd name="T76" fmla="*/ 1836359 w 6855"/>
                <a:gd name="T77" fmla="*/ 976900 h 4342"/>
                <a:gd name="T78" fmla="*/ 1818018 w 6855"/>
                <a:gd name="T79" fmla="*/ 1001065 h 4342"/>
                <a:gd name="T80" fmla="*/ 1790505 w 6855"/>
                <a:gd name="T81" fmla="*/ 1014120 h 4342"/>
                <a:gd name="T82" fmla="*/ 120330 w 6855"/>
                <a:gd name="T83" fmla="*/ 1015231 h 4342"/>
                <a:gd name="T84" fmla="*/ 91707 w 6855"/>
                <a:gd name="T85" fmla="*/ 1004676 h 4342"/>
                <a:gd name="T86" fmla="*/ 71142 w 6855"/>
                <a:gd name="T87" fmla="*/ 982177 h 4342"/>
                <a:gd name="T88" fmla="*/ 63361 w 6855"/>
                <a:gd name="T89" fmla="*/ 952179 h 4342"/>
                <a:gd name="T90" fmla="*/ 66418 w 6855"/>
                <a:gd name="T91" fmla="*/ 108051 h 4342"/>
                <a:gd name="T92" fmla="*/ 81980 w 6855"/>
                <a:gd name="T93" fmla="*/ 82218 h 4342"/>
                <a:gd name="T94" fmla="*/ 107825 w 6855"/>
                <a:gd name="T95" fmla="*/ 66108 h 4342"/>
                <a:gd name="T96" fmla="*/ 1777722 w 6855"/>
                <a:gd name="T97" fmla="*/ 63330 h 4342"/>
                <a:gd name="T98" fmla="*/ 1808291 w 6855"/>
                <a:gd name="T99" fmla="*/ 70830 h 4342"/>
                <a:gd name="T100" fmla="*/ 1830523 w 6855"/>
                <a:gd name="T101" fmla="*/ 91385 h 4342"/>
                <a:gd name="T102" fmla="*/ 1840805 w 6855"/>
                <a:gd name="T103" fmla="*/ 120272 h 43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55" h="4342">
                  <a:moveTo>
                    <a:pt x="6397" y="0"/>
                  </a:moveTo>
                  <a:lnTo>
                    <a:pt x="456" y="0"/>
                  </a:lnTo>
                  <a:lnTo>
                    <a:pt x="433" y="1"/>
                  </a:lnTo>
                  <a:lnTo>
                    <a:pt x="410" y="2"/>
                  </a:lnTo>
                  <a:lnTo>
                    <a:pt x="387" y="5"/>
                  </a:lnTo>
                  <a:lnTo>
                    <a:pt x="365" y="9"/>
                  </a:lnTo>
                  <a:lnTo>
                    <a:pt x="343" y="15"/>
                  </a:lnTo>
                  <a:lnTo>
                    <a:pt x="322" y="20"/>
                  </a:lnTo>
                  <a:lnTo>
                    <a:pt x="300" y="27"/>
                  </a:lnTo>
                  <a:lnTo>
                    <a:pt x="279" y="35"/>
                  </a:lnTo>
                  <a:lnTo>
                    <a:pt x="259" y="45"/>
                  </a:lnTo>
                  <a:lnTo>
                    <a:pt x="240" y="55"/>
                  </a:lnTo>
                  <a:lnTo>
                    <a:pt x="220" y="67"/>
                  </a:lnTo>
                  <a:lnTo>
                    <a:pt x="202" y="78"/>
                  </a:lnTo>
                  <a:lnTo>
                    <a:pt x="184" y="91"/>
                  </a:lnTo>
                  <a:lnTo>
                    <a:pt x="167" y="105"/>
                  </a:lnTo>
                  <a:lnTo>
                    <a:pt x="150" y="118"/>
                  </a:lnTo>
                  <a:lnTo>
                    <a:pt x="134" y="134"/>
                  </a:lnTo>
                  <a:lnTo>
                    <a:pt x="119" y="149"/>
                  </a:lnTo>
                  <a:lnTo>
                    <a:pt x="105" y="167"/>
                  </a:lnTo>
                  <a:lnTo>
                    <a:pt x="91" y="184"/>
                  </a:lnTo>
                  <a:lnTo>
                    <a:pt x="78" y="201"/>
                  </a:lnTo>
                  <a:lnTo>
                    <a:pt x="66" y="221"/>
                  </a:lnTo>
                  <a:lnTo>
                    <a:pt x="55" y="239"/>
                  </a:lnTo>
                  <a:lnTo>
                    <a:pt x="45" y="259"/>
                  </a:lnTo>
                  <a:lnTo>
                    <a:pt x="36" y="280"/>
                  </a:lnTo>
                  <a:lnTo>
                    <a:pt x="28" y="300"/>
                  </a:lnTo>
                  <a:lnTo>
                    <a:pt x="21" y="321"/>
                  </a:lnTo>
                  <a:lnTo>
                    <a:pt x="14" y="343"/>
                  </a:lnTo>
                  <a:lnTo>
                    <a:pt x="9" y="365"/>
                  </a:lnTo>
                  <a:lnTo>
                    <a:pt x="5" y="388"/>
                  </a:lnTo>
                  <a:lnTo>
                    <a:pt x="2" y="410"/>
                  </a:lnTo>
                  <a:lnTo>
                    <a:pt x="0" y="433"/>
                  </a:lnTo>
                  <a:lnTo>
                    <a:pt x="0" y="457"/>
                  </a:lnTo>
                  <a:lnTo>
                    <a:pt x="0" y="3428"/>
                  </a:lnTo>
                  <a:lnTo>
                    <a:pt x="0" y="3451"/>
                  </a:lnTo>
                  <a:lnTo>
                    <a:pt x="2" y="3474"/>
                  </a:lnTo>
                  <a:lnTo>
                    <a:pt x="5" y="3497"/>
                  </a:lnTo>
                  <a:lnTo>
                    <a:pt x="9" y="3519"/>
                  </a:lnTo>
                  <a:lnTo>
                    <a:pt x="14" y="3541"/>
                  </a:lnTo>
                  <a:lnTo>
                    <a:pt x="21" y="3563"/>
                  </a:lnTo>
                  <a:lnTo>
                    <a:pt x="28" y="3584"/>
                  </a:lnTo>
                  <a:lnTo>
                    <a:pt x="36" y="3605"/>
                  </a:lnTo>
                  <a:lnTo>
                    <a:pt x="45" y="3625"/>
                  </a:lnTo>
                  <a:lnTo>
                    <a:pt x="55" y="3644"/>
                  </a:lnTo>
                  <a:lnTo>
                    <a:pt x="66" y="3664"/>
                  </a:lnTo>
                  <a:lnTo>
                    <a:pt x="78" y="3682"/>
                  </a:lnTo>
                  <a:lnTo>
                    <a:pt x="91" y="3700"/>
                  </a:lnTo>
                  <a:lnTo>
                    <a:pt x="105" y="3717"/>
                  </a:lnTo>
                  <a:lnTo>
                    <a:pt x="119" y="3734"/>
                  </a:lnTo>
                  <a:lnTo>
                    <a:pt x="134" y="3750"/>
                  </a:lnTo>
                  <a:lnTo>
                    <a:pt x="150" y="3765"/>
                  </a:lnTo>
                  <a:lnTo>
                    <a:pt x="167" y="3779"/>
                  </a:lnTo>
                  <a:lnTo>
                    <a:pt x="184" y="3793"/>
                  </a:lnTo>
                  <a:lnTo>
                    <a:pt x="202" y="3806"/>
                  </a:lnTo>
                  <a:lnTo>
                    <a:pt x="220" y="3818"/>
                  </a:lnTo>
                  <a:lnTo>
                    <a:pt x="240" y="3829"/>
                  </a:lnTo>
                  <a:lnTo>
                    <a:pt x="259" y="3839"/>
                  </a:lnTo>
                  <a:lnTo>
                    <a:pt x="279" y="3848"/>
                  </a:lnTo>
                  <a:lnTo>
                    <a:pt x="300" y="3856"/>
                  </a:lnTo>
                  <a:lnTo>
                    <a:pt x="322" y="3863"/>
                  </a:lnTo>
                  <a:lnTo>
                    <a:pt x="343" y="3870"/>
                  </a:lnTo>
                  <a:lnTo>
                    <a:pt x="365" y="3875"/>
                  </a:lnTo>
                  <a:lnTo>
                    <a:pt x="387" y="3879"/>
                  </a:lnTo>
                  <a:lnTo>
                    <a:pt x="410" y="3882"/>
                  </a:lnTo>
                  <a:lnTo>
                    <a:pt x="433" y="3884"/>
                  </a:lnTo>
                  <a:lnTo>
                    <a:pt x="456" y="3884"/>
                  </a:lnTo>
                  <a:lnTo>
                    <a:pt x="2970" y="3884"/>
                  </a:lnTo>
                  <a:lnTo>
                    <a:pt x="2970" y="4113"/>
                  </a:lnTo>
                  <a:lnTo>
                    <a:pt x="2513" y="4113"/>
                  </a:lnTo>
                  <a:lnTo>
                    <a:pt x="2492" y="4113"/>
                  </a:lnTo>
                  <a:lnTo>
                    <a:pt x="2473" y="4116"/>
                  </a:lnTo>
                  <a:lnTo>
                    <a:pt x="2454" y="4118"/>
                  </a:lnTo>
                  <a:lnTo>
                    <a:pt x="2438" y="4123"/>
                  </a:lnTo>
                  <a:lnTo>
                    <a:pt x="2422" y="4128"/>
                  </a:lnTo>
                  <a:lnTo>
                    <a:pt x="2407" y="4134"/>
                  </a:lnTo>
                  <a:lnTo>
                    <a:pt x="2393" y="4141"/>
                  </a:lnTo>
                  <a:lnTo>
                    <a:pt x="2381" y="4148"/>
                  </a:lnTo>
                  <a:lnTo>
                    <a:pt x="2369" y="4157"/>
                  </a:lnTo>
                  <a:lnTo>
                    <a:pt x="2359" y="4166"/>
                  </a:lnTo>
                  <a:lnTo>
                    <a:pt x="2349" y="4176"/>
                  </a:lnTo>
                  <a:lnTo>
                    <a:pt x="2340" y="4185"/>
                  </a:lnTo>
                  <a:lnTo>
                    <a:pt x="2332" y="4195"/>
                  </a:lnTo>
                  <a:lnTo>
                    <a:pt x="2325" y="4206"/>
                  </a:lnTo>
                  <a:lnTo>
                    <a:pt x="2314" y="4227"/>
                  </a:lnTo>
                  <a:lnTo>
                    <a:pt x="2303" y="4248"/>
                  </a:lnTo>
                  <a:lnTo>
                    <a:pt x="2296" y="4269"/>
                  </a:lnTo>
                  <a:lnTo>
                    <a:pt x="2292" y="4289"/>
                  </a:lnTo>
                  <a:lnTo>
                    <a:pt x="2288" y="4306"/>
                  </a:lnTo>
                  <a:lnTo>
                    <a:pt x="2286" y="4321"/>
                  </a:lnTo>
                  <a:lnTo>
                    <a:pt x="2285" y="4331"/>
                  </a:lnTo>
                  <a:lnTo>
                    <a:pt x="2285" y="4342"/>
                  </a:lnTo>
                  <a:lnTo>
                    <a:pt x="4570" y="4342"/>
                  </a:lnTo>
                  <a:lnTo>
                    <a:pt x="4569" y="4321"/>
                  </a:lnTo>
                  <a:lnTo>
                    <a:pt x="4567" y="4301"/>
                  </a:lnTo>
                  <a:lnTo>
                    <a:pt x="4564" y="4283"/>
                  </a:lnTo>
                  <a:lnTo>
                    <a:pt x="4559" y="4266"/>
                  </a:lnTo>
                  <a:lnTo>
                    <a:pt x="4555" y="4251"/>
                  </a:lnTo>
                  <a:lnTo>
                    <a:pt x="4548" y="4236"/>
                  </a:lnTo>
                  <a:lnTo>
                    <a:pt x="4541" y="4222"/>
                  </a:lnTo>
                  <a:lnTo>
                    <a:pt x="4534" y="4209"/>
                  </a:lnTo>
                  <a:lnTo>
                    <a:pt x="4526" y="4198"/>
                  </a:lnTo>
                  <a:lnTo>
                    <a:pt x="4517" y="4187"/>
                  </a:lnTo>
                  <a:lnTo>
                    <a:pt x="4507" y="4178"/>
                  </a:lnTo>
                  <a:lnTo>
                    <a:pt x="4497" y="4169"/>
                  </a:lnTo>
                  <a:lnTo>
                    <a:pt x="4487" y="4161"/>
                  </a:lnTo>
                  <a:lnTo>
                    <a:pt x="4476" y="4154"/>
                  </a:lnTo>
                  <a:lnTo>
                    <a:pt x="4456" y="4141"/>
                  </a:lnTo>
                  <a:lnTo>
                    <a:pt x="4434" y="4132"/>
                  </a:lnTo>
                  <a:lnTo>
                    <a:pt x="4413" y="4125"/>
                  </a:lnTo>
                  <a:lnTo>
                    <a:pt x="4393" y="4120"/>
                  </a:lnTo>
                  <a:lnTo>
                    <a:pt x="4376" y="4117"/>
                  </a:lnTo>
                  <a:lnTo>
                    <a:pt x="4362" y="4115"/>
                  </a:lnTo>
                  <a:lnTo>
                    <a:pt x="4351" y="4113"/>
                  </a:lnTo>
                  <a:lnTo>
                    <a:pt x="4340" y="4113"/>
                  </a:lnTo>
                  <a:lnTo>
                    <a:pt x="3884" y="4113"/>
                  </a:lnTo>
                  <a:lnTo>
                    <a:pt x="3884" y="3884"/>
                  </a:lnTo>
                  <a:lnTo>
                    <a:pt x="6397" y="3884"/>
                  </a:lnTo>
                  <a:lnTo>
                    <a:pt x="6421" y="3884"/>
                  </a:lnTo>
                  <a:lnTo>
                    <a:pt x="6444" y="3882"/>
                  </a:lnTo>
                  <a:lnTo>
                    <a:pt x="6466" y="3879"/>
                  </a:lnTo>
                  <a:lnTo>
                    <a:pt x="6489" y="3875"/>
                  </a:lnTo>
                  <a:lnTo>
                    <a:pt x="6511" y="3870"/>
                  </a:lnTo>
                  <a:lnTo>
                    <a:pt x="6533" y="3863"/>
                  </a:lnTo>
                  <a:lnTo>
                    <a:pt x="6554" y="3856"/>
                  </a:lnTo>
                  <a:lnTo>
                    <a:pt x="6575" y="3848"/>
                  </a:lnTo>
                  <a:lnTo>
                    <a:pt x="6595" y="3839"/>
                  </a:lnTo>
                  <a:lnTo>
                    <a:pt x="6615" y="3829"/>
                  </a:lnTo>
                  <a:lnTo>
                    <a:pt x="6633" y="3818"/>
                  </a:lnTo>
                  <a:lnTo>
                    <a:pt x="6653" y="3806"/>
                  </a:lnTo>
                  <a:lnTo>
                    <a:pt x="6670" y="3793"/>
                  </a:lnTo>
                  <a:lnTo>
                    <a:pt x="6687" y="3779"/>
                  </a:lnTo>
                  <a:lnTo>
                    <a:pt x="6705" y="3765"/>
                  </a:lnTo>
                  <a:lnTo>
                    <a:pt x="6720" y="3750"/>
                  </a:lnTo>
                  <a:lnTo>
                    <a:pt x="6735" y="3734"/>
                  </a:lnTo>
                  <a:lnTo>
                    <a:pt x="6750" y="3717"/>
                  </a:lnTo>
                  <a:lnTo>
                    <a:pt x="6764" y="3700"/>
                  </a:lnTo>
                  <a:lnTo>
                    <a:pt x="6776" y="3682"/>
                  </a:lnTo>
                  <a:lnTo>
                    <a:pt x="6788" y="3664"/>
                  </a:lnTo>
                  <a:lnTo>
                    <a:pt x="6799" y="3644"/>
                  </a:lnTo>
                  <a:lnTo>
                    <a:pt x="6810" y="3625"/>
                  </a:lnTo>
                  <a:lnTo>
                    <a:pt x="6818" y="3605"/>
                  </a:lnTo>
                  <a:lnTo>
                    <a:pt x="6827" y="3584"/>
                  </a:lnTo>
                  <a:lnTo>
                    <a:pt x="6834" y="3563"/>
                  </a:lnTo>
                  <a:lnTo>
                    <a:pt x="6840" y="3541"/>
                  </a:lnTo>
                  <a:lnTo>
                    <a:pt x="6845" y="3519"/>
                  </a:lnTo>
                  <a:lnTo>
                    <a:pt x="6849" y="3497"/>
                  </a:lnTo>
                  <a:lnTo>
                    <a:pt x="6852" y="3474"/>
                  </a:lnTo>
                  <a:lnTo>
                    <a:pt x="6853" y="3451"/>
                  </a:lnTo>
                  <a:lnTo>
                    <a:pt x="6855" y="3428"/>
                  </a:lnTo>
                  <a:lnTo>
                    <a:pt x="6855" y="457"/>
                  </a:lnTo>
                  <a:lnTo>
                    <a:pt x="6853" y="433"/>
                  </a:lnTo>
                  <a:lnTo>
                    <a:pt x="6852" y="410"/>
                  </a:lnTo>
                  <a:lnTo>
                    <a:pt x="6849" y="388"/>
                  </a:lnTo>
                  <a:lnTo>
                    <a:pt x="6845" y="365"/>
                  </a:lnTo>
                  <a:lnTo>
                    <a:pt x="6840" y="343"/>
                  </a:lnTo>
                  <a:lnTo>
                    <a:pt x="6834" y="321"/>
                  </a:lnTo>
                  <a:lnTo>
                    <a:pt x="6827" y="300"/>
                  </a:lnTo>
                  <a:lnTo>
                    <a:pt x="6818" y="280"/>
                  </a:lnTo>
                  <a:lnTo>
                    <a:pt x="6810" y="259"/>
                  </a:lnTo>
                  <a:lnTo>
                    <a:pt x="6799" y="239"/>
                  </a:lnTo>
                  <a:lnTo>
                    <a:pt x="6788" y="221"/>
                  </a:lnTo>
                  <a:lnTo>
                    <a:pt x="6776" y="201"/>
                  </a:lnTo>
                  <a:lnTo>
                    <a:pt x="6764" y="184"/>
                  </a:lnTo>
                  <a:lnTo>
                    <a:pt x="6750" y="167"/>
                  </a:lnTo>
                  <a:lnTo>
                    <a:pt x="6735" y="149"/>
                  </a:lnTo>
                  <a:lnTo>
                    <a:pt x="6720" y="134"/>
                  </a:lnTo>
                  <a:lnTo>
                    <a:pt x="6705" y="118"/>
                  </a:lnTo>
                  <a:lnTo>
                    <a:pt x="6687" y="105"/>
                  </a:lnTo>
                  <a:lnTo>
                    <a:pt x="6670" y="91"/>
                  </a:lnTo>
                  <a:lnTo>
                    <a:pt x="6653" y="78"/>
                  </a:lnTo>
                  <a:lnTo>
                    <a:pt x="6633" y="67"/>
                  </a:lnTo>
                  <a:lnTo>
                    <a:pt x="6615" y="55"/>
                  </a:lnTo>
                  <a:lnTo>
                    <a:pt x="6595" y="45"/>
                  </a:lnTo>
                  <a:lnTo>
                    <a:pt x="6575" y="35"/>
                  </a:lnTo>
                  <a:lnTo>
                    <a:pt x="6554" y="27"/>
                  </a:lnTo>
                  <a:lnTo>
                    <a:pt x="6533" y="20"/>
                  </a:lnTo>
                  <a:lnTo>
                    <a:pt x="6511" y="15"/>
                  </a:lnTo>
                  <a:lnTo>
                    <a:pt x="6489" y="9"/>
                  </a:lnTo>
                  <a:lnTo>
                    <a:pt x="6466" y="5"/>
                  </a:lnTo>
                  <a:lnTo>
                    <a:pt x="6444" y="2"/>
                  </a:lnTo>
                  <a:lnTo>
                    <a:pt x="6421" y="1"/>
                  </a:lnTo>
                  <a:lnTo>
                    <a:pt x="6397" y="0"/>
                  </a:lnTo>
                  <a:close/>
                  <a:moveTo>
                    <a:pt x="6625" y="3428"/>
                  </a:moveTo>
                  <a:lnTo>
                    <a:pt x="6625" y="3428"/>
                  </a:lnTo>
                  <a:lnTo>
                    <a:pt x="6624" y="3451"/>
                  </a:lnTo>
                  <a:lnTo>
                    <a:pt x="6621" y="3474"/>
                  </a:lnTo>
                  <a:lnTo>
                    <a:pt x="6616" y="3496"/>
                  </a:lnTo>
                  <a:lnTo>
                    <a:pt x="6608" y="3517"/>
                  </a:lnTo>
                  <a:lnTo>
                    <a:pt x="6599" y="3536"/>
                  </a:lnTo>
                  <a:lnTo>
                    <a:pt x="6587" y="3555"/>
                  </a:lnTo>
                  <a:lnTo>
                    <a:pt x="6573" y="3573"/>
                  </a:lnTo>
                  <a:lnTo>
                    <a:pt x="6558" y="3589"/>
                  </a:lnTo>
                  <a:lnTo>
                    <a:pt x="6542" y="3604"/>
                  </a:lnTo>
                  <a:lnTo>
                    <a:pt x="6525" y="3617"/>
                  </a:lnTo>
                  <a:lnTo>
                    <a:pt x="6507" y="3628"/>
                  </a:lnTo>
                  <a:lnTo>
                    <a:pt x="6486" y="3638"/>
                  </a:lnTo>
                  <a:lnTo>
                    <a:pt x="6465" y="3646"/>
                  </a:lnTo>
                  <a:lnTo>
                    <a:pt x="6443" y="3651"/>
                  </a:lnTo>
                  <a:lnTo>
                    <a:pt x="6420" y="3655"/>
                  </a:lnTo>
                  <a:lnTo>
                    <a:pt x="6397" y="3656"/>
                  </a:lnTo>
                  <a:lnTo>
                    <a:pt x="456" y="3656"/>
                  </a:lnTo>
                  <a:lnTo>
                    <a:pt x="433" y="3655"/>
                  </a:lnTo>
                  <a:lnTo>
                    <a:pt x="410" y="3651"/>
                  </a:lnTo>
                  <a:lnTo>
                    <a:pt x="388" y="3646"/>
                  </a:lnTo>
                  <a:lnTo>
                    <a:pt x="368" y="3638"/>
                  </a:lnTo>
                  <a:lnTo>
                    <a:pt x="348" y="3628"/>
                  </a:lnTo>
                  <a:lnTo>
                    <a:pt x="330" y="3617"/>
                  </a:lnTo>
                  <a:lnTo>
                    <a:pt x="311" y="3604"/>
                  </a:lnTo>
                  <a:lnTo>
                    <a:pt x="295" y="3589"/>
                  </a:lnTo>
                  <a:lnTo>
                    <a:pt x="280" y="3573"/>
                  </a:lnTo>
                  <a:lnTo>
                    <a:pt x="267" y="3555"/>
                  </a:lnTo>
                  <a:lnTo>
                    <a:pt x="256" y="3536"/>
                  </a:lnTo>
                  <a:lnTo>
                    <a:pt x="247" y="3517"/>
                  </a:lnTo>
                  <a:lnTo>
                    <a:pt x="239" y="3496"/>
                  </a:lnTo>
                  <a:lnTo>
                    <a:pt x="233" y="3474"/>
                  </a:lnTo>
                  <a:lnTo>
                    <a:pt x="229" y="3451"/>
                  </a:lnTo>
                  <a:lnTo>
                    <a:pt x="228" y="3428"/>
                  </a:lnTo>
                  <a:lnTo>
                    <a:pt x="228" y="457"/>
                  </a:lnTo>
                  <a:lnTo>
                    <a:pt x="229" y="433"/>
                  </a:lnTo>
                  <a:lnTo>
                    <a:pt x="233" y="411"/>
                  </a:lnTo>
                  <a:lnTo>
                    <a:pt x="239" y="389"/>
                  </a:lnTo>
                  <a:lnTo>
                    <a:pt x="247" y="368"/>
                  </a:lnTo>
                  <a:lnTo>
                    <a:pt x="256" y="348"/>
                  </a:lnTo>
                  <a:lnTo>
                    <a:pt x="267" y="329"/>
                  </a:lnTo>
                  <a:lnTo>
                    <a:pt x="280" y="312"/>
                  </a:lnTo>
                  <a:lnTo>
                    <a:pt x="295" y="296"/>
                  </a:lnTo>
                  <a:lnTo>
                    <a:pt x="311" y="281"/>
                  </a:lnTo>
                  <a:lnTo>
                    <a:pt x="330" y="267"/>
                  </a:lnTo>
                  <a:lnTo>
                    <a:pt x="348" y="255"/>
                  </a:lnTo>
                  <a:lnTo>
                    <a:pt x="368" y="246"/>
                  </a:lnTo>
                  <a:lnTo>
                    <a:pt x="388" y="238"/>
                  </a:lnTo>
                  <a:lnTo>
                    <a:pt x="410" y="232"/>
                  </a:lnTo>
                  <a:lnTo>
                    <a:pt x="433" y="229"/>
                  </a:lnTo>
                  <a:lnTo>
                    <a:pt x="456" y="228"/>
                  </a:lnTo>
                  <a:lnTo>
                    <a:pt x="6397" y="228"/>
                  </a:lnTo>
                  <a:lnTo>
                    <a:pt x="6420" y="229"/>
                  </a:lnTo>
                  <a:lnTo>
                    <a:pt x="6443" y="232"/>
                  </a:lnTo>
                  <a:lnTo>
                    <a:pt x="6465" y="238"/>
                  </a:lnTo>
                  <a:lnTo>
                    <a:pt x="6486" y="246"/>
                  </a:lnTo>
                  <a:lnTo>
                    <a:pt x="6507" y="255"/>
                  </a:lnTo>
                  <a:lnTo>
                    <a:pt x="6525" y="267"/>
                  </a:lnTo>
                  <a:lnTo>
                    <a:pt x="6542" y="281"/>
                  </a:lnTo>
                  <a:lnTo>
                    <a:pt x="6558" y="296"/>
                  </a:lnTo>
                  <a:lnTo>
                    <a:pt x="6573" y="312"/>
                  </a:lnTo>
                  <a:lnTo>
                    <a:pt x="6587" y="329"/>
                  </a:lnTo>
                  <a:lnTo>
                    <a:pt x="6599" y="348"/>
                  </a:lnTo>
                  <a:lnTo>
                    <a:pt x="6608" y="368"/>
                  </a:lnTo>
                  <a:lnTo>
                    <a:pt x="6616" y="389"/>
                  </a:lnTo>
                  <a:lnTo>
                    <a:pt x="6621" y="411"/>
                  </a:lnTo>
                  <a:lnTo>
                    <a:pt x="6624" y="433"/>
                  </a:lnTo>
                  <a:lnTo>
                    <a:pt x="6625" y="457"/>
                  </a:lnTo>
                  <a:lnTo>
                    <a:pt x="6625" y="3428"/>
                  </a:lnTo>
                  <a:close/>
                </a:path>
              </a:pathLst>
            </a:custGeom>
            <a:solidFill>
              <a:schemeClr val="bg1">
                <a:lumMod val="50000"/>
              </a:schemeClr>
            </a:solidFill>
            <a:ln>
              <a:noFill/>
            </a:ln>
            <a:extLst/>
          </p:spPr>
          <p:txBody>
            <a:bodyPr bIns="144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sp>
        <p:nvSpPr>
          <p:cNvPr id="49" name="Rectangle 39"/>
          <p:cNvSpPr/>
          <p:nvPr/>
        </p:nvSpPr>
        <p:spPr>
          <a:xfrm>
            <a:off x="614587" y="3343780"/>
            <a:ext cx="3552723" cy="2354491"/>
          </a:xfrm>
          <a:prstGeom prst="rect">
            <a:avLst/>
          </a:prstGeom>
        </p:spPr>
        <p:txBody>
          <a:bodyPr wrap="square">
            <a:spAutoFit/>
          </a:bodyPr>
          <a:lstStyle/>
          <a:p>
            <a:pPr>
              <a:lnSpc>
                <a:spcPct val="150000"/>
              </a:lnSpc>
              <a:buClr>
                <a:srgbClr val="FF0000"/>
              </a:buClr>
              <a:defRPr/>
            </a:pPr>
            <a:r>
              <a:rPr lang="zh-CN" altLang="en-US" sz="1400" b="1" kern="0" dirty="0">
                <a:solidFill>
                  <a:srgbClr val="F0AB00"/>
                </a:solidFill>
                <a:latin typeface="微软雅黑" panose="020B0503020204020204" pitchFamily="34" charset="-122"/>
                <a:ea typeface="微软雅黑" panose="020B0503020204020204" pitchFamily="34" charset="-122"/>
              </a:rPr>
              <a:t>整车厂业务联动</a:t>
            </a:r>
            <a:endParaRPr lang="en-US" altLang="zh-CN" sz="1400" b="1" kern="0" dirty="0">
              <a:solidFill>
                <a:srgbClr val="F0AB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a:solidFill>
                  <a:srgbClr val="333333"/>
                </a:solidFill>
                <a:latin typeface="微软雅黑" panose="020B0503020204020204" pitchFamily="34" charset="-122"/>
                <a:ea typeface="微软雅黑" panose="020B0503020204020204" pitchFamily="34" charset="-122"/>
              </a:rPr>
              <a:t>通过</a:t>
            </a:r>
            <a:r>
              <a:rPr lang="en-US" altLang="zh-CN" sz="1400" kern="0" dirty="0">
                <a:solidFill>
                  <a:srgbClr val="333333"/>
                </a:solidFill>
                <a:latin typeface="微软雅黑" panose="020B0503020204020204" pitchFamily="34" charset="-122"/>
                <a:ea typeface="微软雅黑" panose="020B0503020204020204" pitchFamily="34" charset="-122"/>
              </a:rPr>
              <a:t>EDI</a:t>
            </a:r>
            <a:r>
              <a:rPr lang="zh-CN" altLang="en-US" sz="1400" kern="0" dirty="0">
                <a:solidFill>
                  <a:srgbClr val="333333"/>
                </a:solidFill>
                <a:latin typeface="微软雅黑" panose="020B0503020204020204" pitchFamily="34" charset="-122"/>
                <a:ea typeface="微软雅黑" panose="020B0503020204020204" pitchFamily="34" charset="-122"/>
              </a:rPr>
              <a:t>接口，可以与整车厂生产计划进行业务联动，实时响应；</a:t>
            </a:r>
            <a:endParaRPr lang="en-US" altLang="zh-CN" sz="1400" b="1" kern="0" dirty="0">
              <a:solidFill>
                <a:srgbClr val="333333"/>
              </a:solidFill>
              <a:latin typeface="微软雅黑" panose="020B0503020204020204" pitchFamily="34" charset="-122"/>
              <a:ea typeface="微软雅黑" panose="020B0503020204020204" pitchFamily="34" charset="-122"/>
            </a:endParaRPr>
          </a:p>
          <a:p>
            <a:pPr>
              <a:lnSpc>
                <a:spcPct val="150000"/>
              </a:lnSpc>
              <a:buClr>
                <a:srgbClr val="FF0000"/>
              </a:buClr>
              <a:defRPr/>
            </a:pPr>
            <a:r>
              <a:rPr lang="zh-CN" altLang="en-US" sz="1400" b="1" kern="0" dirty="0">
                <a:solidFill>
                  <a:srgbClr val="F0AB00"/>
                </a:solidFill>
                <a:latin typeface="微软雅黑" panose="020B0503020204020204" pitchFamily="34" charset="-122"/>
                <a:ea typeface="微软雅黑" panose="020B0503020204020204" pitchFamily="34" charset="-122"/>
              </a:rPr>
              <a:t>营销体制建设</a:t>
            </a:r>
            <a:endParaRPr lang="en-US" altLang="zh-CN" sz="1400" b="1" kern="0" dirty="0">
              <a:solidFill>
                <a:srgbClr val="F0AB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a:solidFill>
                  <a:srgbClr val="333333"/>
                </a:solidFill>
                <a:latin typeface="微软雅黑" panose="020B0503020204020204" pitchFamily="34" charset="-122"/>
                <a:ea typeface="微软雅黑" panose="020B0503020204020204" pitchFamily="34" charset="-122"/>
              </a:rPr>
              <a:t> 以行业客户为主、兼顾多种营销模式；</a:t>
            </a:r>
            <a:endParaRPr lang="en-US" altLang="zh-CN" sz="1400" kern="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a:solidFill>
                  <a:srgbClr val="333333"/>
                </a:solidFill>
                <a:latin typeface="微软雅黑" panose="020B0503020204020204" pitchFamily="34" charset="-122"/>
                <a:ea typeface="微软雅黑" panose="020B0503020204020204" pitchFamily="34" charset="-122"/>
              </a:rPr>
              <a:t> 突出财务对营销的监控；</a:t>
            </a:r>
            <a:endParaRPr lang="en-US" altLang="zh-CN" sz="1400" kern="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a:solidFill>
                  <a:srgbClr val="333333"/>
                </a:solidFill>
                <a:latin typeface="微软雅黑" panose="020B0503020204020204" pitchFamily="34" charset="-122"/>
                <a:ea typeface="微软雅黑" panose="020B0503020204020204" pitchFamily="34" charset="-122"/>
              </a:rPr>
              <a:t> 销售数据的分析</a:t>
            </a:r>
            <a:r>
              <a:rPr lang="zh-CN" altLang="en-US" sz="1400" kern="0" dirty="0" smtClean="0">
                <a:solidFill>
                  <a:srgbClr val="333333"/>
                </a:solidFill>
                <a:latin typeface="微软雅黑" panose="020B0503020204020204" pitchFamily="34" charset="-122"/>
                <a:ea typeface="微软雅黑" panose="020B0503020204020204" pitchFamily="34" charset="-122"/>
              </a:rPr>
              <a:t>；</a:t>
            </a:r>
            <a:endParaRPr lang="en-US" altLang="zh-CN" sz="1400" kern="0" dirty="0">
              <a:solidFill>
                <a:srgbClr val="333333"/>
              </a:solidFill>
              <a:latin typeface="微软雅黑" panose="020B0503020204020204" pitchFamily="34" charset="-122"/>
              <a:ea typeface="微软雅黑" panose="020B0503020204020204" pitchFamily="34" charset="-122"/>
            </a:endParaRPr>
          </a:p>
        </p:txBody>
      </p:sp>
      <p:sp>
        <p:nvSpPr>
          <p:cNvPr id="28" name="Rectangle 39"/>
          <p:cNvSpPr/>
          <p:nvPr/>
        </p:nvSpPr>
        <p:spPr>
          <a:xfrm>
            <a:off x="4588975" y="3343780"/>
            <a:ext cx="3077704" cy="1993238"/>
          </a:xfrm>
          <a:prstGeom prst="rect">
            <a:avLst/>
          </a:prstGeom>
        </p:spPr>
        <p:txBody>
          <a:bodyPr wrap="square">
            <a:spAutoFit/>
          </a:bodyPr>
          <a:lstStyle/>
          <a:p>
            <a:pPr>
              <a:lnSpc>
                <a:spcPct val="150000"/>
              </a:lnSpc>
              <a:buClr>
                <a:srgbClr val="FF0000"/>
              </a:buClr>
              <a:defRPr/>
            </a:pPr>
            <a:r>
              <a:rPr lang="zh-CN" altLang="en-US" sz="1400" b="1" kern="0" dirty="0" smtClean="0">
                <a:solidFill>
                  <a:srgbClr val="F0AB00"/>
                </a:solidFill>
                <a:latin typeface="微软雅黑" panose="020B0503020204020204" pitchFamily="34" charset="-122"/>
                <a:ea typeface="微软雅黑" panose="020B0503020204020204" pitchFamily="34" charset="-122"/>
              </a:rPr>
              <a:t>订单</a:t>
            </a:r>
            <a:r>
              <a:rPr lang="zh-CN" altLang="en-US" sz="1400" b="1" kern="0" dirty="0">
                <a:solidFill>
                  <a:srgbClr val="F0AB00"/>
                </a:solidFill>
                <a:latin typeface="微软雅黑" panose="020B0503020204020204" pitchFamily="34" charset="-122"/>
                <a:ea typeface="微软雅黑" panose="020B0503020204020204" pitchFamily="34" charset="-122"/>
              </a:rPr>
              <a:t>处理</a:t>
            </a:r>
            <a:endParaRPr lang="en-US" altLang="zh-CN" sz="1400" b="1" kern="0" dirty="0">
              <a:solidFill>
                <a:srgbClr val="F0AB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a:solidFill>
                  <a:srgbClr val="333333"/>
                </a:solidFill>
                <a:latin typeface="微软雅黑" panose="020B0503020204020204" pitchFamily="34" charset="-122"/>
                <a:ea typeface="微软雅黑" panose="020B0503020204020204" pitchFamily="34" charset="-122"/>
              </a:rPr>
              <a:t>年度供货协议价格管理；</a:t>
            </a:r>
            <a:endParaRPr lang="en-US" altLang="zh-CN" sz="1400" kern="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a:solidFill>
                  <a:srgbClr val="333333"/>
                </a:solidFill>
                <a:latin typeface="微软雅黑" panose="020B0503020204020204" pitchFamily="34" charset="-122"/>
                <a:ea typeface="微软雅黑" panose="020B0503020204020204" pitchFamily="34" charset="-122"/>
              </a:rPr>
              <a:t>库存可用量查询；</a:t>
            </a:r>
            <a:endParaRPr lang="en-US" altLang="zh-CN" sz="1400" kern="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a:solidFill>
                  <a:srgbClr val="333333"/>
                </a:solidFill>
                <a:latin typeface="微软雅黑" panose="020B0503020204020204" pitchFamily="34" charset="-122"/>
                <a:ea typeface="微软雅黑" panose="020B0503020204020204" pitchFamily="34" charset="-122"/>
              </a:rPr>
              <a:t>交货日期的确认；</a:t>
            </a:r>
            <a:endParaRPr lang="en-US" altLang="zh-CN" sz="1400" kern="0" dirty="0">
              <a:solidFill>
                <a:srgbClr val="333333"/>
              </a:solidFill>
              <a:latin typeface="微软雅黑" panose="020B0503020204020204" pitchFamily="34" charset="-122"/>
              <a:ea typeface="微软雅黑" panose="020B0503020204020204" pitchFamily="34" charset="-122"/>
            </a:endParaRPr>
          </a:p>
          <a:p>
            <a:pPr>
              <a:lnSpc>
                <a:spcPct val="150000"/>
              </a:lnSpc>
              <a:buClr>
                <a:srgbClr val="FF0000"/>
              </a:buClr>
              <a:defRPr/>
            </a:pPr>
            <a:r>
              <a:rPr lang="zh-CN" altLang="en-US" sz="1400" b="1" kern="0" dirty="0">
                <a:solidFill>
                  <a:srgbClr val="F0AB00"/>
                </a:solidFill>
                <a:latin typeface="微软雅黑" panose="020B0503020204020204" pitchFamily="34" charset="-122"/>
                <a:ea typeface="微软雅黑" panose="020B0503020204020204" pitchFamily="34" charset="-122"/>
              </a:rPr>
              <a:t>产销协调</a:t>
            </a:r>
            <a:endParaRPr lang="en-US" altLang="zh-CN" sz="1400" b="1" kern="0" dirty="0">
              <a:solidFill>
                <a:srgbClr val="F0AB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a:solidFill>
                  <a:srgbClr val="333333"/>
                </a:solidFill>
                <a:latin typeface="微软雅黑" panose="020B0503020204020204" pitchFamily="34" charset="-122"/>
                <a:ea typeface="微软雅黑" panose="020B0503020204020204" pitchFamily="34" charset="-122"/>
              </a:rPr>
              <a:t>营销驱动的供应链运作体系</a:t>
            </a:r>
            <a:r>
              <a:rPr lang="zh-CN" altLang="en-US" sz="1400" kern="0" dirty="0" smtClean="0">
                <a:solidFill>
                  <a:srgbClr val="333333"/>
                </a:solidFill>
                <a:latin typeface="微软雅黑" panose="020B0503020204020204" pitchFamily="34" charset="-122"/>
                <a:ea typeface="微软雅黑" panose="020B0503020204020204" pitchFamily="34" charset="-122"/>
              </a:rPr>
              <a:t>。</a:t>
            </a:r>
            <a:endParaRPr lang="en-US" altLang="zh-CN" sz="1400" kern="0" dirty="0">
              <a:solidFill>
                <a:srgbClr val="33333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85066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p:cNvSpPr txBox="1">
            <a:spLocks/>
          </p:cNvSpPr>
          <p:nvPr/>
        </p:nvSpPr>
        <p:spPr bwMode="gray">
          <a:xfrm>
            <a:off x="425598" y="501052"/>
            <a:ext cx="9066743"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latin typeface="微软雅黑" panose="020B0503020204020204" pitchFamily="34" charset="-122"/>
                <a:ea typeface="微软雅黑" panose="020B0503020204020204" pitchFamily="34" charset="-122"/>
              </a:rPr>
              <a:t>重点展示：销售</a:t>
            </a:r>
            <a:r>
              <a:rPr lang="zh-CN" altLang="en-US" sz="3200" dirty="0">
                <a:latin typeface="微软雅黑" panose="020B0503020204020204" pitchFamily="34" charset="-122"/>
                <a:ea typeface="微软雅黑" panose="020B0503020204020204" pitchFamily="34" charset="-122"/>
              </a:rPr>
              <a:t>管理解决方案</a:t>
            </a:r>
          </a:p>
        </p:txBody>
      </p:sp>
      <p:grpSp>
        <p:nvGrpSpPr>
          <p:cNvPr id="21" name="组合 20"/>
          <p:cNvGrpSpPr/>
          <p:nvPr/>
        </p:nvGrpSpPr>
        <p:grpSpPr>
          <a:xfrm>
            <a:off x="400615" y="1314755"/>
            <a:ext cx="11554228" cy="1217544"/>
            <a:chOff x="400615" y="1314755"/>
            <a:chExt cx="11554228" cy="1217544"/>
          </a:xfrm>
        </p:grpSpPr>
        <p:sp>
          <p:nvSpPr>
            <p:cNvPr id="39" name="圆角矩形 38"/>
            <p:cNvSpPr/>
            <p:nvPr/>
          </p:nvSpPr>
          <p:spPr bwMode="auto">
            <a:xfrm>
              <a:off x="400615" y="1314755"/>
              <a:ext cx="1020958" cy="1217544"/>
            </a:xfrm>
            <a:prstGeom prst="roundRect">
              <a:avLst/>
            </a:prstGeom>
            <a:solidFill>
              <a:srgbClr val="00B0F0"/>
            </a:solidFill>
            <a:ln w="28575" cap="flat" cmpd="sng" algn="ctr">
              <a:noFill/>
              <a:prstDash val="solid"/>
              <a:round/>
              <a:headEnd type="none" w="med" len="med"/>
              <a:tailEnd type="none" w="med" len="med"/>
            </a:ln>
            <a:effectLst>
              <a:outerShdw blurRad="190500" dist="228600" dir="2700000" algn="ctr">
                <a:srgbClr val="000000">
                  <a:alpha val="30000"/>
                </a:srgbClr>
              </a:outerShdw>
            </a:effectLst>
          </p:spPr>
          <p:txBody>
            <a:bodyPr wrap="square" lIns="90000" tIns="46800" rIns="90000" bIns="46800" anchor="ctr">
              <a:spAutoFit/>
            </a:bodyPr>
            <a:lstStyle/>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销售</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业务</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流程</a:t>
              </a:r>
            </a:p>
          </p:txBody>
        </p:sp>
        <p:sp>
          <p:nvSpPr>
            <p:cNvPr id="40" name="燕尾形 5"/>
            <p:cNvSpPr>
              <a:spLocks noChangeArrowheads="1"/>
            </p:cNvSpPr>
            <p:nvPr/>
          </p:nvSpPr>
          <p:spPr bwMode="auto">
            <a:xfrm>
              <a:off x="4158615" y="1376970"/>
              <a:ext cx="2771450" cy="417679"/>
            </a:xfrm>
            <a:prstGeom prst="chevron">
              <a:avLst>
                <a:gd name="adj" fmla="val 24875"/>
              </a:avLst>
            </a:prstGeom>
            <a:solidFill>
              <a:srgbClr val="F0AB00"/>
            </a:solidFill>
            <a:ln w="28575" algn="ctr">
              <a:solidFill>
                <a:schemeClr val="accent1"/>
              </a:solidFill>
              <a:round/>
              <a:headEnd/>
              <a:tailEnd/>
            </a:ln>
          </p:spPr>
          <p:txBody>
            <a:bodyPr wrap="square" lIns="90000" tIns="46800" rIns="90000" bIns="46800" anchor="ctr">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订单处理</a:t>
              </a:r>
            </a:p>
          </p:txBody>
        </p:sp>
        <p:sp>
          <p:nvSpPr>
            <p:cNvPr id="41" name="燕尾形 6"/>
            <p:cNvSpPr>
              <a:spLocks noChangeArrowheads="1"/>
            </p:cNvSpPr>
            <p:nvPr/>
          </p:nvSpPr>
          <p:spPr bwMode="auto">
            <a:xfrm>
              <a:off x="4167310" y="1980049"/>
              <a:ext cx="852487" cy="525401"/>
            </a:xfrm>
            <a:prstGeom prst="chevron">
              <a:avLst>
                <a:gd name="adj" fmla="val 12707"/>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价格</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管理</a:t>
              </a:r>
            </a:p>
          </p:txBody>
        </p:sp>
        <p:sp>
          <p:nvSpPr>
            <p:cNvPr id="42" name="燕尾形 7"/>
            <p:cNvSpPr>
              <a:spLocks noChangeArrowheads="1"/>
            </p:cNvSpPr>
            <p:nvPr/>
          </p:nvSpPr>
          <p:spPr bwMode="auto">
            <a:xfrm>
              <a:off x="5091778" y="1980050"/>
              <a:ext cx="854075" cy="525401"/>
            </a:xfrm>
            <a:prstGeom prst="chevron">
              <a:avLst>
                <a:gd name="adj" fmla="val 12696"/>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库存</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查询</a:t>
              </a:r>
              <a:endParaRPr lang="en-US" altLang="zh-CN" sz="1400" dirty="0">
                <a:latin typeface="微软雅黑" panose="020B0503020204020204" pitchFamily="34" charset="-122"/>
                <a:ea typeface="微软雅黑" panose="020B0503020204020204" pitchFamily="34" charset="-122"/>
              </a:endParaRPr>
            </a:p>
          </p:txBody>
        </p:sp>
        <p:sp>
          <p:nvSpPr>
            <p:cNvPr id="43" name="燕尾形 8"/>
            <p:cNvSpPr>
              <a:spLocks noChangeArrowheads="1"/>
            </p:cNvSpPr>
            <p:nvPr/>
          </p:nvSpPr>
          <p:spPr bwMode="auto">
            <a:xfrm>
              <a:off x="6036580" y="1980050"/>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交</a:t>
              </a:r>
              <a:r>
                <a:rPr lang="zh-CN" altLang="en-US" sz="1400" dirty="0" smtClean="0">
                  <a:latin typeface="微软雅黑" panose="020B0503020204020204" pitchFamily="34" charset="-122"/>
                  <a:ea typeface="微软雅黑" panose="020B0503020204020204" pitchFamily="34" charset="-122"/>
                </a:rPr>
                <a:t>期</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确认</a:t>
              </a:r>
              <a:endParaRPr lang="zh-CN" altLang="en-US" sz="1400" dirty="0">
                <a:latin typeface="微软雅黑" panose="020B0503020204020204" pitchFamily="34" charset="-122"/>
                <a:ea typeface="微软雅黑" panose="020B0503020204020204" pitchFamily="34" charset="-122"/>
              </a:endParaRPr>
            </a:p>
          </p:txBody>
        </p:sp>
        <p:cxnSp>
          <p:nvCxnSpPr>
            <p:cNvPr id="44" name="直接连接符 43"/>
            <p:cNvCxnSpPr/>
            <p:nvPr/>
          </p:nvCxnSpPr>
          <p:spPr bwMode="auto">
            <a:xfrm>
              <a:off x="2822494" y="1508036"/>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45" name="组合 44"/>
            <p:cNvGrpSpPr/>
            <p:nvPr/>
          </p:nvGrpSpPr>
          <p:grpSpPr>
            <a:xfrm>
              <a:off x="1504539" y="1571536"/>
              <a:ext cx="1232008" cy="676552"/>
              <a:chOff x="1504539" y="1571536"/>
              <a:chExt cx="1232008" cy="676552"/>
            </a:xfrm>
          </p:grpSpPr>
          <p:sp>
            <p:nvSpPr>
              <p:cNvPr id="56" name="KSO_Shape"/>
              <p:cNvSpPr/>
              <p:nvPr/>
            </p:nvSpPr>
            <p:spPr>
              <a:xfrm>
                <a:off x="1579907" y="1571536"/>
                <a:ext cx="1156640"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7" name="Rectangle 39"/>
              <p:cNvSpPr/>
              <p:nvPr/>
            </p:nvSpPr>
            <p:spPr>
              <a:xfrm>
                <a:off x="1504539" y="1637934"/>
                <a:ext cx="1089852" cy="523220"/>
              </a:xfrm>
              <a:prstGeom prst="rect">
                <a:avLst/>
              </a:prstGeom>
            </p:spPr>
            <p:txBody>
              <a:bodyPr wrap="square">
                <a:spAutoFit/>
              </a:bodyPr>
              <a:lstStyle/>
              <a:p>
                <a:pPr algn="ctr"/>
                <a:r>
                  <a:rPr lang="zh-CN" altLang="en-US" sz="1400" dirty="0">
                    <a:solidFill>
                      <a:srgbClr val="000000"/>
                    </a:solidFill>
                    <a:latin typeface="微软雅黑" panose="020B0503020204020204" pitchFamily="34" charset="-122"/>
                    <a:ea typeface="微软雅黑" panose="020B0503020204020204" pitchFamily="34" charset="-122"/>
                    <a:cs typeface="+mn-cs"/>
                  </a:rPr>
                  <a:t>整</a:t>
                </a:r>
                <a:r>
                  <a:rPr lang="zh-CN" altLang="en-US" sz="1400" dirty="0" smtClean="0">
                    <a:solidFill>
                      <a:srgbClr val="000000"/>
                    </a:solidFill>
                    <a:latin typeface="微软雅黑" panose="020B0503020204020204" pitchFamily="34" charset="-122"/>
                    <a:ea typeface="微软雅黑" panose="020B0503020204020204" pitchFamily="34" charset="-122"/>
                    <a:cs typeface="+mn-cs"/>
                  </a:rPr>
                  <a:t>车厂</a:t>
                </a:r>
                <a:endParaRPr lang="en-US" altLang="zh-CN" sz="1400" dirty="0" smtClean="0">
                  <a:solidFill>
                    <a:srgbClr val="000000"/>
                  </a:solidFill>
                  <a:latin typeface="微软雅黑" panose="020B0503020204020204" pitchFamily="34" charset="-122"/>
                  <a:ea typeface="微软雅黑" panose="020B0503020204020204" pitchFamily="34" charset="-122"/>
                  <a:cs typeface="+mn-cs"/>
                </a:endParaRPr>
              </a:p>
              <a:p>
                <a:pPr algn="ctr"/>
                <a:r>
                  <a:rPr lang="zh-CN" altLang="en-US" sz="1400" dirty="0" smtClean="0">
                    <a:solidFill>
                      <a:srgbClr val="000000"/>
                    </a:solidFill>
                    <a:latin typeface="微软雅黑" panose="020B0503020204020204" pitchFamily="34" charset="-122"/>
                    <a:ea typeface="微软雅黑" panose="020B0503020204020204" pitchFamily="34" charset="-122"/>
                    <a:cs typeface="+mn-cs"/>
                  </a:rPr>
                  <a:t>生产</a:t>
                </a:r>
                <a:r>
                  <a:rPr lang="zh-CN" altLang="en-US" sz="1400" dirty="0">
                    <a:solidFill>
                      <a:srgbClr val="000000"/>
                    </a:solidFill>
                    <a:latin typeface="微软雅黑" panose="020B0503020204020204" pitchFamily="34" charset="-122"/>
                    <a:ea typeface="微软雅黑" panose="020B0503020204020204" pitchFamily="34" charset="-122"/>
                    <a:cs typeface="+mn-cs"/>
                  </a:rPr>
                  <a:t>计划</a:t>
                </a:r>
              </a:p>
            </p:txBody>
          </p:sp>
        </p:grpSp>
        <p:cxnSp>
          <p:nvCxnSpPr>
            <p:cNvPr id="46" name="直接连接符 45"/>
            <p:cNvCxnSpPr/>
            <p:nvPr/>
          </p:nvCxnSpPr>
          <p:spPr bwMode="auto">
            <a:xfrm>
              <a:off x="7987764" y="1461103"/>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cxnSp>
          <p:nvCxnSpPr>
            <p:cNvPr id="47" name="直接连接符 46"/>
            <p:cNvCxnSpPr/>
            <p:nvPr/>
          </p:nvCxnSpPr>
          <p:spPr bwMode="auto">
            <a:xfrm>
              <a:off x="10054270" y="1492110"/>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48" name="组合 47"/>
            <p:cNvGrpSpPr/>
            <p:nvPr/>
          </p:nvGrpSpPr>
          <p:grpSpPr>
            <a:xfrm>
              <a:off x="2928912" y="1570423"/>
              <a:ext cx="1171647" cy="676552"/>
              <a:chOff x="2986968" y="1595823"/>
              <a:chExt cx="1171647" cy="676552"/>
            </a:xfrm>
          </p:grpSpPr>
          <p:sp>
            <p:nvSpPr>
              <p:cNvPr id="54" name="KSO_Shape"/>
              <p:cNvSpPr/>
              <p:nvPr/>
            </p:nvSpPr>
            <p:spPr>
              <a:xfrm>
                <a:off x="3001975" y="1595823"/>
                <a:ext cx="1156640"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Rectangle 39"/>
              <p:cNvSpPr/>
              <p:nvPr/>
            </p:nvSpPr>
            <p:spPr>
              <a:xfrm>
                <a:off x="2986968" y="1697229"/>
                <a:ext cx="1089852" cy="523220"/>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rPr>
                  <a:t>客户档案</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管理</a:t>
                </a:r>
              </a:p>
            </p:txBody>
          </p:sp>
        </p:grpSp>
        <p:sp>
          <p:nvSpPr>
            <p:cNvPr id="49" name="燕尾形 8"/>
            <p:cNvSpPr>
              <a:spLocks noChangeArrowheads="1"/>
            </p:cNvSpPr>
            <p:nvPr/>
          </p:nvSpPr>
          <p:spPr bwMode="auto">
            <a:xfrm>
              <a:off x="7009878"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订单</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下达</a:t>
              </a:r>
            </a:p>
          </p:txBody>
        </p:sp>
        <p:sp>
          <p:nvSpPr>
            <p:cNvPr id="50" name="燕尾形 8"/>
            <p:cNvSpPr>
              <a:spLocks noChangeArrowheads="1"/>
            </p:cNvSpPr>
            <p:nvPr/>
          </p:nvSpPr>
          <p:spPr bwMode="auto">
            <a:xfrm>
              <a:off x="8078492" y="1645998"/>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产销</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协调</a:t>
              </a:r>
              <a:endParaRPr lang="zh-CN" altLang="en-US" sz="1400" dirty="0">
                <a:latin typeface="微软雅黑" panose="020B0503020204020204" pitchFamily="34" charset="-122"/>
                <a:ea typeface="微软雅黑" panose="020B0503020204020204" pitchFamily="34" charset="-122"/>
              </a:endParaRPr>
            </a:p>
          </p:txBody>
        </p:sp>
        <p:sp>
          <p:nvSpPr>
            <p:cNvPr id="51" name="燕尾形 8"/>
            <p:cNvSpPr>
              <a:spLocks noChangeArrowheads="1"/>
            </p:cNvSpPr>
            <p:nvPr/>
          </p:nvSpPr>
          <p:spPr bwMode="auto">
            <a:xfrm>
              <a:off x="9035851"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生产</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管理</a:t>
              </a:r>
              <a:endParaRPr lang="zh-CN" altLang="en-US" sz="1400" dirty="0">
                <a:latin typeface="微软雅黑" panose="020B0503020204020204" pitchFamily="34" charset="-122"/>
                <a:ea typeface="微软雅黑" panose="020B0503020204020204" pitchFamily="34" charset="-122"/>
              </a:endParaRPr>
            </a:p>
          </p:txBody>
        </p:sp>
        <p:sp>
          <p:nvSpPr>
            <p:cNvPr id="52" name="燕尾形 8"/>
            <p:cNvSpPr>
              <a:spLocks noChangeArrowheads="1"/>
            </p:cNvSpPr>
            <p:nvPr/>
          </p:nvSpPr>
          <p:spPr bwMode="auto">
            <a:xfrm>
              <a:off x="10180279" y="1645997"/>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发货</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确认</a:t>
              </a:r>
              <a:endParaRPr lang="zh-CN" altLang="en-US" sz="1400" dirty="0">
                <a:latin typeface="微软雅黑" panose="020B0503020204020204" pitchFamily="34" charset="-122"/>
                <a:ea typeface="微软雅黑" panose="020B0503020204020204" pitchFamily="34" charset="-122"/>
              </a:endParaRPr>
            </a:p>
          </p:txBody>
        </p:sp>
        <p:sp>
          <p:nvSpPr>
            <p:cNvPr id="53" name="燕尾形 8"/>
            <p:cNvSpPr>
              <a:spLocks noChangeArrowheads="1"/>
            </p:cNvSpPr>
            <p:nvPr/>
          </p:nvSpPr>
          <p:spPr bwMode="auto">
            <a:xfrm>
              <a:off x="11102356" y="1530212"/>
              <a:ext cx="852487" cy="740845"/>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应收</a:t>
              </a:r>
            </a:p>
            <a:p>
              <a:pPr algn="ctr"/>
              <a:r>
                <a:rPr lang="zh-CN" altLang="en-US" sz="1400" dirty="0">
                  <a:latin typeface="微软雅黑" panose="020B0503020204020204" pitchFamily="34" charset="-122"/>
                  <a:ea typeface="微软雅黑" panose="020B0503020204020204" pitchFamily="34" charset="-122"/>
                </a:rPr>
                <a:t>账款</a:t>
              </a:r>
            </a:p>
            <a:p>
              <a:pPr algn="ctr"/>
              <a:r>
                <a:rPr lang="zh-CN" altLang="en-US" sz="1400" dirty="0">
                  <a:latin typeface="微软雅黑" panose="020B0503020204020204" pitchFamily="34" charset="-122"/>
                  <a:ea typeface="微软雅黑" panose="020B0503020204020204" pitchFamily="34" charset="-122"/>
                </a:rPr>
                <a:t>结算</a:t>
              </a:r>
            </a:p>
          </p:txBody>
        </p:sp>
      </p:grpSp>
      <p:sp>
        <p:nvSpPr>
          <p:cNvPr id="23" name="Rectangle 5"/>
          <p:cNvSpPr txBox="1">
            <a:spLocks noChangeArrowheads="1"/>
          </p:cNvSpPr>
          <p:nvPr/>
        </p:nvSpPr>
        <p:spPr bwMode="gray">
          <a:xfrm>
            <a:off x="8720352" y="4172578"/>
            <a:ext cx="3517826" cy="648072"/>
          </a:xfrm>
          <a:prstGeom prst="rect">
            <a:avLst/>
          </a:prstGeom>
          <a:noFill/>
          <a:ln w="12700">
            <a:noFill/>
            <a:miter lim="800000"/>
            <a:headEnd/>
            <a:tailEnd/>
          </a:ln>
        </p:spPr>
        <p:txBody>
          <a:bodyPr lIns="0" tIns="0" rIns="0" bIns="0" anchor="ctr"/>
          <a:lstStyle/>
          <a:p>
            <a:pPr marL="63500" indent="-63500">
              <a:lnSpc>
                <a:spcPct val="150000"/>
              </a:lnSpc>
              <a:defRPr/>
            </a:pPr>
            <a:r>
              <a:rPr lang="zh-CN" altLang="en-US" sz="2000" dirty="0">
                <a:solidFill>
                  <a:srgbClr val="F0AB00"/>
                </a:solidFill>
                <a:latin typeface="微软雅黑" panose="020B0503020204020204" pitchFamily="34" charset="-122"/>
                <a:ea typeface="微软雅黑" panose="020B0503020204020204" pitchFamily="34" charset="-122"/>
                <a:cs typeface="+mj-cs"/>
              </a:rPr>
              <a:t>清晰、透明、完整的项目</a:t>
            </a:r>
            <a:endParaRPr lang="en-US" altLang="zh-CN" sz="2000" dirty="0">
              <a:solidFill>
                <a:srgbClr val="F0AB00"/>
              </a:solidFill>
              <a:latin typeface="微软雅黑" panose="020B0503020204020204" pitchFamily="34" charset="-122"/>
              <a:ea typeface="微软雅黑" panose="020B0503020204020204" pitchFamily="34" charset="-122"/>
              <a:cs typeface="+mj-cs"/>
            </a:endParaRPr>
          </a:p>
          <a:p>
            <a:pPr marL="63500" indent="-63500">
              <a:lnSpc>
                <a:spcPct val="150000"/>
              </a:lnSpc>
              <a:defRPr/>
            </a:pPr>
            <a:r>
              <a:rPr lang="zh-CN" altLang="en-US" sz="2000" dirty="0">
                <a:solidFill>
                  <a:srgbClr val="F0AB00"/>
                </a:solidFill>
                <a:latin typeface="微软雅黑" panose="020B0503020204020204" pitchFamily="34" charset="-122"/>
                <a:ea typeface="微软雅黑" panose="020B0503020204020204" pitchFamily="34" charset="-122"/>
                <a:cs typeface="+mj-cs"/>
              </a:rPr>
              <a:t>销售过程管理跟踪及追溯</a:t>
            </a:r>
            <a:endParaRPr lang="de-DE" altLang="zh-CN" sz="2000" dirty="0">
              <a:solidFill>
                <a:srgbClr val="F0AB00"/>
              </a:solidFill>
              <a:latin typeface="微软雅黑" panose="020B0503020204020204" pitchFamily="34" charset="-122"/>
              <a:ea typeface="微软雅黑" panose="020B0503020204020204" pitchFamily="34" charset="-122"/>
              <a:cs typeface="+mj-cs"/>
            </a:endParaRPr>
          </a:p>
        </p:txBody>
      </p:sp>
      <p:grpSp>
        <p:nvGrpSpPr>
          <p:cNvPr id="3" name="组合 2"/>
          <p:cNvGrpSpPr/>
          <p:nvPr/>
        </p:nvGrpSpPr>
        <p:grpSpPr>
          <a:xfrm>
            <a:off x="466042" y="2569886"/>
            <a:ext cx="8038694" cy="3853457"/>
            <a:chOff x="466042" y="2569886"/>
            <a:chExt cx="8038694" cy="3853457"/>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02" y="2729985"/>
              <a:ext cx="7790555" cy="354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KSO_Shape"/>
            <p:cNvSpPr/>
            <p:nvPr/>
          </p:nvSpPr>
          <p:spPr>
            <a:xfrm>
              <a:off x="466042" y="2569886"/>
              <a:ext cx="8038694" cy="3853457"/>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grpSp>
    </p:spTree>
    <p:extLst>
      <p:ext uri="{BB962C8B-B14F-4D97-AF65-F5344CB8AC3E}">
        <p14:creationId xmlns:p14="http://schemas.microsoft.com/office/powerpoint/2010/main" val="19618422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7" name="Line 12"/>
          <p:cNvSpPr>
            <a:spLocks noChangeShapeType="1"/>
          </p:cNvSpPr>
          <p:nvPr/>
        </p:nvSpPr>
        <p:spPr bwMode="auto">
          <a:xfrm>
            <a:off x="711200" y="2173519"/>
            <a:ext cx="10845800" cy="0"/>
          </a:xfrm>
          <a:prstGeom prst="line">
            <a:avLst/>
          </a:prstGeom>
          <a:noFill/>
          <a:ln w="28575">
            <a:solidFill>
              <a:schemeClr val="bg1">
                <a:lumMod val="75000"/>
              </a:schemeClr>
            </a:solidFill>
            <a:prstDash val="sysDash"/>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cxnSp>
        <p:nvCxnSpPr>
          <p:cNvPr id="39952" name="AutoShape 18"/>
          <p:cNvCxnSpPr>
            <a:cxnSpLocks noChangeShapeType="1"/>
          </p:cNvCxnSpPr>
          <p:nvPr/>
        </p:nvCxnSpPr>
        <p:spPr bwMode="auto">
          <a:xfrm flipH="1" flipV="1">
            <a:off x="5804208" y="1511785"/>
            <a:ext cx="176213" cy="1421808"/>
          </a:xfrm>
          <a:prstGeom prst="straightConnector1">
            <a:avLst/>
          </a:prstGeom>
          <a:noFill/>
          <a:ln w="9525">
            <a:solidFill>
              <a:schemeClr val="tx1"/>
            </a:solidFill>
            <a:round/>
            <a:headEnd type="triangle" w="med" len="med"/>
            <a:tailEnd/>
          </a:ln>
        </p:spPr>
      </p:cxnSp>
      <p:cxnSp>
        <p:nvCxnSpPr>
          <p:cNvPr id="39953" name="AutoShape 19"/>
          <p:cNvCxnSpPr>
            <a:cxnSpLocks noChangeShapeType="1"/>
          </p:cNvCxnSpPr>
          <p:nvPr/>
        </p:nvCxnSpPr>
        <p:spPr bwMode="auto">
          <a:xfrm rot="16200000" flipH="1">
            <a:off x="4144774" y="1097946"/>
            <a:ext cx="1001118" cy="2670175"/>
          </a:xfrm>
          <a:prstGeom prst="straightConnector1">
            <a:avLst/>
          </a:prstGeom>
          <a:noFill/>
          <a:ln w="9525">
            <a:solidFill>
              <a:schemeClr val="tx1"/>
            </a:solidFill>
            <a:round/>
            <a:headEnd/>
            <a:tailEnd type="triangle" w="med" len="med"/>
          </a:ln>
        </p:spPr>
      </p:cxnSp>
      <p:cxnSp>
        <p:nvCxnSpPr>
          <p:cNvPr id="39954" name="AutoShape 20"/>
          <p:cNvCxnSpPr>
            <a:cxnSpLocks noChangeShapeType="1"/>
          </p:cNvCxnSpPr>
          <p:nvPr/>
        </p:nvCxnSpPr>
        <p:spPr bwMode="auto">
          <a:xfrm rot="5400000">
            <a:off x="4135459" y="2806852"/>
            <a:ext cx="867350" cy="2822575"/>
          </a:xfrm>
          <a:prstGeom prst="straightConnector1">
            <a:avLst/>
          </a:prstGeom>
          <a:noFill/>
          <a:ln w="9525">
            <a:solidFill>
              <a:schemeClr val="tx1"/>
            </a:solidFill>
            <a:round/>
            <a:headEnd/>
            <a:tailEnd type="triangle" w="med" len="med"/>
          </a:ln>
        </p:spPr>
      </p:cxnSp>
      <p:cxnSp>
        <p:nvCxnSpPr>
          <p:cNvPr id="39955" name="AutoShape 21"/>
          <p:cNvCxnSpPr>
            <a:cxnSpLocks noChangeShapeType="1"/>
          </p:cNvCxnSpPr>
          <p:nvPr/>
        </p:nvCxnSpPr>
        <p:spPr bwMode="auto">
          <a:xfrm rot="5400000">
            <a:off x="5545159" y="4216552"/>
            <a:ext cx="867350" cy="3175"/>
          </a:xfrm>
          <a:prstGeom prst="straightConnector1">
            <a:avLst/>
          </a:prstGeom>
          <a:noFill/>
          <a:ln w="9525">
            <a:solidFill>
              <a:schemeClr val="tx1"/>
            </a:solidFill>
            <a:round/>
            <a:headEnd/>
            <a:tailEnd type="triangle" w="med" len="med"/>
          </a:ln>
        </p:spPr>
      </p:cxnSp>
      <p:cxnSp>
        <p:nvCxnSpPr>
          <p:cNvPr id="39956" name="AutoShape 22"/>
          <p:cNvCxnSpPr>
            <a:cxnSpLocks noChangeShapeType="1"/>
          </p:cNvCxnSpPr>
          <p:nvPr/>
        </p:nvCxnSpPr>
        <p:spPr bwMode="auto">
          <a:xfrm rot="16200000" flipH="1">
            <a:off x="6916758" y="2848126"/>
            <a:ext cx="867350" cy="2740025"/>
          </a:xfrm>
          <a:prstGeom prst="straightConnector1">
            <a:avLst/>
          </a:prstGeom>
          <a:noFill/>
          <a:ln w="9525">
            <a:solidFill>
              <a:schemeClr val="tx1"/>
            </a:solidFill>
            <a:round/>
            <a:headEnd/>
            <a:tailEnd type="triangle" w="med" len="med"/>
          </a:ln>
        </p:spPr>
      </p:cxnSp>
      <p:sp>
        <p:nvSpPr>
          <p:cNvPr id="39959" name="Text Box 27"/>
          <p:cNvSpPr txBox="1">
            <a:spLocks noChangeArrowheads="1"/>
          </p:cNvSpPr>
          <p:nvPr/>
        </p:nvSpPr>
        <p:spPr bwMode="auto">
          <a:xfrm>
            <a:off x="10882330" y="1882580"/>
            <a:ext cx="787400" cy="336550"/>
          </a:xfrm>
          <a:prstGeom prst="rect">
            <a:avLst/>
          </a:prstGeom>
          <a:noFill/>
          <a:ln w="9525">
            <a:noFill/>
            <a:miter lim="800000"/>
            <a:headEnd/>
            <a:tailEnd/>
          </a:ln>
        </p:spPr>
        <p:txBody>
          <a:bodyPr>
            <a:spAutoFit/>
          </a:bodyPr>
          <a:lstStyle/>
          <a:p>
            <a:pPr algn="l">
              <a:spcBef>
                <a:spcPct val="50000"/>
              </a:spcBef>
            </a:pPr>
            <a:r>
              <a:rPr lang="zh-CN" altLang="en-US" dirty="0">
                <a:latin typeface="微软雅黑" panose="020B0503020204020204" pitchFamily="34" charset="-122"/>
                <a:ea typeface="微软雅黑" panose="020B0503020204020204" pitchFamily="34" charset="-122"/>
                <a:cs typeface="Arial" pitchFamily="34" charset="0"/>
              </a:rPr>
              <a:t>需求</a:t>
            </a:r>
          </a:p>
        </p:txBody>
      </p:sp>
      <p:sp>
        <p:nvSpPr>
          <p:cNvPr id="39960" name="Text Box 28"/>
          <p:cNvSpPr txBox="1">
            <a:spLocks noChangeArrowheads="1"/>
          </p:cNvSpPr>
          <p:nvPr/>
        </p:nvSpPr>
        <p:spPr bwMode="auto">
          <a:xfrm>
            <a:off x="10898122" y="2251307"/>
            <a:ext cx="787400" cy="336550"/>
          </a:xfrm>
          <a:prstGeom prst="rect">
            <a:avLst/>
          </a:prstGeom>
          <a:noFill/>
          <a:ln w="9525">
            <a:noFill/>
            <a:miter lim="800000"/>
            <a:headEnd/>
            <a:tailEnd/>
          </a:ln>
        </p:spPr>
        <p:txBody>
          <a:bodyPr>
            <a:spAutoFit/>
          </a:bodyPr>
          <a:lstStyle/>
          <a:p>
            <a:pPr algn="l">
              <a:spcBef>
                <a:spcPct val="50000"/>
              </a:spcBef>
            </a:pPr>
            <a:r>
              <a:rPr lang="zh-CN" altLang="en-US" dirty="0">
                <a:latin typeface="微软雅黑" panose="020B0503020204020204" pitchFamily="34" charset="-122"/>
                <a:ea typeface="微软雅黑" panose="020B0503020204020204" pitchFamily="34" charset="-122"/>
                <a:cs typeface="Arial" pitchFamily="34" charset="0"/>
              </a:rPr>
              <a:t>供应</a:t>
            </a:r>
          </a:p>
        </p:txBody>
      </p:sp>
      <p:sp>
        <p:nvSpPr>
          <p:cNvPr id="39962" name="Text Box 28"/>
          <p:cNvSpPr txBox="1">
            <a:spLocks noChangeArrowheads="1"/>
          </p:cNvSpPr>
          <p:nvPr/>
        </p:nvSpPr>
        <p:spPr bwMode="auto">
          <a:xfrm>
            <a:off x="11133596" y="5686494"/>
            <a:ext cx="628480" cy="338554"/>
          </a:xfrm>
          <a:prstGeom prst="rect">
            <a:avLst/>
          </a:prstGeom>
          <a:noFill/>
          <a:ln w="9525">
            <a:noFill/>
            <a:miter lim="800000"/>
            <a:headEnd/>
            <a:tailEnd/>
          </a:ln>
        </p:spPr>
        <p:txBody>
          <a:bodyPr wrap="square">
            <a:spAutoFit/>
          </a:bodyPr>
          <a:lstStyle/>
          <a:p>
            <a:pPr algn="l">
              <a:spcBef>
                <a:spcPct val="50000"/>
              </a:spcBef>
            </a:pPr>
            <a:r>
              <a:rPr lang="zh-CN" altLang="en-US" dirty="0">
                <a:latin typeface="微软雅黑" panose="020B0503020204020204" pitchFamily="34" charset="-122"/>
                <a:ea typeface="微软雅黑" panose="020B0503020204020204" pitchFamily="34" charset="-122"/>
                <a:cs typeface="Arial" pitchFamily="34" charset="0"/>
              </a:rPr>
              <a:t>流程</a:t>
            </a:r>
          </a:p>
        </p:txBody>
      </p:sp>
      <p:cxnSp>
        <p:nvCxnSpPr>
          <p:cNvPr id="39963" name="直接箭头连接符 31"/>
          <p:cNvCxnSpPr>
            <a:cxnSpLocks noChangeShapeType="1"/>
          </p:cNvCxnSpPr>
          <p:nvPr/>
        </p:nvCxnSpPr>
        <p:spPr bwMode="auto">
          <a:xfrm>
            <a:off x="2979189" y="1682028"/>
            <a:ext cx="1729336" cy="0"/>
          </a:xfrm>
          <a:prstGeom prst="straightConnector1">
            <a:avLst/>
          </a:prstGeom>
          <a:noFill/>
          <a:ln w="12700" algn="ctr">
            <a:solidFill>
              <a:srgbClr val="FF0000"/>
            </a:solidFill>
            <a:prstDash val="dash"/>
            <a:round/>
            <a:headEnd type="triangle" w="med" len="med"/>
            <a:tailEnd type="triangle" w="med" len="med"/>
          </a:ln>
        </p:spPr>
      </p:cxnSp>
      <p:sp>
        <p:nvSpPr>
          <p:cNvPr id="39964" name="Text Box 27"/>
          <p:cNvSpPr txBox="1">
            <a:spLocks noChangeArrowheads="1"/>
          </p:cNvSpPr>
          <p:nvPr/>
        </p:nvSpPr>
        <p:spPr bwMode="auto">
          <a:xfrm>
            <a:off x="3562448" y="1355939"/>
            <a:ext cx="787400" cy="307975"/>
          </a:xfrm>
          <a:prstGeom prst="rect">
            <a:avLst/>
          </a:prstGeom>
          <a:noFill/>
          <a:ln w="9525">
            <a:noFill/>
            <a:miter lim="800000"/>
            <a:headEnd/>
            <a:tailEnd/>
          </a:ln>
        </p:spPr>
        <p:txBody>
          <a:bodyPr>
            <a:spAutoFit/>
          </a:bodyPr>
          <a:lstStyle/>
          <a:p>
            <a:pPr algn="l">
              <a:spcBef>
                <a:spcPct val="50000"/>
              </a:spcBef>
            </a:pPr>
            <a:r>
              <a:rPr lang="zh-CN" altLang="en-US" sz="1400" dirty="0">
                <a:solidFill>
                  <a:srgbClr val="FF0000"/>
                </a:solidFill>
                <a:latin typeface="微软雅黑" panose="020B0503020204020204" pitchFamily="34" charset="-122"/>
                <a:ea typeface="微软雅黑" panose="020B0503020204020204" pitchFamily="34" charset="-122"/>
                <a:cs typeface="Arial" pitchFamily="34" charset="0"/>
              </a:rPr>
              <a:t>冲减</a:t>
            </a:r>
          </a:p>
        </p:txBody>
      </p:sp>
      <p:cxnSp>
        <p:nvCxnSpPr>
          <p:cNvPr id="39965" name="AutoShape 18"/>
          <p:cNvCxnSpPr>
            <a:cxnSpLocks noChangeShapeType="1"/>
          </p:cNvCxnSpPr>
          <p:nvPr/>
        </p:nvCxnSpPr>
        <p:spPr bwMode="auto">
          <a:xfrm rot="5400000" flipH="1" flipV="1">
            <a:off x="6753038" y="1283685"/>
            <a:ext cx="877293" cy="2422525"/>
          </a:xfrm>
          <a:prstGeom prst="straightConnector1">
            <a:avLst/>
          </a:prstGeom>
          <a:noFill/>
          <a:ln w="9525">
            <a:solidFill>
              <a:schemeClr val="tx1"/>
            </a:solidFill>
            <a:round/>
            <a:headEnd type="triangle" w="med" len="med"/>
            <a:tailEnd/>
          </a:ln>
        </p:spPr>
      </p:cxnSp>
      <p:sp>
        <p:nvSpPr>
          <p:cNvPr id="33" name="标题 1"/>
          <p:cNvSpPr txBox="1">
            <a:spLocks/>
          </p:cNvSpPr>
          <p:nvPr/>
        </p:nvSpPr>
        <p:spPr bwMode="gray">
          <a:xfrm>
            <a:off x="425598" y="501052"/>
            <a:ext cx="9841179"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latin typeface="微软雅黑" panose="020B0503020204020204" pitchFamily="34" charset="-122"/>
                <a:ea typeface="微软雅黑" panose="020B0503020204020204" pitchFamily="34" charset="-122"/>
              </a:rPr>
              <a:t>重点展示：需求</a:t>
            </a:r>
            <a:r>
              <a:rPr lang="zh-CN" altLang="en-US" sz="3200" dirty="0">
                <a:latin typeface="微软雅黑" panose="020B0503020204020204" pitchFamily="34" charset="-122"/>
                <a:ea typeface="微软雅黑" panose="020B0503020204020204" pitchFamily="34" charset="-122"/>
              </a:rPr>
              <a:t>计划的制定原理</a:t>
            </a:r>
          </a:p>
        </p:txBody>
      </p:sp>
      <p:grpSp>
        <p:nvGrpSpPr>
          <p:cNvPr id="2" name="组合 1"/>
          <p:cNvGrpSpPr/>
          <p:nvPr/>
        </p:nvGrpSpPr>
        <p:grpSpPr>
          <a:xfrm>
            <a:off x="920683" y="1464912"/>
            <a:ext cx="1905000" cy="452996"/>
            <a:chOff x="399564" y="1768535"/>
            <a:chExt cx="1905000" cy="452996"/>
          </a:xfrm>
          <a:solidFill>
            <a:schemeClr val="bg1">
              <a:lumMod val="75000"/>
            </a:schemeClr>
          </a:solidFill>
        </p:grpSpPr>
        <p:sp>
          <p:nvSpPr>
            <p:cNvPr id="34" name="KSO_Shape"/>
            <p:cNvSpPr/>
            <p:nvPr/>
          </p:nvSpPr>
          <p:spPr>
            <a:xfrm>
              <a:off x="399564" y="1768535"/>
              <a:ext cx="1905000" cy="4529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 name="Rectangle 39"/>
            <p:cNvSpPr/>
            <p:nvPr/>
          </p:nvSpPr>
          <p:spPr>
            <a:xfrm>
              <a:off x="604318" y="1832557"/>
              <a:ext cx="1591504" cy="307777"/>
            </a:xfrm>
            <a:prstGeom prst="rect">
              <a:avLst/>
            </a:prstGeom>
            <a:grpFill/>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销售订单</a:t>
              </a:r>
            </a:p>
          </p:txBody>
        </p:sp>
      </p:grpSp>
      <p:grpSp>
        <p:nvGrpSpPr>
          <p:cNvPr id="36" name="组合 35"/>
          <p:cNvGrpSpPr/>
          <p:nvPr/>
        </p:nvGrpSpPr>
        <p:grpSpPr>
          <a:xfrm>
            <a:off x="4892347" y="1446004"/>
            <a:ext cx="1905000" cy="452996"/>
            <a:chOff x="399564" y="1768535"/>
            <a:chExt cx="1905000" cy="452996"/>
          </a:xfrm>
          <a:solidFill>
            <a:schemeClr val="bg1">
              <a:lumMod val="75000"/>
            </a:schemeClr>
          </a:solidFill>
        </p:grpSpPr>
        <p:sp>
          <p:nvSpPr>
            <p:cNvPr id="37" name="KSO_Shape"/>
            <p:cNvSpPr/>
            <p:nvPr/>
          </p:nvSpPr>
          <p:spPr>
            <a:xfrm>
              <a:off x="399564" y="1768535"/>
              <a:ext cx="1905000" cy="4529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Rectangle 39"/>
            <p:cNvSpPr/>
            <p:nvPr/>
          </p:nvSpPr>
          <p:spPr>
            <a:xfrm>
              <a:off x="604318" y="1832557"/>
              <a:ext cx="1591504" cy="307777"/>
            </a:xfrm>
            <a:prstGeom prst="rect">
              <a:avLst/>
            </a:prstGeom>
            <a:grpFill/>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计划预测制定</a:t>
              </a:r>
            </a:p>
          </p:txBody>
        </p:sp>
      </p:grpSp>
      <p:grpSp>
        <p:nvGrpSpPr>
          <p:cNvPr id="43" name="组合 42"/>
          <p:cNvGrpSpPr/>
          <p:nvPr/>
        </p:nvGrpSpPr>
        <p:grpSpPr>
          <a:xfrm>
            <a:off x="8042437" y="1423637"/>
            <a:ext cx="3249385" cy="452996"/>
            <a:chOff x="399563" y="1768535"/>
            <a:chExt cx="2949757" cy="452996"/>
          </a:xfrm>
          <a:solidFill>
            <a:schemeClr val="bg1">
              <a:lumMod val="75000"/>
            </a:schemeClr>
          </a:solidFill>
        </p:grpSpPr>
        <p:sp>
          <p:nvSpPr>
            <p:cNvPr id="44" name="KSO_Shape"/>
            <p:cNvSpPr/>
            <p:nvPr/>
          </p:nvSpPr>
          <p:spPr>
            <a:xfrm>
              <a:off x="399563" y="1768535"/>
              <a:ext cx="2949757" cy="4529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Rectangle 39"/>
            <p:cNvSpPr/>
            <p:nvPr/>
          </p:nvSpPr>
          <p:spPr>
            <a:xfrm>
              <a:off x="451918" y="1832557"/>
              <a:ext cx="2796140" cy="307777"/>
            </a:xfrm>
            <a:prstGeom prst="rect">
              <a:avLst/>
            </a:prstGeom>
            <a:grpFill/>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其他需求</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安全库存</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零星采购需求</a:t>
              </a:r>
            </a:p>
          </p:txBody>
        </p:sp>
      </p:grpSp>
      <p:grpSp>
        <p:nvGrpSpPr>
          <p:cNvPr id="47" name="组合 46"/>
          <p:cNvGrpSpPr/>
          <p:nvPr/>
        </p:nvGrpSpPr>
        <p:grpSpPr>
          <a:xfrm>
            <a:off x="1552204" y="2512499"/>
            <a:ext cx="1905000" cy="1660807"/>
            <a:chOff x="399564" y="1768534"/>
            <a:chExt cx="1905000" cy="1660807"/>
          </a:xfrm>
          <a:solidFill>
            <a:schemeClr val="bg1">
              <a:lumMod val="75000"/>
            </a:schemeClr>
          </a:solidFill>
        </p:grpSpPr>
        <p:sp>
          <p:nvSpPr>
            <p:cNvPr id="48" name="KSO_Shape"/>
            <p:cNvSpPr/>
            <p:nvPr/>
          </p:nvSpPr>
          <p:spPr>
            <a:xfrm>
              <a:off x="399564" y="1768534"/>
              <a:ext cx="1905000" cy="1660807"/>
            </a:xfrm>
            <a:prstGeom prst="round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Rectangle 39"/>
            <p:cNvSpPr/>
            <p:nvPr/>
          </p:nvSpPr>
          <p:spPr>
            <a:xfrm>
              <a:off x="613002" y="1890628"/>
              <a:ext cx="1591504" cy="1384995"/>
            </a:xfrm>
            <a:prstGeom prst="rect">
              <a:avLst/>
            </a:prstGeom>
            <a:noFill/>
          </p:spPr>
          <p:txBody>
            <a:bodyPr wrap="square">
              <a:spAutoFit/>
            </a:bodyPr>
            <a:lstStyle/>
            <a:p>
              <a:pPr>
                <a:spcBef>
                  <a:spcPct val="50000"/>
                </a:spcBef>
              </a:pPr>
              <a:r>
                <a:rPr lang="zh-CN" altLang="en-US" sz="1400" dirty="0">
                  <a:latin typeface="微软雅黑" panose="020B0503020204020204" pitchFamily="34" charset="-122"/>
                  <a:ea typeface="微软雅黑" panose="020B0503020204020204" pitchFamily="34" charset="-122"/>
                  <a:cs typeface="Arial" pitchFamily="34" charset="0"/>
                </a:rPr>
                <a:t>基础文件清单</a:t>
              </a:r>
              <a:r>
                <a:rPr lang="en-US" altLang="zh-CN" sz="1400" dirty="0">
                  <a:latin typeface="微软雅黑" panose="020B0503020204020204" pitchFamily="34" charset="-122"/>
                  <a:ea typeface="微软雅黑" panose="020B0503020204020204" pitchFamily="34" charset="-122"/>
                  <a:cs typeface="Arial" pitchFamily="34" charset="0"/>
                </a:rPr>
                <a:t>:</a:t>
              </a:r>
            </a:p>
            <a:p>
              <a:pPr>
                <a:lnSpc>
                  <a:spcPct val="75000"/>
                </a:lnSpc>
                <a:spcBef>
                  <a:spcPct val="50000"/>
                </a:spcBef>
                <a:buFontTx/>
                <a:buChar char="-"/>
              </a:pPr>
              <a:r>
                <a:rPr lang="zh-CN" altLang="en-US" sz="1400" dirty="0">
                  <a:latin typeface="微软雅黑" panose="020B0503020204020204" pitchFamily="34" charset="-122"/>
                  <a:ea typeface="微软雅黑" panose="020B0503020204020204" pitchFamily="34" charset="-122"/>
                  <a:cs typeface="Arial" pitchFamily="34" charset="0"/>
                </a:rPr>
                <a:t>物料主数据</a:t>
              </a:r>
            </a:p>
            <a:p>
              <a:pPr>
                <a:lnSpc>
                  <a:spcPct val="75000"/>
                </a:lnSpc>
                <a:spcBef>
                  <a:spcPct val="50000"/>
                </a:spcBef>
                <a:buFontTx/>
                <a:buChar char="-"/>
              </a:pPr>
              <a:r>
                <a:rPr lang="en-US" altLang="zh-CN" sz="1400" dirty="0">
                  <a:latin typeface="微软雅黑" panose="020B0503020204020204" pitchFamily="34" charset="-122"/>
                  <a:ea typeface="微软雅黑" panose="020B0503020204020204" pitchFamily="34" charset="-122"/>
                  <a:cs typeface="Arial" pitchFamily="34" charset="0"/>
                </a:rPr>
                <a:t>BOM</a:t>
              </a:r>
              <a:r>
                <a:rPr lang="zh-CN" altLang="en-US" sz="1400" dirty="0">
                  <a:latin typeface="微软雅黑" panose="020B0503020204020204" pitchFamily="34" charset="-122"/>
                  <a:ea typeface="微软雅黑" panose="020B0503020204020204" pitchFamily="34" charset="-122"/>
                  <a:cs typeface="Arial" pitchFamily="34" charset="0"/>
                </a:rPr>
                <a:t>及工艺路线</a:t>
              </a:r>
              <a:endParaRPr lang="en-US" altLang="zh-CN" sz="1400" dirty="0">
                <a:latin typeface="微软雅黑" panose="020B0503020204020204" pitchFamily="34" charset="-122"/>
                <a:ea typeface="微软雅黑" panose="020B0503020204020204" pitchFamily="34" charset="-122"/>
                <a:cs typeface="Arial" pitchFamily="34" charset="0"/>
              </a:endParaRPr>
            </a:p>
            <a:p>
              <a:pPr>
                <a:lnSpc>
                  <a:spcPct val="75000"/>
                </a:lnSpc>
                <a:spcBef>
                  <a:spcPct val="50000"/>
                </a:spcBef>
                <a:buFontTx/>
                <a:buChar char="-"/>
              </a:pPr>
              <a:r>
                <a:rPr lang="zh-CN" altLang="en-US" sz="1400" dirty="0">
                  <a:latin typeface="微软雅黑" panose="020B0503020204020204" pitchFamily="34" charset="-122"/>
                  <a:ea typeface="微软雅黑" panose="020B0503020204020204" pitchFamily="34" charset="-122"/>
                  <a:cs typeface="Arial" pitchFamily="34" charset="0"/>
                </a:rPr>
                <a:t>采购周期</a:t>
              </a:r>
            </a:p>
            <a:p>
              <a:pPr>
                <a:lnSpc>
                  <a:spcPct val="75000"/>
                </a:lnSpc>
                <a:spcBef>
                  <a:spcPct val="50000"/>
                </a:spcBef>
                <a:buFontTx/>
                <a:buChar char="-"/>
              </a:pPr>
              <a:r>
                <a:rPr lang="zh-CN" altLang="en-US" sz="1400" dirty="0">
                  <a:latin typeface="微软雅黑" panose="020B0503020204020204" pitchFamily="34" charset="-122"/>
                  <a:ea typeface="微软雅黑" panose="020B0503020204020204" pitchFamily="34" charset="-122"/>
                  <a:cs typeface="Arial" pitchFamily="34" charset="0"/>
                </a:rPr>
                <a:t>计划参数</a:t>
              </a:r>
            </a:p>
          </p:txBody>
        </p:sp>
      </p:grpSp>
      <p:cxnSp>
        <p:nvCxnSpPr>
          <p:cNvPr id="51" name="直接箭头连接符 31"/>
          <p:cNvCxnSpPr>
            <a:cxnSpLocks noChangeShapeType="1"/>
          </p:cNvCxnSpPr>
          <p:nvPr/>
        </p:nvCxnSpPr>
        <p:spPr bwMode="auto">
          <a:xfrm>
            <a:off x="3686395" y="3318526"/>
            <a:ext cx="1065654" cy="0"/>
          </a:xfrm>
          <a:prstGeom prst="straightConnector1">
            <a:avLst/>
          </a:prstGeom>
          <a:noFill/>
          <a:ln w="12700" algn="ctr">
            <a:solidFill>
              <a:schemeClr val="tx1"/>
            </a:solidFill>
            <a:prstDash val="dash"/>
            <a:round/>
            <a:headEnd type="triangle" w="med" len="med"/>
            <a:tailEnd type="triangle" w="med" len="med"/>
          </a:ln>
        </p:spPr>
      </p:cxnSp>
      <p:grpSp>
        <p:nvGrpSpPr>
          <p:cNvPr id="53" name="组合 52"/>
          <p:cNvGrpSpPr/>
          <p:nvPr/>
        </p:nvGrpSpPr>
        <p:grpSpPr>
          <a:xfrm>
            <a:off x="8515432" y="2488123"/>
            <a:ext cx="1972540" cy="1660807"/>
            <a:chOff x="399564" y="1768534"/>
            <a:chExt cx="1972540" cy="1660807"/>
          </a:xfrm>
          <a:solidFill>
            <a:schemeClr val="bg1">
              <a:lumMod val="75000"/>
            </a:schemeClr>
          </a:solidFill>
        </p:grpSpPr>
        <p:sp>
          <p:nvSpPr>
            <p:cNvPr id="54" name="KSO_Shape"/>
            <p:cNvSpPr/>
            <p:nvPr/>
          </p:nvSpPr>
          <p:spPr>
            <a:xfrm>
              <a:off x="399564" y="1768534"/>
              <a:ext cx="1905000" cy="1660807"/>
            </a:xfrm>
            <a:prstGeom prst="round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Rectangle 39"/>
            <p:cNvSpPr/>
            <p:nvPr/>
          </p:nvSpPr>
          <p:spPr>
            <a:xfrm>
              <a:off x="780600" y="2181836"/>
              <a:ext cx="1591504" cy="630942"/>
            </a:xfrm>
            <a:prstGeom prst="rect">
              <a:avLst/>
            </a:prstGeom>
            <a:noFill/>
          </p:spPr>
          <p:txBody>
            <a:bodyPr wrap="square">
              <a:spAutoFit/>
            </a:bodyPr>
            <a:lstStyle/>
            <a:p>
              <a:pPr>
                <a:spcBef>
                  <a:spcPct val="50000"/>
                </a:spcBef>
              </a:pPr>
              <a:r>
                <a:rPr lang="zh-CN" altLang="en-US" sz="1400" dirty="0">
                  <a:latin typeface="微软雅黑" panose="020B0503020204020204" pitchFamily="34" charset="-122"/>
                  <a:ea typeface="微软雅黑" panose="020B0503020204020204" pitchFamily="34" charset="-122"/>
                  <a:cs typeface="Arial" pitchFamily="34" charset="0"/>
                </a:rPr>
                <a:t>库存当前</a:t>
              </a:r>
            </a:p>
            <a:p>
              <a:pPr>
                <a:spcBef>
                  <a:spcPct val="50000"/>
                </a:spcBef>
              </a:pPr>
              <a:r>
                <a:rPr lang="zh-CN" altLang="en-US" sz="1400" dirty="0">
                  <a:latin typeface="微软雅黑" panose="020B0503020204020204" pitchFamily="34" charset="-122"/>
                  <a:ea typeface="微软雅黑" panose="020B0503020204020204" pitchFamily="34" charset="-122"/>
                  <a:cs typeface="Arial" pitchFamily="34" charset="0"/>
                </a:rPr>
                <a:t>状态及数量</a:t>
              </a:r>
            </a:p>
          </p:txBody>
        </p:sp>
      </p:grpSp>
      <p:sp>
        <p:nvSpPr>
          <p:cNvPr id="56" name="圆角矩形 55"/>
          <p:cNvSpPr/>
          <p:nvPr/>
        </p:nvSpPr>
        <p:spPr bwMode="auto">
          <a:xfrm>
            <a:off x="4887305" y="2908075"/>
            <a:ext cx="2285823" cy="853710"/>
          </a:xfrm>
          <a:prstGeom prst="roundRect">
            <a:avLst/>
          </a:prstGeom>
          <a:solidFill>
            <a:srgbClr val="00B0F0"/>
          </a:solidFill>
          <a:ln w="28575" cap="flat" cmpd="sng" algn="ctr">
            <a:noFill/>
            <a:prstDash val="solid"/>
            <a:round/>
            <a:headEnd type="none" w="med" len="med"/>
            <a:tailEnd type="none" w="med" len="med"/>
          </a:ln>
          <a:effectLst>
            <a:outerShdw blurRad="190500" dist="228600" dir="2700000" algn="ctr">
              <a:srgbClr val="000000">
                <a:alpha val="30000"/>
              </a:srgbClr>
            </a:outerShdw>
          </a:effectLst>
        </p:spPr>
        <p:txBody>
          <a:bodyPr wrap="square" lIns="90000" tIns="46800" rIns="90000" bIns="46800" anchor="ctr">
            <a:spAutoFit/>
          </a:bodyPr>
          <a:lstStyle/>
          <a:p>
            <a:pPr algn="ctr">
              <a:defRPr/>
            </a:pPr>
            <a:r>
              <a:rPr lang="en-US" altLang="zh-CN" sz="2200" b="1" dirty="0">
                <a:solidFill>
                  <a:schemeClr val="bg1"/>
                </a:solidFill>
                <a:latin typeface="微软雅黑" panose="020B0503020204020204" pitchFamily="34" charset="-122"/>
                <a:ea typeface="微软雅黑" panose="020B0503020204020204" pitchFamily="34" charset="-122"/>
              </a:rPr>
              <a:t>MRP</a:t>
            </a: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物料需求计划</a:t>
            </a:r>
          </a:p>
        </p:txBody>
      </p:sp>
      <p:cxnSp>
        <p:nvCxnSpPr>
          <p:cNvPr id="57" name="直接箭头连接符 31"/>
          <p:cNvCxnSpPr>
            <a:cxnSpLocks noChangeShapeType="1"/>
          </p:cNvCxnSpPr>
          <p:nvPr/>
        </p:nvCxnSpPr>
        <p:spPr bwMode="auto">
          <a:xfrm>
            <a:off x="7281194" y="3298062"/>
            <a:ext cx="1065654" cy="0"/>
          </a:xfrm>
          <a:prstGeom prst="straightConnector1">
            <a:avLst/>
          </a:prstGeom>
          <a:noFill/>
          <a:ln w="12700" algn="ctr">
            <a:solidFill>
              <a:schemeClr val="tx1"/>
            </a:solidFill>
            <a:prstDash val="dash"/>
            <a:round/>
            <a:headEnd type="triangle" w="med" len="med"/>
            <a:tailEnd type="triangle" w="med" len="med"/>
          </a:ln>
        </p:spPr>
      </p:cxnSp>
      <p:grpSp>
        <p:nvGrpSpPr>
          <p:cNvPr id="58" name="组合 57"/>
          <p:cNvGrpSpPr/>
          <p:nvPr/>
        </p:nvGrpSpPr>
        <p:grpSpPr>
          <a:xfrm>
            <a:off x="814284" y="4684478"/>
            <a:ext cx="3315524" cy="617760"/>
            <a:chOff x="399564" y="1768535"/>
            <a:chExt cx="3315524" cy="617760"/>
          </a:xfrm>
          <a:solidFill>
            <a:schemeClr val="bg1">
              <a:lumMod val="75000"/>
            </a:schemeClr>
          </a:solidFill>
        </p:grpSpPr>
        <p:sp>
          <p:nvSpPr>
            <p:cNvPr id="59" name="KSO_Shape"/>
            <p:cNvSpPr/>
            <p:nvPr/>
          </p:nvSpPr>
          <p:spPr>
            <a:xfrm>
              <a:off x="399564" y="1768535"/>
              <a:ext cx="3315524" cy="617760"/>
            </a:xfrm>
            <a:prstGeom prst="round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0" name="Rectangle 39"/>
            <p:cNvSpPr/>
            <p:nvPr/>
          </p:nvSpPr>
          <p:spPr>
            <a:xfrm>
              <a:off x="495638" y="1810215"/>
              <a:ext cx="3219450" cy="523220"/>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采购建议</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采购单下达</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取消</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重排</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加快</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一揽子协议</a:t>
              </a:r>
              <a:r>
                <a:rPr lang="en-US" altLang="zh-CN" sz="1400" dirty="0">
                  <a:latin typeface="微软雅黑" panose="020B0503020204020204" pitchFamily="34" charset="-122"/>
                  <a:ea typeface="微软雅黑" panose="020B0503020204020204" pitchFamily="34" charset="-122"/>
                </a:rPr>
                <a:t>…</a:t>
              </a:r>
            </a:p>
          </p:txBody>
        </p:sp>
      </p:grpSp>
      <p:grpSp>
        <p:nvGrpSpPr>
          <p:cNvPr id="61" name="组合 60"/>
          <p:cNvGrpSpPr/>
          <p:nvPr/>
        </p:nvGrpSpPr>
        <p:grpSpPr>
          <a:xfrm>
            <a:off x="7902348" y="4689009"/>
            <a:ext cx="3315524" cy="617760"/>
            <a:chOff x="399564" y="1768535"/>
            <a:chExt cx="3315524" cy="617760"/>
          </a:xfrm>
          <a:solidFill>
            <a:schemeClr val="bg1">
              <a:lumMod val="75000"/>
            </a:schemeClr>
          </a:solidFill>
        </p:grpSpPr>
        <p:sp>
          <p:nvSpPr>
            <p:cNvPr id="62" name="KSO_Shape"/>
            <p:cNvSpPr/>
            <p:nvPr/>
          </p:nvSpPr>
          <p:spPr>
            <a:xfrm>
              <a:off x="399564" y="1768535"/>
              <a:ext cx="3315524" cy="617760"/>
            </a:xfrm>
            <a:prstGeom prst="round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3" name="Rectangle 39"/>
            <p:cNvSpPr/>
            <p:nvPr/>
          </p:nvSpPr>
          <p:spPr>
            <a:xfrm>
              <a:off x="495638" y="1924630"/>
              <a:ext cx="3219450" cy="307777"/>
            </a:xfrm>
            <a:prstGeom prst="rect">
              <a:avLst/>
            </a:prstGeom>
            <a:noFill/>
          </p:spPr>
          <p:txBody>
            <a:bodyPr wrap="square">
              <a:spAutoFit/>
            </a:bodyPr>
            <a:lstStyle/>
            <a:p>
              <a:pPr>
                <a:spcBef>
                  <a:spcPct val="50000"/>
                </a:spcBef>
              </a:pPr>
              <a:r>
                <a:rPr lang="zh-CN" altLang="en-US" sz="1400" dirty="0">
                  <a:latin typeface="微软雅黑" panose="020B0503020204020204" pitchFamily="34" charset="-122"/>
                  <a:ea typeface="微软雅黑" panose="020B0503020204020204" pitchFamily="34" charset="-122"/>
                  <a:cs typeface="Arial" pitchFamily="34" charset="0"/>
                </a:rPr>
                <a:t>发运建议</a:t>
              </a:r>
              <a:r>
                <a:rPr lang="en-US" altLang="zh-CN" sz="1400" dirty="0">
                  <a:latin typeface="微软雅黑" panose="020B0503020204020204" pitchFamily="34" charset="-122"/>
                  <a:ea typeface="微软雅黑" panose="020B0503020204020204" pitchFamily="34" charset="-122"/>
                  <a:cs typeface="Arial" pitchFamily="34" charset="0"/>
                </a:rPr>
                <a:t>: </a:t>
              </a:r>
              <a:r>
                <a:rPr lang="zh-CN" altLang="en-US" sz="1400" dirty="0">
                  <a:latin typeface="微软雅黑" panose="020B0503020204020204" pitchFamily="34" charset="-122"/>
                  <a:ea typeface="微软雅黑" panose="020B0503020204020204" pitchFamily="34" charset="-122"/>
                  <a:cs typeface="Arial" pitchFamily="34" charset="0"/>
                </a:rPr>
                <a:t>发运</a:t>
              </a:r>
              <a:r>
                <a:rPr lang="en-US" altLang="zh-CN" sz="1400" dirty="0">
                  <a:latin typeface="微软雅黑" panose="020B0503020204020204" pitchFamily="34" charset="-122"/>
                  <a:ea typeface="微软雅黑" panose="020B0503020204020204" pitchFamily="34" charset="-122"/>
                  <a:cs typeface="Arial" pitchFamily="34" charset="0"/>
                </a:rPr>
                <a:t>, </a:t>
              </a:r>
              <a:r>
                <a:rPr lang="zh-CN" altLang="en-US" sz="1400" dirty="0">
                  <a:latin typeface="微软雅黑" panose="020B0503020204020204" pitchFamily="34" charset="-122"/>
                  <a:ea typeface="微软雅黑" panose="020B0503020204020204" pitchFamily="34" charset="-122"/>
                  <a:cs typeface="Arial" pitchFamily="34" charset="0"/>
                </a:rPr>
                <a:t>客户信用</a:t>
              </a:r>
              <a:r>
                <a:rPr lang="en-US" altLang="zh-CN" sz="1400" dirty="0">
                  <a:latin typeface="微软雅黑" panose="020B0503020204020204" pitchFamily="34" charset="-122"/>
                  <a:ea typeface="微软雅黑" panose="020B0503020204020204" pitchFamily="34" charset="-122"/>
                  <a:cs typeface="Arial" pitchFamily="34" charset="0"/>
                </a:rPr>
                <a:t>, </a:t>
              </a:r>
              <a:r>
                <a:rPr lang="zh-CN" altLang="en-US" sz="1400" dirty="0">
                  <a:latin typeface="微软雅黑" panose="020B0503020204020204" pitchFamily="34" charset="-122"/>
                  <a:ea typeface="微软雅黑" panose="020B0503020204020204" pitchFamily="34" charset="-122"/>
                  <a:cs typeface="Arial" pitchFamily="34" charset="0"/>
                </a:rPr>
                <a:t>出货单</a:t>
              </a:r>
              <a:r>
                <a:rPr lang="en-US" altLang="zh-CN" sz="1400" dirty="0">
                  <a:latin typeface="微软雅黑" panose="020B0503020204020204" pitchFamily="34" charset="-122"/>
                  <a:ea typeface="微软雅黑" panose="020B0503020204020204" pitchFamily="34" charset="-122"/>
                  <a:cs typeface="Arial" pitchFamily="34" charset="0"/>
                </a:rPr>
                <a:t>…</a:t>
              </a:r>
            </a:p>
          </p:txBody>
        </p:sp>
      </p:grpSp>
      <p:grpSp>
        <p:nvGrpSpPr>
          <p:cNvPr id="67" name="组合 66"/>
          <p:cNvGrpSpPr/>
          <p:nvPr/>
        </p:nvGrpSpPr>
        <p:grpSpPr>
          <a:xfrm>
            <a:off x="4372454" y="4685745"/>
            <a:ext cx="3315524" cy="617760"/>
            <a:chOff x="399564" y="1768535"/>
            <a:chExt cx="3315524" cy="617760"/>
          </a:xfrm>
          <a:solidFill>
            <a:schemeClr val="bg1">
              <a:lumMod val="75000"/>
            </a:schemeClr>
          </a:solidFill>
        </p:grpSpPr>
        <p:sp>
          <p:nvSpPr>
            <p:cNvPr id="68" name="KSO_Shape"/>
            <p:cNvSpPr/>
            <p:nvPr/>
          </p:nvSpPr>
          <p:spPr>
            <a:xfrm>
              <a:off x="399564" y="1768535"/>
              <a:ext cx="3315524" cy="617760"/>
            </a:xfrm>
            <a:prstGeom prst="round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9" name="Rectangle 39"/>
            <p:cNvSpPr/>
            <p:nvPr/>
          </p:nvSpPr>
          <p:spPr>
            <a:xfrm>
              <a:off x="495638" y="1810215"/>
              <a:ext cx="3219450" cy="523220"/>
            </a:xfrm>
            <a:prstGeom prst="rect">
              <a:avLst/>
            </a:prstGeom>
            <a:noFill/>
          </p:spPr>
          <p:txBody>
            <a:bodyPr wrap="square">
              <a:spAutoFit/>
            </a:bodyPr>
            <a:lstStyle/>
            <a:p>
              <a:pPr>
                <a:spcBef>
                  <a:spcPct val="50000"/>
                </a:spcBef>
              </a:pPr>
              <a:r>
                <a:rPr lang="zh-CN" altLang="en-US" sz="1400" dirty="0">
                  <a:latin typeface="微软雅黑" panose="020B0503020204020204" pitchFamily="34" charset="-122"/>
                  <a:ea typeface="微软雅黑" panose="020B0503020204020204" pitchFamily="34" charset="-122"/>
                  <a:cs typeface="Arial" pitchFamily="34" charset="0"/>
                </a:rPr>
                <a:t>制造建议</a:t>
              </a:r>
              <a:r>
                <a:rPr lang="en-US" altLang="zh-CN" sz="1400" dirty="0">
                  <a:latin typeface="微软雅黑" panose="020B0503020204020204" pitchFamily="34" charset="-122"/>
                  <a:ea typeface="微软雅黑" panose="020B0503020204020204" pitchFamily="34" charset="-122"/>
                  <a:cs typeface="Arial" pitchFamily="34" charset="0"/>
                </a:rPr>
                <a:t>: </a:t>
              </a:r>
              <a:r>
                <a:rPr lang="zh-CN" altLang="en-US" sz="1400" dirty="0">
                  <a:latin typeface="微软雅黑" panose="020B0503020204020204" pitchFamily="34" charset="-122"/>
                  <a:ea typeface="微软雅黑" panose="020B0503020204020204" pitchFamily="34" charset="-122"/>
                  <a:cs typeface="Arial" pitchFamily="34" charset="0"/>
                </a:rPr>
                <a:t>生产单下达</a:t>
              </a:r>
              <a:r>
                <a:rPr lang="en-US" altLang="zh-CN" sz="1400" dirty="0">
                  <a:latin typeface="微软雅黑" panose="020B0503020204020204" pitchFamily="34" charset="-122"/>
                  <a:ea typeface="微软雅黑" panose="020B0503020204020204" pitchFamily="34" charset="-122"/>
                  <a:cs typeface="Arial" pitchFamily="34" charset="0"/>
                </a:rPr>
                <a:t>,</a:t>
              </a:r>
              <a:r>
                <a:rPr lang="zh-CN" altLang="en-US" sz="1400" dirty="0">
                  <a:latin typeface="微软雅黑" panose="020B0503020204020204" pitchFamily="34" charset="-122"/>
                  <a:ea typeface="微软雅黑" panose="020B0503020204020204" pitchFamily="34" charset="-122"/>
                  <a:cs typeface="Arial" pitchFamily="34" charset="0"/>
                </a:rPr>
                <a:t>取消</a:t>
              </a:r>
              <a:r>
                <a:rPr lang="en-US" altLang="zh-CN" sz="1400" dirty="0">
                  <a:latin typeface="微软雅黑" panose="020B0503020204020204" pitchFamily="34" charset="-122"/>
                  <a:ea typeface="微软雅黑" panose="020B0503020204020204" pitchFamily="34" charset="-122"/>
                  <a:cs typeface="Arial" pitchFamily="34" charset="0"/>
                </a:rPr>
                <a:t>,</a:t>
              </a:r>
              <a:r>
                <a:rPr lang="zh-CN" altLang="en-US" sz="1400" dirty="0">
                  <a:latin typeface="微软雅黑" panose="020B0503020204020204" pitchFamily="34" charset="-122"/>
                  <a:ea typeface="微软雅黑" panose="020B0503020204020204" pitchFamily="34" charset="-122"/>
                  <a:cs typeface="Arial" pitchFamily="34" charset="0"/>
                </a:rPr>
                <a:t>重排</a:t>
              </a:r>
              <a:r>
                <a:rPr lang="en-US" altLang="zh-CN" sz="1400" dirty="0">
                  <a:latin typeface="微软雅黑" panose="020B0503020204020204" pitchFamily="34" charset="-122"/>
                  <a:ea typeface="微软雅黑" panose="020B0503020204020204" pitchFamily="34" charset="-122"/>
                  <a:cs typeface="Arial" pitchFamily="34" charset="0"/>
                </a:rPr>
                <a:t>,</a:t>
              </a:r>
              <a:r>
                <a:rPr lang="zh-CN" altLang="en-US" sz="1400" dirty="0">
                  <a:latin typeface="微软雅黑" panose="020B0503020204020204" pitchFamily="34" charset="-122"/>
                  <a:ea typeface="微软雅黑" panose="020B0503020204020204" pitchFamily="34" charset="-122"/>
                  <a:cs typeface="Arial" pitchFamily="34" charset="0"/>
                </a:rPr>
                <a:t>加快</a:t>
              </a:r>
              <a:r>
                <a:rPr lang="en-US" altLang="zh-CN" sz="1400" dirty="0">
                  <a:latin typeface="微软雅黑" panose="020B0503020204020204" pitchFamily="34" charset="-122"/>
                  <a:ea typeface="微软雅黑" panose="020B0503020204020204" pitchFamily="34" charset="-122"/>
                  <a:cs typeface="Arial" pitchFamily="34" charset="0"/>
                </a:rPr>
                <a:t>, BOM</a:t>
              </a:r>
              <a:r>
                <a:rPr lang="zh-CN" altLang="en-US" sz="1400" dirty="0">
                  <a:latin typeface="微软雅黑" panose="020B0503020204020204" pitchFamily="34" charset="-122"/>
                  <a:ea typeface="微软雅黑" panose="020B0503020204020204" pitchFamily="34" charset="-122"/>
                  <a:cs typeface="Arial" pitchFamily="34" charset="0"/>
                </a:rPr>
                <a:t>变更</a:t>
              </a:r>
              <a:r>
                <a:rPr lang="en-US" altLang="zh-CN" sz="1400" dirty="0">
                  <a:latin typeface="微软雅黑" panose="020B0503020204020204" pitchFamily="34" charset="-122"/>
                  <a:ea typeface="微软雅黑" panose="020B0503020204020204" pitchFamily="34" charset="-122"/>
                  <a:cs typeface="Arial" pitchFamily="34" charset="0"/>
                </a:rPr>
                <a:t>…</a:t>
              </a:r>
            </a:p>
          </p:txBody>
        </p:sp>
      </p:grpSp>
      <p:sp>
        <p:nvSpPr>
          <p:cNvPr id="70" name="Line 12"/>
          <p:cNvSpPr>
            <a:spLocks noChangeShapeType="1"/>
          </p:cNvSpPr>
          <p:nvPr/>
        </p:nvSpPr>
        <p:spPr bwMode="auto">
          <a:xfrm>
            <a:off x="723900" y="5610711"/>
            <a:ext cx="10845800" cy="0"/>
          </a:xfrm>
          <a:prstGeom prst="line">
            <a:avLst/>
          </a:prstGeom>
          <a:noFill/>
          <a:ln w="28575">
            <a:solidFill>
              <a:schemeClr val="bg1">
                <a:lumMod val="75000"/>
              </a:schemeClr>
            </a:solidFill>
            <a:prstDash val="sysDash"/>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657448" y="5838908"/>
            <a:ext cx="1390552" cy="452996"/>
            <a:chOff x="399564" y="1768535"/>
            <a:chExt cx="1390552" cy="452996"/>
          </a:xfrm>
          <a:solidFill>
            <a:schemeClr val="bg1">
              <a:lumMod val="75000"/>
            </a:schemeClr>
          </a:solidFill>
        </p:grpSpPr>
        <p:sp>
          <p:nvSpPr>
            <p:cNvPr id="72" name="KSO_Shape"/>
            <p:cNvSpPr/>
            <p:nvPr/>
          </p:nvSpPr>
          <p:spPr>
            <a:xfrm>
              <a:off x="399564" y="1768535"/>
              <a:ext cx="1390552" cy="4529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3" name="Rectangle 39"/>
            <p:cNvSpPr/>
            <p:nvPr/>
          </p:nvSpPr>
          <p:spPr>
            <a:xfrm>
              <a:off x="604318" y="1832557"/>
              <a:ext cx="963481" cy="307777"/>
            </a:xfrm>
            <a:prstGeom prst="rect">
              <a:avLst/>
            </a:prstGeom>
            <a:noFill/>
          </p:spPr>
          <p:txBody>
            <a:bodyPr wrap="square">
              <a:spAutoFit/>
            </a:bodyPr>
            <a:lstStyle/>
            <a:p>
              <a:pPr algn="ctr">
                <a:spcBef>
                  <a:spcPct val="50000"/>
                </a:spcBef>
              </a:pPr>
              <a:r>
                <a:rPr lang="zh-CN" altLang="en-US" sz="1400" dirty="0">
                  <a:latin typeface="微软雅黑" panose="020B0503020204020204" pitchFamily="34" charset="-122"/>
                  <a:ea typeface="微软雅黑" panose="020B0503020204020204" pitchFamily="34" charset="-122"/>
                  <a:cs typeface="Arial" pitchFamily="34" charset="0"/>
                </a:rPr>
                <a:t>采购计划</a:t>
              </a:r>
            </a:p>
          </p:txBody>
        </p:sp>
      </p:grpSp>
      <p:sp>
        <p:nvSpPr>
          <p:cNvPr id="39957" name="Line 23"/>
          <p:cNvSpPr>
            <a:spLocks noChangeShapeType="1"/>
          </p:cNvSpPr>
          <p:nvPr/>
        </p:nvSpPr>
        <p:spPr bwMode="auto">
          <a:xfrm>
            <a:off x="2398386" y="5420211"/>
            <a:ext cx="0" cy="381000"/>
          </a:xfrm>
          <a:prstGeom prst="line">
            <a:avLst/>
          </a:prstGeom>
          <a:noFill/>
          <a:ln w="57150">
            <a:solidFill>
              <a:schemeClr val="tx1"/>
            </a:solidFill>
            <a:round/>
            <a:headEnd/>
            <a:tailEnd type="triangle" w="med" len="med"/>
          </a:ln>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74" name="组合 73"/>
          <p:cNvGrpSpPr/>
          <p:nvPr/>
        </p:nvGrpSpPr>
        <p:grpSpPr>
          <a:xfrm>
            <a:off x="5327196" y="5830320"/>
            <a:ext cx="1390552" cy="452996"/>
            <a:chOff x="399564" y="1768535"/>
            <a:chExt cx="1390552" cy="452996"/>
          </a:xfrm>
          <a:solidFill>
            <a:schemeClr val="bg1">
              <a:lumMod val="75000"/>
            </a:schemeClr>
          </a:solidFill>
        </p:grpSpPr>
        <p:sp>
          <p:nvSpPr>
            <p:cNvPr id="75" name="KSO_Shape"/>
            <p:cNvSpPr/>
            <p:nvPr/>
          </p:nvSpPr>
          <p:spPr>
            <a:xfrm>
              <a:off x="399564" y="1768535"/>
              <a:ext cx="1390552" cy="4529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6" name="Rectangle 39"/>
            <p:cNvSpPr/>
            <p:nvPr/>
          </p:nvSpPr>
          <p:spPr>
            <a:xfrm>
              <a:off x="604318" y="1832557"/>
              <a:ext cx="963481" cy="307777"/>
            </a:xfrm>
            <a:prstGeom prst="rect">
              <a:avLst/>
            </a:prstGeom>
            <a:noFill/>
          </p:spPr>
          <p:txBody>
            <a:bodyPr wrap="square">
              <a:spAutoFit/>
            </a:bodyPr>
            <a:lstStyle/>
            <a:p>
              <a:pPr algn="ctr">
                <a:spcBef>
                  <a:spcPct val="50000"/>
                </a:spcBef>
              </a:pPr>
              <a:r>
                <a:rPr lang="zh-CN" altLang="en-US" sz="1400" dirty="0">
                  <a:latin typeface="微软雅黑" panose="020B0503020204020204" pitchFamily="34" charset="-122"/>
                  <a:ea typeface="微软雅黑" panose="020B0503020204020204" pitchFamily="34" charset="-122"/>
                  <a:cs typeface="Arial" pitchFamily="34" charset="0"/>
                </a:rPr>
                <a:t>生产订单</a:t>
              </a:r>
            </a:p>
          </p:txBody>
        </p:sp>
      </p:grpSp>
      <p:sp>
        <p:nvSpPr>
          <p:cNvPr id="39958" name="Line 24"/>
          <p:cNvSpPr>
            <a:spLocks noChangeShapeType="1"/>
          </p:cNvSpPr>
          <p:nvPr/>
        </p:nvSpPr>
        <p:spPr bwMode="auto">
          <a:xfrm>
            <a:off x="5977246" y="5420211"/>
            <a:ext cx="0" cy="381000"/>
          </a:xfrm>
          <a:prstGeom prst="line">
            <a:avLst/>
          </a:prstGeom>
          <a:noFill/>
          <a:ln w="57150">
            <a:solidFill>
              <a:schemeClr val="tx1"/>
            </a:solidFill>
            <a:round/>
            <a:headEnd/>
            <a:tailEnd type="triangle" w="med" len="med"/>
          </a:ln>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77" name="组合 76"/>
          <p:cNvGrpSpPr/>
          <p:nvPr/>
        </p:nvGrpSpPr>
        <p:grpSpPr>
          <a:xfrm>
            <a:off x="8996944" y="5797086"/>
            <a:ext cx="1390552" cy="452996"/>
            <a:chOff x="399564" y="1768535"/>
            <a:chExt cx="1390552" cy="452996"/>
          </a:xfrm>
          <a:solidFill>
            <a:schemeClr val="bg1">
              <a:lumMod val="75000"/>
            </a:schemeClr>
          </a:solidFill>
        </p:grpSpPr>
        <p:sp>
          <p:nvSpPr>
            <p:cNvPr id="78" name="KSO_Shape"/>
            <p:cNvSpPr/>
            <p:nvPr/>
          </p:nvSpPr>
          <p:spPr>
            <a:xfrm>
              <a:off x="399564" y="1768535"/>
              <a:ext cx="1390552" cy="4529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9" name="Rectangle 39"/>
            <p:cNvSpPr/>
            <p:nvPr/>
          </p:nvSpPr>
          <p:spPr>
            <a:xfrm>
              <a:off x="604318" y="1832557"/>
              <a:ext cx="963481" cy="307777"/>
            </a:xfrm>
            <a:prstGeom prst="rect">
              <a:avLst/>
            </a:prstGeom>
            <a:noFill/>
          </p:spPr>
          <p:txBody>
            <a:bodyPr wrap="square">
              <a:spAutoFit/>
            </a:bodyPr>
            <a:lstStyle/>
            <a:p>
              <a:pPr algn="ctr">
                <a:spcBef>
                  <a:spcPct val="50000"/>
                </a:spcBef>
              </a:pPr>
              <a:r>
                <a:rPr lang="zh-CN" altLang="en-US" sz="1400" dirty="0" smtClean="0">
                  <a:latin typeface="微软雅黑" panose="020B0503020204020204" pitchFamily="34" charset="-122"/>
                  <a:ea typeface="微软雅黑" panose="020B0503020204020204" pitchFamily="34" charset="-122"/>
                  <a:cs typeface="Arial" pitchFamily="34" charset="0"/>
                </a:rPr>
                <a:t>发运</a:t>
              </a:r>
              <a:endParaRPr lang="zh-CN" altLang="en-US" sz="1400" dirty="0">
                <a:latin typeface="微软雅黑" panose="020B0503020204020204" pitchFamily="34" charset="-122"/>
                <a:ea typeface="微软雅黑" panose="020B0503020204020204" pitchFamily="34" charset="-122"/>
                <a:cs typeface="Arial" pitchFamily="34" charset="0"/>
              </a:endParaRPr>
            </a:p>
          </p:txBody>
        </p:sp>
      </p:grpSp>
      <p:sp>
        <p:nvSpPr>
          <p:cNvPr id="39961" name="Line 29"/>
          <p:cNvSpPr>
            <a:spLocks noChangeShapeType="1"/>
          </p:cNvSpPr>
          <p:nvPr/>
        </p:nvSpPr>
        <p:spPr bwMode="auto">
          <a:xfrm>
            <a:off x="9683775" y="5420211"/>
            <a:ext cx="0" cy="381000"/>
          </a:xfrm>
          <a:prstGeom prst="line">
            <a:avLst/>
          </a:prstGeom>
          <a:noFill/>
          <a:ln w="57150">
            <a:solidFill>
              <a:schemeClr val="tx1"/>
            </a:solidFill>
            <a:round/>
            <a:headEnd/>
            <a:tailEnd type="triangle" w="med" len="med"/>
          </a:ln>
        </p:spPr>
        <p:txBody>
          <a:bodyP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1"/>
          <p:cNvSpPr txBox="1">
            <a:spLocks/>
          </p:cNvSpPr>
          <p:nvPr/>
        </p:nvSpPr>
        <p:spPr bwMode="gray">
          <a:xfrm>
            <a:off x="425598" y="501052"/>
            <a:ext cx="9138094"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重点展示：采购管理解决方案</a:t>
            </a:r>
          </a:p>
        </p:txBody>
      </p:sp>
      <p:grpSp>
        <p:nvGrpSpPr>
          <p:cNvPr id="2" name="组合 1"/>
          <p:cNvGrpSpPr/>
          <p:nvPr/>
        </p:nvGrpSpPr>
        <p:grpSpPr>
          <a:xfrm>
            <a:off x="400615" y="1320123"/>
            <a:ext cx="11554228" cy="1206807"/>
            <a:chOff x="400615" y="1320123"/>
            <a:chExt cx="11554228" cy="1206807"/>
          </a:xfrm>
        </p:grpSpPr>
        <p:sp>
          <p:nvSpPr>
            <p:cNvPr id="34" name="圆角矩形 33"/>
            <p:cNvSpPr/>
            <p:nvPr/>
          </p:nvSpPr>
          <p:spPr bwMode="auto">
            <a:xfrm>
              <a:off x="400615" y="1320123"/>
              <a:ext cx="1020958" cy="1206807"/>
            </a:xfrm>
            <a:prstGeom prst="roundRect">
              <a:avLst/>
            </a:prstGeom>
            <a:solidFill>
              <a:srgbClr val="00B0F0"/>
            </a:solidFill>
            <a:ln w="28575" cap="flat" cmpd="sng" algn="ctr">
              <a:noFill/>
              <a:prstDash val="solid"/>
              <a:round/>
              <a:headEnd type="none" w="med" len="med"/>
              <a:tailEnd type="none" w="med" len="med"/>
            </a:ln>
            <a:effectLst>
              <a:outerShdw blurRad="190500" dist="228600" dir="2700000" algn="ctr">
                <a:srgbClr val="000000">
                  <a:alpha val="30000"/>
                </a:srgbClr>
              </a:outerShdw>
            </a:effectLst>
          </p:spPr>
          <p:txBody>
            <a:bodyPr wrap="square" lIns="90000" tIns="46800" rIns="90000" bIns="46800" anchor="ctr">
              <a:spAutoFit/>
            </a:bodyPr>
            <a:lstStyle/>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采购</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业务</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流程</a:t>
              </a:r>
            </a:p>
          </p:txBody>
        </p:sp>
        <p:sp>
          <p:nvSpPr>
            <p:cNvPr id="35" name="燕尾形 5"/>
            <p:cNvSpPr>
              <a:spLocks noChangeArrowheads="1"/>
            </p:cNvSpPr>
            <p:nvPr/>
          </p:nvSpPr>
          <p:spPr bwMode="auto">
            <a:xfrm>
              <a:off x="4158615" y="1376970"/>
              <a:ext cx="1926654" cy="417679"/>
            </a:xfrm>
            <a:prstGeom prst="chevron">
              <a:avLst>
                <a:gd name="adj" fmla="val 24875"/>
              </a:avLst>
            </a:prstGeom>
            <a:solidFill>
              <a:srgbClr val="F0AB00"/>
            </a:solidFill>
            <a:ln w="28575" algn="ctr">
              <a:solidFill>
                <a:schemeClr val="accent1"/>
              </a:solidFill>
              <a:round/>
              <a:headEnd/>
              <a:tailEnd/>
            </a:ln>
          </p:spPr>
          <p:txBody>
            <a:bodyPr wrap="square" lIns="90000" tIns="46800" rIns="90000" bIns="46800" anchor="ctr">
              <a:spAutoFit/>
            </a:bodyPr>
            <a:lstStyle/>
            <a:p>
              <a:pPr algn="ctr">
                <a:lnSpc>
                  <a:spcPct val="150000"/>
                </a:lnSpc>
              </a:pPr>
              <a:r>
                <a:rPr lang="zh-CN" altLang="en-US" sz="1400" dirty="0" smtClean="0">
                  <a:latin typeface="微软雅黑" panose="020B0503020204020204" pitchFamily="34" charset="-122"/>
                  <a:ea typeface="微软雅黑" panose="020B0503020204020204" pitchFamily="34" charset="-122"/>
                </a:rPr>
                <a:t>档案管理</a:t>
              </a:r>
              <a:endParaRPr lang="zh-CN" altLang="en-US" sz="1400" dirty="0">
                <a:latin typeface="微软雅黑" panose="020B0503020204020204" pitchFamily="34" charset="-122"/>
                <a:ea typeface="微软雅黑" panose="020B0503020204020204" pitchFamily="34" charset="-122"/>
              </a:endParaRPr>
            </a:p>
          </p:txBody>
        </p:sp>
        <p:sp>
          <p:nvSpPr>
            <p:cNvPr id="36" name="燕尾形 6"/>
            <p:cNvSpPr>
              <a:spLocks noChangeArrowheads="1"/>
            </p:cNvSpPr>
            <p:nvPr/>
          </p:nvSpPr>
          <p:spPr bwMode="auto">
            <a:xfrm>
              <a:off x="4167310" y="1980049"/>
              <a:ext cx="852487" cy="525401"/>
            </a:xfrm>
            <a:prstGeom prst="chevron">
              <a:avLst>
                <a:gd name="adj" fmla="val 12707"/>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询价</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报价</a:t>
              </a:r>
            </a:p>
          </p:txBody>
        </p:sp>
        <p:sp>
          <p:nvSpPr>
            <p:cNvPr id="37" name="燕尾形 7"/>
            <p:cNvSpPr>
              <a:spLocks noChangeArrowheads="1"/>
            </p:cNvSpPr>
            <p:nvPr/>
          </p:nvSpPr>
          <p:spPr bwMode="auto">
            <a:xfrm>
              <a:off x="5091778" y="1980050"/>
              <a:ext cx="993491" cy="525401"/>
            </a:xfrm>
            <a:prstGeom prst="chevron">
              <a:avLst>
                <a:gd name="adj" fmla="val 12696"/>
              </a:avLst>
            </a:prstGeom>
            <a:solidFill>
              <a:srgbClr val="F0AB00"/>
            </a:solidFill>
            <a:ln w="28575" algn="ctr">
              <a:solidFill>
                <a:schemeClr val="accent1"/>
              </a:solidFill>
              <a:round/>
              <a:headEnd/>
              <a:tailEnd/>
            </a:ln>
          </p:spPr>
          <p:txBody>
            <a:bodyPr wrap="square"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供应商</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评估</a:t>
              </a:r>
              <a:endParaRPr lang="en-US" altLang="zh-CN" sz="1400" dirty="0">
                <a:latin typeface="微软雅黑" panose="020B0503020204020204" pitchFamily="34" charset="-122"/>
                <a:ea typeface="微软雅黑" panose="020B0503020204020204" pitchFamily="34" charset="-122"/>
              </a:endParaRPr>
            </a:p>
          </p:txBody>
        </p:sp>
        <p:cxnSp>
          <p:nvCxnSpPr>
            <p:cNvPr id="39" name="直接连接符 38"/>
            <p:cNvCxnSpPr/>
            <p:nvPr/>
          </p:nvCxnSpPr>
          <p:spPr bwMode="auto">
            <a:xfrm>
              <a:off x="2822494" y="1508036"/>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40" name="组合 39"/>
            <p:cNvGrpSpPr/>
            <p:nvPr/>
          </p:nvGrpSpPr>
          <p:grpSpPr>
            <a:xfrm>
              <a:off x="1504539" y="1571536"/>
              <a:ext cx="1232008" cy="676552"/>
              <a:chOff x="1504539" y="1571536"/>
              <a:chExt cx="1232008" cy="676552"/>
            </a:xfrm>
          </p:grpSpPr>
          <p:sp>
            <p:nvSpPr>
              <p:cNvPr id="51" name="KSO_Shape"/>
              <p:cNvSpPr/>
              <p:nvPr/>
            </p:nvSpPr>
            <p:spPr>
              <a:xfrm>
                <a:off x="1579907" y="1571536"/>
                <a:ext cx="1156640"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Rectangle 39"/>
              <p:cNvSpPr/>
              <p:nvPr/>
            </p:nvSpPr>
            <p:spPr>
              <a:xfrm>
                <a:off x="1504539" y="1637934"/>
                <a:ext cx="1089852" cy="523220"/>
              </a:xfrm>
              <a:prstGeom prst="rect">
                <a:avLst/>
              </a:prstGeom>
            </p:spPr>
            <p:txBody>
              <a:bodyPr wrap="square">
                <a:spAutoFit/>
              </a:bodyPr>
              <a:lstStyle/>
              <a:p>
                <a:pPr algn="ctr"/>
                <a:r>
                  <a:rPr lang="zh-CN" altLang="en-US" sz="1400" dirty="0" smtClean="0">
                    <a:solidFill>
                      <a:srgbClr val="000000"/>
                    </a:solidFill>
                    <a:latin typeface="微软雅黑" panose="020B0503020204020204" pitchFamily="34" charset="-122"/>
                    <a:ea typeface="微软雅黑" panose="020B0503020204020204" pitchFamily="34" charset="-122"/>
                    <a:cs typeface="+mn-cs"/>
                  </a:rPr>
                  <a:t>采购</a:t>
                </a:r>
                <a:endParaRPr lang="en-US" altLang="zh-CN" sz="1400" dirty="0" smtClean="0">
                  <a:solidFill>
                    <a:srgbClr val="000000"/>
                  </a:solidFill>
                  <a:latin typeface="微软雅黑" panose="020B0503020204020204" pitchFamily="34" charset="-122"/>
                  <a:ea typeface="微软雅黑" panose="020B0503020204020204" pitchFamily="34" charset="-122"/>
                  <a:cs typeface="+mn-cs"/>
                </a:endParaRPr>
              </a:p>
              <a:p>
                <a:pPr algn="ctr"/>
                <a:r>
                  <a:rPr lang="zh-CN" altLang="en-US" sz="1400" dirty="0" smtClean="0">
                    <a:solidFill>
                      <a:srgbClr val="000000"/>
                    </a:solidFill>
                    <a:latin typeface="微软雅黑" panose="020B0503020204020204" pitchFamily="34" charset="-122"/>
                    <a:ea typeface="微软雅黑" panose="020B0503020204020204" pitchFamily="34" charset="-122"/>
                    <a:cs typeface="+mn-cs"/>
                  </a:rPr>
                  <a:t>计划</a:t>
                </a:r>
                <a:endParaRPr lang="zh-CN" altLang="en-US" sz="1400" dirty="0">
                  <a:solidFill>
                    <a:srgbClr val="000000"/>
                  </a:solidFill>
                  <a:latin typeface="微软雅黑" panose="020B0503020204020204" pitchFamily="34" charset="-122"/>
                  <a:ea typeface="微软雅黑" panose="020B0503020204020204" pitchFamily="34" charset="-122"/>
                  <a:cs typeface="+mn-cs"/>
                </a:endParaRPr>
              </a:p>
            </p:txBody>
          </p:sp>
        </p:grpSp>
        <p:cxnSp>
          <p:nvCxnSpPr>
            <p:cNvPr id="41" name="直接连接符 40"/>
            <p:cNvCxnSpPr/>
            <p:nvPr/>
          </p:nvCxnSpPr>
          <p:spPr bwMode="auto">
            <a:xfrm>
              <a:off x="7174967" y="1461103"/>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cxnSp>
          <p:nvCxnSpPr>
            <p:cNvPr id="42" name="直接连接符 41"/>
            <p:cNvCxnSpPr/>
            <p:nvPr/>
          </p:nvCxnSpPr>
          <p:spPr bwMode="auto">
            <a:xfrm>
              <a:off x="10054270" y="1492110"/>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43" name="组合 42"/>
            <p:cNvGrpSpPr/>
            <p:nvPr/>
          </p:nvGrpSpPr>
          <p:grpSpPr>
            <a:xfrm>
              <a:off x="2928912" y="1570423"/>
              <a:ext cx="1171647" cy="676552"/>
              <a:chOff x="2986968" y="1595823"/>
              <a:chExt cx="1171647" cy="676552"/>
            </a:xfrm>
          </p:grpSpPr>
          <p:sp>
            <p:nvSpPr>
              <p:cNvPr id="49" name="KSO_Shape"/>
              <p:cNvSpPr/>
              <p:nvPr/>
            </p:nvSpPr>
            <p:spPr>
              <a:xfrm>
                <a:off x="3001975" y="1595823"/>
                <a:ext cx="1156640"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Rectangle 39"/>
              <p:cNvSpPr/>
              <p:nvPr/>
            </p:nvSpPr>
            <p:spPr>
              <a:xfrm>
                <a:off x="2986968" y="1697229"/>
                <a:ext cx="1089852" cy="307777"/>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rPr>
                  <a:t>采购需求</a:t>
                </a:r>
                <a:endParaRPr lang="zh-CN" altLang="en-US" sz="1400" dirty="0">
                  <a:latin typeface="微软雅黑" panose="020B0503020204020204" pitchFamily="34" charset="-122"/>
                  <a:ea typeface="微软雅黑" panose="020B0503020204020204" pitchFamily="34" charset="-122"/>
                </a:endParaRPr>
              </a:p>
            </p:txBody>
          </p:sp>
        </p:grpSp>
        <p:sp>
          <p:nvSpPr>
            <p:cNvPr id="44" name="燕尾形 8"/>
            <p:cNvSpPr>
              <a:spLocks noChangeArrowheads="1"/>
            </p:cNvSpPr>
            <p:nvPr/>
          </p:nvSpPr>
          <p:spPr bwMode="auto">
            <a:xfrm>
              <a:off x="6197081"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订单</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下达</a:t>
              </a:r>
            </a:p>
          </p:txBody>
        </p:sp>
        <p:sp>
          <p:nvSpPr>
            <p:cNvPr id="45" name="燕尾形 8"/>
            <p:cNvSpPr>
              <a:spLocks noChangeArrowheads="1"/>
            </p:cNvSpPr>
            <p:nvPr/>
          </p:nvSpPr>
          <p:spPr bwMode="auto">
            <a:xfrm>
              <a:off x="7265695" y="1645998"/>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来料</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接收</a:t>
              </a:r>
            </a:p>
          </p:txBody>
        </p:sp>
        <p:sp>
          <p:nvSpPr>
            <p:cNvPr id="46" name="燕尾形 8"/>
            <p:cNvSpPr>
              <a:spLocks noChangeArrowheads="1"/>
            </p:cNvSpPr>
            <p:nvPr/>
          </p:nvSpPr>
          <p:spPr bwMode="auto">
            <a:xfrm>
              <a:off x="9035851"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入库</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确认</a:t>
              </a:r>
              <a:endParaRPr lang="zh-CN" altLang="en-US" sz="1400" dirty="0">
                <a:latin typeface="微软雅黑" panose="020B0503020204020204" pitchFamily="34" charset="-122"/>
                <a:ea typeface="微软雅黑" panose="020B0503020204020204" pitchFamily="34" charset="-122"/>
              </a:endParaRPr>
            </a:p>
          </p:txBody>
        </p:sp>
        <p:sp>
          <p:nvSpPr>
            <p:cNvPr id="47" name="燕尾形 8"/>
            <p:cNvSpPr>
              <a:spLocks noChangeArrowheads="1"/>
            </p:cNvSpPr>
            <p:nvPr/>
          </p:nvSpPr>
          <p:spPr bwMode="auto">
            <a:xfrm>
              <a:off x="10180279" y="1645997"/>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应付</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发票</a:t>
              </a:r>
              <a:endParaRPr lang="zh-CN" altLang="en-US" sz="1400" dirty="0">
                <a:latin typeface="微软雅黑" panose="020B0503020204020204" pitchFamily="34" charset="-122"/>
                <a:ea typeface="微软雅黑" panose="020B0503020204020204" pitchFamily="34" charset="-122"/>
              </a:endParaRPr>
            </a:p>
          </p:txBody>
        </p:sp>
        <p:sp>
          <p:nvSpPr>
            <p:cNvPr id="48" name="燕尾形 8"/>
            <p:cNvSpPr>
              <a:spLocks noChangeArrowheads="1"/>
            </p:cNvSpPr>
            <p:nvPr/>
          </p:nvSpPr>
          <p:spPr bwMode="auto">
            <a:xfrm>
              <a:off x="11102356"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采购</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结算</a:t>
              </a:r>
              <a:endParaRPr lang="zh-CN" altLang="en-US" sz="1400" dirty="0">
                <a:latin typeface="微软雅黑" panose="020B0503020204020204" pitchFamily="34" charset="-122"/>
                <a:ea typeface="微软雅黑" panose="020B0503020204020204" pitchFamily="34" charset="-122"/>
              </a:endParaRPr>
            </a:p>
          </p:txBody>
        </p:sp>
        <p:sp>
          <p:nvSpPr>
            <p:cNvPr id="53" name="燕尾形 8"/>
            <p:cNvSpPr>
              <a:spLocks noChangeArrowheads="1"/>
            </p:cNvSpPr>
            <p:nvPr/>
          </p:nvSpPr>
          <p:spPr bwMode="auto">
            <a:xfrm>
              <a:off x="8153698" y="1753717"/>
              <a:ext cx="852487" cy="309958"/>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质检</a:t>
              </a:r>
              <a:endParaRPr lang="zh-CN" altLang="en-US" sz="1400" dirty="0">
                <a:latin typeface="微软雅黑" panose="020B0503020204020204" pitchFamily="34" charset="-122"/>
                <a:ea typeface="微软雅黑" panose="020B0503020204020204" pitchFamily="34" charset="-122"/>
              </a:endParaRPr>
            </a:p>
          </p:txBody>
        </p:sp>
      </p:grpSp>
      <p:sp>
        <p:nvSpPr>
          <p:cNvPr id="55" name="KSO_Shape"/>
          <p:cNvSpPr>
            <a:spLocks/>
          </p:cNvSpPr>
          <p:nvPr/>
        </p:nvSpPr>
        <p:spPr bwMode="auto">
          <a:xfrm>
            <a:off x="2162629" y="2615540"/>
            <a:ext cx="7416800" cy="3934850"/>
          </a:xfrm>
          <a:custGeom>
            <a:avLst/>
            <a:gdLst>
              <a:gd name="T0" fmla="*/ 113939 w 6855"/>
              <a:gd name="T1" fmla="*/ 556 h 4342"/>
              <a:gd name="T2" fmla="*/ 83370 w 6855"/>
              <a:gd name="T3" fmla="*/ 7500 h 4342"/>
              <a:gd name="T4" fmla="*/ 56136 w 6855"/>
              <a:gd name="T5" fmla="*/ 21666 h 4342"/>
              <a:gd name="T6" fmla="*/ 33070 w 6855"/>
              <a:gd name="T7" fmla="*/ 41387 h 4342"/>
              <a:gd name="T8" fmla="*/ 15284 w 6855"/>
              <a:gd name="T9" fmla="*/ 66386 h 4342"/>
              <a:gd name="T10" fmla="*/ 3891 w 6855"/>
              <a:gd name="T11" fmla="*/ 95273 h 4342"/>
              <a:gd name="T12" fmla="*/ 0 w 6855"/>
              <a:gd name="T13" fmla="*/ 126939 h 4342"/>
              <a:gd name="T14" fmla="*/ 1389 w 6855"/>
              <a:gd name="T15" fmla="*/ 971345 h 4342"/>
              <a:gd name="T16" fmla="*/ 10004 w 6855"/>
              <a:gd name="T17" fmla="*/ 1001343 h 4342"/>
              <a:gd name="T18" fmla="*/ 25289 w 6855"/>
              <a:gd name="T19" fmla="*/ 1027731 h 4342"/>
              <a:gd name="T20" fmla="*/ 46409 w 6855"/>
              <a:gd name="T21" fmla="*/ 1049674 h 4342"/>
              <a:gd name="T22" fmla="*/ 71976 w 6855"/>
              <a:gd name="T23" fmla="*/ 1066340 h 4342"/>
              <a:gd name="T24" fmla="*/ 101433 w 6855"/>
              <a:gd name="T25" fmla="*/ 1076340 h 4342"/>
              <a:gd name="T26" fmla="*/ 825361 w 6855"/>
              <a:gd name="T27" fmla="*/ 1078840 h 4342"/>
              <a:gd name="T28" fmla="*/ 687245 w 6855"/>
              <a:gd name="T29" fmla="*/ 1143281 h 4342"/>
              <a:gd name="T30" fmla="*/ 665013 w 6855"/>
              <a:gd name="T31" fmla="*/ 1150225 h 4342"/>
              <a:gd name="T32" fmla="*/ 650284 w 6855"/>
              <a:gd name="T33" fmla="*/ 1162447 h 4342"/>
              <a:gd name="T34" fmla="*/ 638057 w 6855"/>
              <a:gd name="T35" fmla="*/ 1185779 h 4342"/>
              <a:gd name="T36" fmla="*/ 635000 w 6855"/>
              <a:gd name="T37" fmla="*/ 1206056 h 4342"/>
              <a:gd name="T38" fmla="*/ 1268333 w 6855"/>
              <a:gd name="T39" fmla="*/ 1189668 h 4342"/>
              <a:gd name="T40" fmla="*/ 1259996 w 6855"/>
              <a:gd name="T41" fmla="*/ 1169113 h 4342"/>
              <a:gd name="T42" fmla="*/ 1246934 w 6855"/>
              <a:gd name="T43" fmla="*/ 1155781 h 4342"/>
              <a:gd name="T44" fmla="*/ 1220812 w 6855"/>
              <a:gd name="T45" fmla="*/ 1144392 h 4342"/>
              <a:gd name="T46" fmla="*/ 1079361 w 6855"/>
              <a:gd name="T47" fmla="*/ 1142448 h 4342"/>
              <a:gd name="T48" fmla="*/ 1790783 w 6855"/>
              <a:gd name="T49" fmla="*/ 1078284 h 4342"/>
              <a:gd name="T50" fmla="*/ 1821352 w 6855"/>
              <a:gd name="T51" fmla="*/ 1071062 h 4342"/>
              <a:gd name="T52" fmla="*/ 1848864 w 6855"/>
              <a:gd name="T53" fmla="*/ 1057174 h 4342"/>
              <a:gd name="T54" fmla="*/ 1871652 w 6855"/>
              <a:gd name="T55" fmla="*/ 1037175 h 4342"/>
              <a:gd name="T56" fmla="*/ 1889438 w 6855"/>
              <a:gd name="T57" fmla="*/ 1012176 h 4342"/>
              <a:gd name="T58" fmla="*/ 1900832 w 6855"/>
              <a:gd name="T59" fmla="*/ 983566 h 4342"/>
              <a:gd name="T60" fmla="*/ 1905000 w 6855"/>
              <a:gd name="T61" fmla="*/ 952179 h 4342"/>
              <a:gd name="T62" fmla="*/ 1903333 w 6855"/>
              <a:gd name="T63" fmla="*/ 107773 h 4342"/>
              <a:gd name="T64" fmla="*/ 1894718 w 6855"/>
              <a:gd name="T65" fmla="*/ 77774 h 4342"/>
              <a:gd name="T66" fmla="*/ 1879711 w 6855"/>
              <a:gd name="T67" fmla="*/ 51109 h 4342"/>
              <a:gd name="T68" fmla="*/ 1858313 w 6855"/>
              <a:gd name="T69" fmla="*/ 29165 h 4342"/>
              <a:gd name="T70" fmla="*/ 1832746 w 6855"/>
              <a:gd name="T71" fmla="*/ 12499 h 4342"/>
              <a:gd name="T72" fmla="*/ 1803289 w 6855"/>
              <a:gd name="T73" fmla="*/ 2500 h 4342"/>
              <a:gd name="T74" fmla="*/ 1841083 w 6855"/>
              <a:gd name="T75" fmla="*/ 952179 h 4342"/>
              <a:gd name="T76" fmla="*/ 1836359 w 6855"/>
              <a:gd name="T77" fmla="*/ 976900 h 4342"/>
              <a:gd name="T78" fmla="*/ 1818018 w 6855"/>
              <a:gd name="T79" fmla="*/ 1001065 h 4342"/>
              <a:gd name="T80" fmla="*/ 1790505 w 6855"/>
              <a:gd name="T81" fmla="*/ 1014120 h 4342"/>
              <a:gd name="T82" fmla="*/ 120330 w 6855"/>
              <a:gd name="T83" fmla="*/ 1015231 h 4342"/>
              <a:gd name="T84" fmla="*/ 91707 w 6855"/>
              <a:gd name="T85" fmla="*/ 1004676 h 4342"/>
              <a:gd name="T86" fmla="*/ 71142 w 6855"/>
              <a:gd name="T87" fmla="*/ 982177 h 4342"/>
              <a:gd name="T88" fmla="*/ 63361 w 6855"/>
              <a:gd name="T89" fmla="*/ 952179 h 4342"/>
              <a:gd name="T90" fmla="*/ 66418 w 6855"/>
              <a:gd name="T91" fmla="*/ 108051 h 4342"/>
              <a:gd name="T92" fmla="*/ 81980 w 6855"/>
              <a:gd name="T93" fmla="*/ 82218 h 4342"/>
              <a:gd name="T94" fmla="*/ 107825 w 6855"/>
              <a:gd name="T95" fmla="*/ 66108 h 4342"/>
              <a:gd name="T96" fmla="*/ 1777722 w 6855"/>
              <a:gd name="T97" fmla="*/ 63330 h 4342"/>
              <a:gd name="T98" fmla="*/ 1808291 w 6855"/>
              <a:gd name="T99" fmla="*/ 70830 h 4342"/>
              <a:gd name="T100" fmla="*/ 1830523 w 6855"/>
              <a:gd name="T101" fmla="*/ 91385 h 4342"/>
              <a:gd name="T102" fmla="*/ 1840805 w 6855"/>
              <a:gd name="T103" fmla="*/ 120272 h 43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55" h="4342">
                <a:moveTo>
                  <a:pt x="6397" y="0"/>
                </a:moveTo>
                <a:lnTo>
                  <a:pt x="456" y="0"/>
                </a:lnTo>
                <a:lnTo>
                  <a:pt x="433" y="1"/>
                </a:lnTo>
                <a:lnTo>
                  <a:pt x="410" y="2"/>
                </a:lnTo>
                <a:lnTo>
                  <a:pt x="387" y="5"/>
                </a:lnTo>
                <a:lnTo>
                  <a:pt x="365" y="9"/>
                </a:lnTo>
                <a:lnTo>
                  <a:pt x="343" y="15"/>
                </a:lnTo>
                <a:lnTo>
                  <a:pt x="322" y="20"/>
                </a:lnTo>
                <a:lnTo>
                  <a:pt x="300" y="27"/>
                </a:lnTo>
                <a:lnTo>
                  <a:pt x="279" y="35"/>
                </a:lnTo>
                <a:lnTo>
                  <a:pt x="259" y="45"/>
                </a:lnTo>
                <a:lnTo>
                  <a:pt x="240" y="55"/>
                </a:lnTo>
                <a:lnTo>
                  <a:pt x="220" y="67"/>
                </a:lnTo>
                <a:lnTo>
                  <a:pt x="202" y="78"/>
                </a:lnTo>
                <a:lnTo>
                  <a:pt x="184" y="91"/>
                </a:lnTo>
                <a:lnTo>
                  <a:pt x="167" y="105"/>
                </a:lnTo>
                <a:lnTo>
                  <a:pt x="150" y="118"/>
                </a:lnTo>
                <a:lnTo>
                  <a:pt x="134" y="134"/>
                </a:lnTo>
                <a:lnTo>
                  <a:pt x="119" y="149"/>
                </a:lnTo>
                <a:lnTo>
                  <a:pt x="105" y="167"/>
                </a:lnTo>
                <a:lnTo>
                  <a:pt x="91" y="184"/>
                </a:lnTo>
                <a:lnTo>
                  <a:pt x="78" y="201"/>
                </a:lnTo>
                <a:lnTo>
                  <a:pt x="66" y="221"/>
                </a:lnTo>
                <a:lnTo>
                  <a:pt x="55" y="239"/>
                </a:lnTo>
                <a:lnTo>
                  <a:pt x="45" y="259"/>
                </a:lnTo>
                <a:lnTo>
                  <a:pt x="36" y="280"/>
                </a:lnTo>
                <a:lnTo>
                  <a:pt x="28" y="300"/>
                </a:lnTo>
                <a:lnTo>
                  <a:pt x="21" y="321"/>
                </a:lnTo>
                <a:lnTo>
                  <a:pt x="14" y="343"/>
                </a:lnTo>
                <a:lnTo>
                  <a:pt x="9" y="365"/>
                </a:lnTo>
                <a:lnTo>
                  <a:pt x="5" y="388"/>
                </a:lnTo>
                <a:lnTo>
                  <a:pt x="2" y="410"/>
                </a:lnTo>
                <a:lnTo>
                  <a:pt x="0" y="433"/>
                </a:lnTo>
                <a:lnTo>
                  <a:pt x="0" y="457"/>
                </a:lnTo>
                <a:lnTo>
                  <a:pt x="0" y="3428"/>
                </a:lnTo>
                <a:lnTo>
                  <a:pt x="0" y="3451"/>
                </a:lnTo>
                <a:lnTo>
                  <a:pt x="2" y="3474"/>
                </a:lnTo>
                <a:lnTo>
                  <a:pt x="5" y="3497"/>
                </a:lnTo>
                <a:lnTo>
                  <a:pt x="9" y="3519"/>
                </a:lnTo>
                <a:lnTo>
                  <a:pt x="14" y="3541"/>
                </a:lnTo>
                <a:lnTo>
                  <a:pt x="21" y="3563"/>
                </a:lnTo>
                <a:lnTo>
                  <a:pt x="28" y="3584"/>
                </a:lnTo>
                <a:lnTo>
                  <a:pt x="36" y="3605"/>
                </a:lnTo>
                <a:lnTo>
                  <a:pt x="45" y="3625"/>
                </a:lnTo>
                <a:lnTo>
                  <a:pt x="55" y="3644"/>
                </a:lnTo>
                <a:lnTo>
                  <a:pt x="66" y="3664"/>
                </a:lnTo>
                <a:lnTo>
                  <a:pt x="78" y="3682"/>
                </a:lnTo>
                <a:lnTo>
                  <a:pt x="91" y="3700"/>
                </a:lnTo>
                <a:lnTo>
                  <a:pt x="105" y="3717"/>
                </a:lnTo>
                <a:lnTo>
                  <a:pt x="119" y="3734"/>
                </a:lnTo>
                <a:lnTo>
                  <a:pt x="134" y="3750"/>
                </a:lnTo>
                <a:lnTo>
                  <a:pt x="150" y="3765"/>
                </a:lnTo>
                <a:lnTo>
                  <a:pt x="167" y="3779"/>
                </a:lnTo>
                <a:lnTo>
                  <a:pt x="184" y="3793"/>
                </a:lnTo>
                <a:lnTo>
                  <a:pt x="202" y="3806"/>
                </a:lnTo>
                <a:lnTo>
                  <a:pt x="220" y="3818"/>
                </a:lnTo>
                <a:lnTo>
                  <a:pt x="240" y="3829"/>
                </a:lnTo>
                <a:lnTo>
                  <a:pt x="259" y="3839"/>
                </a:lnTo>
                <a:lnTo>
                  <a:pt x="279" y="3848"/>
                </a:lnTo>
                <a:lnTo>
                  <a:pt x="300" y="3856"/>
                </a:lnTo>
                <a:lnTo>
                  <a:pt x="322" y="3863"/>
                </a:lnTo>
                <a:lnTo>
                  <a:pt x="343" y="3870"/>
                </a:lnTo>
                <a:lnTo>
                  <a:pt x="365" y="3875"/>
                </a:lnTo>
                <a:lnTo>
                  <a:pt x="387" y="3879"/>
                </a:lnTo>
                <a:lnTo>
                  <a:pt x="410" y="3882"/>
                </a:lnTo>
                <a:lnTo>
                  <a:pt x="433" y="3884"/>
                </a:lnTo>
                <a:lnTo>
                  <a:pt x="456" y="3884"/>
                </a:lnTo>
                <a:lnTo>
                  <a:pt x="2970" y="3884"/>
                </a:lnTo>
                <a:lnTo>
                  <a:pt x="2970" y="4113"/>
                </a:lnTo>
                <a:lnTo>
                  <a:pt x="2513" y="4113"/>
                </a:lnTo>
                <a:lnTo>
                  <a:pt x="2492" y="4113"/>
                </a:lnTo>
                <a:lnTo>
                  <a:pt x="2473" y="4116"/>
                </a:lnTo>
                <a:lnTo>
                  <a:pt x="2454" y="4118"/>
                </a:lnTo>
                <a:lnTo>
                  <a:pt x="2438" y="4123"/>
                </a:lnTo>
                <a:lnTo>
                  <a:pt x="2422" y="4128"/>
                </a:lnTo>
                <a:lnTo>
                  <a:pt x="2407" y="4134"/>
                </a:lnTo>
                <a:lnTo>
                  <a:pt x="2393" y="4141"/>
                </a:lnTo>
                <a:lnTo>
                  <a:pt x="2381" y="4148"/>
                </a:lnTo>
                <a:lnTo>
                  <a:pt x="2369" y="4157"/>
                </a:lnTo>
                <a:lnTo>
                  <a:pt x="2359" y="4166"/>
                </a:lnTo>
                <a:lnTo>
                  <a:pt x="2349" y="4176"/>
                </a:lnTo>
                <a:lnTo>
                  <a:pt x="2340" y="4185"/>
                </a:lnTo>
                <a:lnTo>
                  <a:pt x="2332" y="4195"/>
                </a:lnTo>
                <a:lnTo>
                  <a:pt x="2325" y="4206"/>
                </a:lnTo>
                <a:lnTo>
                  <a:pt x="2314" y="4227"/>
                </a:lnTo>
                <a:lnTo>
                  <a:pt x="2303" y="4248"/>
                </a:lnTo>
                <a:lnTo>
                  <a:pt x="2296" y="4269"/>
                </a:lnTo>
                <a:lnTo>
                  <a:pt x="2292" y="4289"/>
                </a:lnTo>
                <a:lnTo>
                  <a:pt x="2288" y="4306"/>
                </a:lnTo>
                <a:lnTo>
                  <a:pt x="2286" y="4321"/>
                </a:lnTo>
                <a:lnTo>
                  <a:pt x="2285" y="4331"/>
                </a:lnTo>
                <a:lnTo>
                  <a:pt x="2285" y="4342"/>
                </a:lnTo>
                <a:lnTo>
                  <a:pt x="4570" y="4342"/>
                </a:lnTo>
                <a:lnTo>
                  <a:pt x="4569" y="4321"/>
                </a:lnTo>
                <a:lnTo>
                  <a:pt x="4567" y="4301"/>
                </a:lnTo>
                <a:lnTo>
                  <a:pt x="4564" y="4283"/>
                </a:lnTo>
                <a:lnTo>
                  <a:pt x="4559" y="4266"/>
                </a:lnTo>
                <a:lnTo>
                  <a:pt x="4555" y="4251"/>
                </a:lnTo>
                <a:lnTo>
                  <a:pt x="4548" y="4236"/>
                </a:lnTo>
                <a:lnTo>
                  <a:pt x="4541" y="4222"/>
                </a:lnTo>
                <a:lnTo>
                  <a:pt x="4534" y="4209"/>
                </a:lnTo>
                <a:lnTo>
                  <a:pt x="4526" y="4198"/>
                </a:lnTo>
                <a:lnTo>
                  <a:pt x="4517" y="4187"/>
                </a:lnTo>
                <a:lnTo>
                  <a:pt x="4507" y="4178"/>
                </a:lnTo>
                <a:lnTo>
                  <a:pt x="4497" y="4169"/>
                </a:lnTo>
                <a:lnTo>
                  <a:pt x="4487" y="4161"/>
                </a:lnTo>
                <a:lnTo>
                  <a:pt x="4476" y="4154"/>
                </a:lnTo>
                <a:lnTo>
                  <a:pt x="4456" y="4141"/>
                </a:lnTo>
                <a:lnTo>
                  <a:pt x="4434" y="4132"/>
                </a:lnTo>
                <a:lnTo>
                  <a:pt x="4413" y="4125"/>
                </a:lnTo>
                <a:lnTo>
                  <a:pt x="4393" y="4120"/>
                </a:lnTo>
                <a:lnTo>
                  <a:pt x="4376" y="4117"/>
                </a:lnTo>
                <a:lnTo>
                  <a:pt x="4362" y="4115"/>
                </a:lnTo>
                <a:lnTo>
                  <a:pt x="4351" y="4113"/>
                </a:lnTo>
                <a:lnTo>
                  <a:pt x="4340" y="4113"/>
                </a:lnTo>
                <a:lnTo>
                  <a:pt x="3884" y="4113"/>
                </a:lnTo>
                <a:lnTo>
                  <a:pt x="3884" y="3884"/>
                </a:lnTo>
                <a:lnTo>
                  <a:pt x="6397" y="3884"/>
                </a:lnTo>
                <a:lnTo>
                  <a:pt x="6421" y="3884"/>
                </a:lnTo>
                <a:lnTo>
                  <a:pt x="6444" y="3882"/>
                </a:lnTo>
                <a:lnTo>
                  <a:pt x="6466" y="3879"/>
                </a:lnTo>
                <a:lnTo>
                  <a:pt x="6489" y="3875"/>
                </a:lnTo>
                <a:lnTo>
                  <a:pt x="6511" y="3870"/>
                </a:lnTo>
                <a:lnTo>
                  <a:pt x="6533" y="3863"/>
                </a:lnTo>
                <a:lnTo>
                  <a:pt x="6554" y="3856"/>
                </a:lnTo>
                <a:lnTo>
                  <a:pt x="6575" y="3848"/>
                </a:lnTo>
                <a:lnTo>
                  <a:pt x="6595" y="3839"/>
                </a:lnTo>
                <a:lnTo>
                  <a:pt x="6615" y="3829"/>
                </a:lnTo>
                <a:lnTo>
                  <a:pt x="6633" y="3818"/>
                </a:lnTo>
                <a:lnTo>
                  <a:pt x="6653" y="3806"/>
                </a:lnTo>
                <a:lnTo>
                  <a:pt x="6670" y="3793"/>
                </a:lnTo>
                <a:lnTo>
                  <a:pt x="6687" y="3779"/>
                </a:lnTo>
                <a:lnTo>
                  <a:pt x="6705" y="3765"/>
                </a:lnTo>
                <a:lnTo>
                  <a:pt x="6720" y="3750"/>
                </a:lnTo>
                <a:lnTo>
                  <a:pt x="6735" y="3734"/>
                </a:lnTo>
                <a:lnTo>
                  <a:pt x="6750" y="3717"/>
                </a:lnTo>
                <a:lnTo>
                  <a:pt x="6764" y="3700"/>
                </a:lnTo>
                <a:lnTo>
                  <a:pt x="6776" y="3682"/>
                </a:lnTo>
                <a:lnTo>
                  <a:pt x="6788" y="3664"/>
                </a:lnTo>
                <a:lnTo>
                  <a:pt x="6799" y="3644"/>
                </a:lnTo>
                <a:lnTo>
                  <a:pt x="6810" y="3625"/>
                </a:lnTo>
                <a:lnTo>
                  <a:pt x="6818" y="3605"/>
                </a:lnTo>
                <a:lnTo>
                  <a:pt x="6827" y="3584"/>
                </a:lnTo>
                <a:lnTo>
                  <a:pt x="6834" y="3563"/>
                </a:lnTo>
                <a:lnTo>
                  <a:pt x="6840" y="3541"/>
                </a:lnTo>
                <a:lnTo>
                  <a:pt x="6845" y="3519"/>
                </a:lnTo>
                <a:lnTo>
                  <a:pt x="6849" y="3497"/>
                </a:lnTo>
                <a:lnTo>
                  <a:pt x="6852" y="3474"/>
                </a:lnTo>
                <a:lnTo>
                  <a:pt x="6853" y="3451"/>
                </a:lnTo>
                <a:lnTo>
                  <a:pt x="6855" y="3428"/>
                </a:lnTo>
                <a:lnTo>
                  <a:pt x="6855" y="457"/>
                </a:lnTo>
                <a:lnTo>
                  <a:pt x="6853" y="433"/>
                </a:lnTo>
                <a:lnTo>
                  <a:pt x="6852" y="410"/>
                </a:lnTo>
                <a:lnTo>
                  <a:pt x="6849" y="388"/>
                </a:lnTo>
                <a:lnTo>
                  <a:pt x="6845" y="365"/>
                </a:lnTo>
                <a:lnTo>
                  <a:pt x="6840" y="343"/>
                </a:lnTo>
                <a:lnTo>
                  <a:pt x="6834" y="321"/>
                </a:lnTo>
                <a:lnTo>
                  <a:pt x="6827" y="300"/>
                </a:lnTo>
                <a:lnTo>
                  <a:pt x="6818" y="280"/>
                </a:lnTo>
                <a:lnTo>
                  <a:pt x="6810" y="259"/>
                </a:lnTo>
                <a:lnTo>
                  <a:pt x="6799" y="239"/>
                </a:lnTo>
                <a:lnTo>
                  <a:pt x="6788" y="221"/>
                </a:lnTo>
                <a:lnTo>
                  <a:pt x="6776" y="201"/>
                </a:lnTo>
                <a:lnTo>
                  <a:pt x="6764" y="184"/>
                </a:lnTo>
                <a:lnTo>
                  <a:pt x="6750" y="167"/>
                </a:lnTo>
                <a:lnTo>
                  <a:pt x="6735" y="149"/>
                </a:lnTo>
                <a:lnTo>
                  <a:pt x="6720" y="134"/>
                </a:lnTo>
                <a:lnTo>
                  <a:pt x="6705" y="118"/>
                </a:lnTo>
                <a:lnTo>
                  <a:pt x="6687" y="105"/>
                </a:lnTo>
                <a:lnTo>
                  <a:pt x="6670" y="91"/>
                </a:lnTo>
                <a:lnTo>
                  <a:pt x="6653" y="78"/>
                </a:lnTo>
                <a:lnTo>
                  <a:pt x="6633" y="67"/>
                </a:lnTo>
                <a:lnTo>
                  <a:pt x="6615" y="55"/>
                </a:lnTo>
                <a:lnTo>
                  <a:pt x="6595" y="45"/>
                </a:lnTo>
                <a:lnTo>
                  <a:pt x="6575" y="35"/>
                </a:lnTo>
                <a:lnTo>
                  <a:pt x="6554" y="27"/>
                </a:lnTo>
                <a:lnTo>
                  <a:pt x="6533" y="20"/>
                </a:lnTo>
                <a:lnTo>
                  <a:pt x="6511" y="15"/>
                </a:lnTo>
                <a:lnTo>
                  <a:pt x="6489" y="9"/>
                </a:lnTo>
                <a:lnTo>
                  <a:pt x="6466" y="5"/>
                </a:lnTo>
                <a:lnTo>
                  <a:pt x="6444" y="2"/>
                </a:lnTo>
                <a:lnTo>
                  <a:pt x="6421" y="1"/>
                </a:lnTo>
                <a:lnTo>
                  <a:pt x="6397" y="0"/>
                </a:lnTo>
                <a:close/>
                <a:moveTo>
                  <a:pt x="6625" y="3428"/>
                </a:moveTo>
                <a:lnTo>
                  <a:pt x="6625" y="3428"/>
                </a:lnTo>
                <a:lnTo>
                  <a:pt x="6624" y="3451"/>
                </a:lnTo>
                <a:lnTo>
                  <a:pt x="6621" y="3474"/>
                </a:lnTo>
                <a:lnTo>
                  <a:pt x="6616" y="3496"/>
                </a:lnTo>
                <a:lnTo>
                  <a:pt x="6608" y="3517"/>
                </a:lnTo>
                <a:lnTo>
                  <a:pt x="6599" y="3536"/>
                </a:lnTo>
                <a:lnTo>
                  <a:pt x="6587" y="3555"/>
                </a:lnTo>
                <a:lnTo>
                  <a:pt x="6573" y="3573"/>
                </a:lnTo>
                <a:lnTo>
                  <a:pt x="6558" y="3589"/>
                </a:lnTo>
                <a:lnTo>
                  <a:pt x="6542" y="3604"/>
                </a:lnTo>
                <a:lnTo>
                  <a:pt x="6525" y="3617"/>
                </a:lnTo>
                <a:lnTo>
                  <a:pt x="6507" y="3628"/>
                </a:lnTo>
                <a:lnTo>
                  <a:pt x="6486" y="3638"/>
                </a:lnTo>
                <a:lnTo>
                  <a:pt x="6465" y="3646"/>
                </a:lnTo>
                <a:lnTo>
                  <a:pt x="6443" y="3651"/>
                </a:lnTo>
                <a:lnTo>
                  <a:pt x="6420" y="3655"/>
                </a:lnTo>
                <a:lnTo>
                  <a:pt x="6397" y="3656"/>
                </a:lnTo>
                <a:lnTo>
                  <a:pt x="456" y="3656"/>
                </a:lnTo>
                <a:lnTo>
                  <a:pt x="433" y="3655"/>
                </a:lnTo>
                <a:lnTo>
                  <a:pt x="410" y="3651"/>
                </a:lnTo>
                <a:lnTo>
                  <a:pt x="388" y="3646"/>
                </a:lnTo>
                <a:lnTo>
                  <a:pt x="368" y="3638"/>
                </a:lnTo>
                <a:lnTo>
                  <a:pt x="348" y="3628"/>
                </a:lnTo>
                <a:lnTo>
                  <a:pt x="330" y="3617"/>
                </a:lnTo>
                <a:lnTo>
                  <a:pt x="311" y="3604"/>
                </a:lnTo>
                <a:lnTo>
                  <a:pt x="295" y="3589"/>
                </a:lnTo>
                <a:lnTo>
                  <a:pt x="280" y="3573"/>
                </a:lnTo>
                <a:lnTo>
                  <a:pt x="267" y="3555"/>
                </a:lnTo>
                <a:lnTo>
                  <a:pt x="256" y="3536"/>
                </a:lnTo>
                <a:lnTo>
                  <a:pt x="247" y="3517"/>
                </a:lnTo>
                <a:lnTo>
                  <a:pt x="239" y="3496"/>
                </a:lnTo>
                <a:lnTo>
                  <a:pt x="233" y="3474"/>
                </a:lnTo>
                <a:lnTo>
                  <a:pt x="229" y="3451"/>
                </a:lnTo>
                <a:lnTo>
                  <a:pt x="228" y="3428"/>
                </a:lnTo>
                <a:lnTo>
                  <a:pt x="228" y="457"/>
                </a:lnTo>
                <a:lnTo>
                  <a:pt x="229" y="433"/>
                </a:lnTo>
                <a:lnTo>
                  <a:pt x="233" y="411"/>
                </a:lnTo>
                <a:lnTo>
                  <a:pt x="239" y="389"/>
                </a:lnTo>
                <a:lnTo>
                  <a:pt x="247" y="368"/>
                </a:lnTo>
                <a:lnTo>
                  <a:pt x="256" y="348"/>
                </a:lnTo>
                <a:lnTo>
                  <a:pt x="267" y="329"/>
                </a:lnTo>
                <a:lnTo>
                  <a:pt x="280" y="312"/>
                </a:lnTo>
                <a:lnTo>
                  <a:pt x="295" y="296"/>
                </a:lnTo>
                <a:lnTo>
                  <a:pt x="311" y="281"/>
                </a:lnTo>
                <a:lnTo>
                  <a:pt x="330" y="267"/>
                </a:lnTo>
                <a:lnTo>
                  <a:pt x="348" y="255"/>
                </a:lnTo>
                <a:lnTo>
                  <a:pt x="368" y="246"/>
                </a:lnTo>
                <a:lnTo>
                  <a:pt x="388" y="238"/>
                </a:lnTo>
                <a:lnTo>
                  <a:pt x="410" y="232"/>
                </a:lnTo>
                <a:lnTo>
                  <a:pt x="433" y="229"/>
                </a:lnTo>
                <a:lnTo>
                  <a:pt x="456" y="228"/>
                </a:lnTo>
                <a:lnTo>
                  <a:pt x="6397" y="228"/>
                </a:lnTo>
                <a:lnTo>
                  <a:pt x="6420" y="229"/>
                </a:lnTo>
                <a:lnTo>
                  <a:pt x="6443" y="232"/>
                </a:lnTo>
                <a:lnTo>
                  <a:pt x="6465" y="238"/>
                </a:lnTo>
                <a:lnTo>
                  <a:pt x="6486" y="246"/>
                </a:lnTo>
                <a:lnTo>
                  <a:pt x="6507" y="255"/>
                </a:lnTo>
                <a:lnTo>
                  <a:pt x="6525" y="267"/>
                </a:lnTo>
                <a:lnTo>
                  <a:pt x="6542" y="281"/>
                </a:lnTo>
                <a:lnTo>
                  <a:pt x="6558" y="296"/>
                </a:lnTo>
                <a:lnTo>
                  <a:pt x="6573" y="312"/>
                </a:lnTo>
                <a:lnTo>
                  <a:pt x="6587" y="329"/>
                </a:lnTo>
                <a:lnTo>
                  <a:pt x="6599" y="348"/>
                </a:lnTo>
                <a:lnTo>
                  <a:pt x="6608" y="368"/>
                </a:lnTo>
                <a:lnTo>
                  <a:pt x="6616" y="389"/>
                </a:lnTo>
                <a:lnTo>
                  <a:pt x="6621" y="411"/>
                </a:lnTo>
                <a:lnTo>
                  <a:pt x="6624" y="433"/>
                </a:lnTo>
                <a:lnTo>
                  <a:pt x="6625" y="457"/>
                </a:lnTo>
                <a:lnTo>
                  <a:pt x="6625" y="3428"/>
                </a:lnTo>
                <a:close/>
              </a:path>
            </a:pathLst>
          </a:custGeom>
          <a:solidFill>
            <a:schemeClr val="bg1">
              <a:lumMod val="50000"/>
            </a:schemeClr>
          </a:solidFill>
          <a:ln>
            <a:noFill/>
          </a:ln>
          <a:extLst/>
        </p:spPr>
        <p:txBody>
          <a:bodyPr bIns="144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pic>
        <p:nvPicPr>
          <p:cNvPr id="54" name="Picture 2"/>
          <p:cNvPicPr>
            <a:picLocks noChangeAspect="1" noChangeArrowheads="1"/>
          </p:cNvPicPr>
          <p:nvPr/>
        </p:nvPicPr>
        <p:blipFill>
          <a:blip r:embed="rId2"/>
          <a:srcRect/>
          <a:stretch>
            <a:fillRect/>
          </a:stretch>
        </p:blipFill>
        <p:spPr bwMode="auto">
          <a:xfrm>
            <a:off x="2360207" y="2736435"/>
            <a:ext cx="7101887" cy="3176510"/>
          </a:xfrm>
          <a:prstGeom prst="rect">
            <a:avLst/>
          </a:prstGeom>
          <a:noFill/>
          <a:ln w="12700" cap="flat" cmpd="sng" algn="ctr">
            <a:noFill/>
            <a:prstDash val="solid"/>
            <a:miter lim="800000"/>
            <a:headEnd/>
            <a:tailEnd/>
          </a:ln>
          <a:effectLst>
            <a:prstShdw prst="shdw17" dist="17961" dir="2700000">
              <a:schemeClr val="folHlink">
                <a:gamma/>
                <a:shade val="60000"/>
                <a:invGamma/>
              </a:schemeClr>
            </a:prst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1"/>
          <p:cNvSpPr txBox="1">
            <a:spLocks/>
          </p:cNvSpPr>
          <p:nvPr/>
        </p:nvSpPr>
        <p:spPr bwMode="gray">
          <a:xfrm>
            <a:off x="440112" y="501052"/>
            <a:ext cx="8907086"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重点展示：采购管理解决方案</a:t>
            </a:r>
          </a:p>
        </p:txBody>
      </p:sp>
      <p:grpSp>
        <p:nvGrpSpPr>
          <p:cNvPr id="2" name="组合 1"/>
          <p:cNvGrpSpPr/>
          <p:nvPr/>
        </p:nvGrpSpPr>
        <p:grpSpPr>
          <a:xfrm>
            <a:off x="400615" y="1320123"/>
            <a:ext cx="11554228" cy="1206807"/>
            <a:chOff x="400615" y="1320123"/>
            <a:chExt cx="11554228" cy="1206807"/>
          </a:xfrm>
        </p:grpSpPr>
        <p:sp>
          <p:nvSpPr>
            <p:cNvPr id="34" name="圆角矩形 33"/>
            <p:cNvSpPr/>
            <p:nvPr/>
          </p:nvSpPr>
          <p:spPr bwMode="auto">
            <a:xfrm>
              <a:off x="400615" y="1320123"/>
              <a:ext cx="1020958" cy="1206807"/>
            </a:xfrm>
            <a:prstGeom prst="roundRect">
              <a:avLst/>
            </a:prstGeom>
            <a:solidFill>
              <a:srgbClr val="00B0F0"/>
            </a:solidFill>
            <a:ln w="28575" cap="flat" cmpd="sng" algn="ctr">
              <a:noFill/>
              <a:prstDash val="solid"/>
              <a:round/>
              <a:headEnd type="none" w="med" len="med"/>
              <a:tailEnd type="none" w="med" len="med"/>
            </a:ln>
            <a:effectLst>
              <a:outerShdw blurRad="190500" dist="228600" dir="2700000" algn="ctr">
                <a:srgbClr val="000000">
                  <a:alpha val="30000"/>
                </a:srgbClr>
              </a:outerShdw>
            </a:effectLst>
          </p:spPr>
          <p:txBody>
            <a:bodyPr wrap="square" lIns="90000" tIns="46800" rIns="90000" bIns="46800" anchor="ctr">
              <a:spAutoFit/>
            </a:bodyPr>
            <a:lstStyle/>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采购</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业务</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流程</a:t>
              </a:r>
            </a:p>
          </p:txBody>
        </p:sp>
        <p:sp>
          <p:nvSpPr>
            <p:cNvPr id="35" name="燕尾形 5"/>
            <p:cNvSpPr>
              <a:spLocks noChangeArrowheads="1"/>
            </p:cNvSpPr>
            <p:nvPr/>
          </p:nvSpPr>
          <p:spPr bwMode="auto">
            <a:xfrm>
              <a:off x="4158615" y="1376970"/>
              <a:ext cx="1926654" cy="417679"/>
            </a:xfrm>
            <a:prstGeom prst="chevron">
              <a:avLst>
                <a:gd name="adj" fmla="val 24875"/>
              </a:avLst>
            </a:prstGeom>
            <a:solidFill>
              <a:srgbClr val="F0AB00"/>
            </a:solidFill>
            <a:ln w="28575" algn="ctr">
              <a:solidFill>
                <a:schemeClr val="accent1"/>
              </a:solidFill>
              <a:round/>
              <a:headEnd/>
              <a:tailEnd/>
            </a:ln>
          </p:spPr>
          <p:txBody>
            <a:bodyPr wrap="square" lIns="90000" tIns="46800" rIns="90000" bIns="46800" anchor="ctr">
              <a:spAutoFit/>
            </a:bodyPr>
            <a:lstStyle/>
            <a:p>
              <a:pPr algn="ctr">
                <a:lnSpc>
                  <a:spcPct val="150000"/>
                </a:lnSpc>
              </a:pPr>
              <a:r>
                <a:rPr lang="zh-CN" altLang="en-US" sz="1400" dirty="0" smtClean="0">
                  <a:latin typeface="微软雅黑" panose="020B0503020204020204" pitchFamily="34" charset="-122"/>
                  <a:ea typeface="微软雅黑" panose="020B0503020204020204" pitchFamily="34" charset="-122"/>
                </a:rPr>
                <a:t>档案管理</a:t>
              </a:r>
              <a:endParaRPr lang="zh-CN" altLang="en-US" sz="1400" dirty="0">
                <a:latin typeface="微软雅黑" panose="020B0503020204020204" pitchFamily="34" charset="-122"/>
                <a:ea typeface="微软雅黑" panose="020B0503020204020204" pitchFamily="34" charset="-122"/>
              </a:endParaRPr>
            </a:p>
          </p:txBody>
        </p:sp>
        <p:sp>
          <p:nvSpPr>
            <p:cNvPr id="36" name="燕尾形 6"/>
            <p:cNvSpPr>
              <a:spLocks noChangeArrowheads="1"/>
            </p:cNvSpPr>
            <p:nvPr/>
          </p:nvSpPr>
          <p:spPr bwMode="auto">
            <a:xfrm>
              <a:off x="4167310" y="1980049"/>
              <a:ext cx="852487" cy="525401"/>
            </a:xfrm>
            <a:prstGeom prst="chevron">
              <a:avLst>
                <a:gd name="adj" fmla="val 12707"/>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询价</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报价</a:t>
              </a:r>
            </a:p>
          </p:txBody>
        </p:sp>
        <p:sp>
          <p:nvSpPr>
            <p:cNvPr id="37" name="燕尾形 7"/>
            <p:cNvSpPr>
              <a:spLocks noChangeArrowheads="1"/>
            </p:cNvSpPr>
            <p:nvPr/>
          </p:nvSpPr>
          <p:spPr bwMode="auto">
            <a:xfrm>
              <a:off x="5091778" y="1980050"/>
              <a:ext cx="993491" cy="525401"/>
            </a:xfrm>
            <a:prstGeom prst="chevron">
              <a:avLst>
                <a:gd name="adj" fmla="val 12696"/>
              </a:avLst>
            </a:prstGeom>
            <a:solidFill>
              <a:srgbClr val="F0AB00"/>
            </a:solidFill>
            <a:ln w="28575" algn="ctr">
              <a:solidFill>
                <a:schemeClr val="accent1"/>
              </a:solidFill>
              <a:round/>
              <a:headEnd/>
              <a:tailEnd/>
            </a:ln>
          </p:spPr>
          <p:txBody>
            <a:bodyPr wrap="square"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供应商</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评估</a:t>
              </a:r>
              <a:endParaRPr lang="en-US" altLang="zh-CN" sz="1400" dirty="0">
                <a:latin typeface="微软雅黑" panose="020B0503020204020204" pitchFamily="34" charset="-122"/>
                <a:ea typeface="微软雅黑" panose="020B0503020204020204" pitchFamily="34" charset="-122"/>
              </a:endParaRPr>
            </a:p>
          </p:txBody>
        </p:sp>
        <p:cxnSp>
          <p:nvCxnSpPr>
            <p:cNvPr id="39" name="直接连接符 38"/>
            <p:cNvCxnSpPr/>
            <p:nvPr/>
          </p:nvCxnSpPr>
          <p:spPr bwMode="auto">
            <a:xfrm>
              <a:off x="2822494" y="1508036"/>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40" name="组合 39"/>
            <p:cNvGrpSpPr/>
            <p:nvPr/>
          </p:nvGrpSpPr>
          <p:grpSpPr>
            <a:xfrm>
              <a:off x="1504539" y="1571536"/>
              <a:ext cx="1232008" cy="676552"/>
              <a:chOff x="1504539" y="1571536"/>
              <a:chExt cx="1232008" cy="676552"/>
            </a:xfrm>
          </p:grpSpPr>
          <p:sp>
            <p:nvSpPr>
              <p:cNvPr id="51" name="KSO_Shape"/>
              <p:cNvSpPr/>
              <p:nvPr/>
            </p:nvSpPr>
            <p:spPr>
              <a:xfrm>
                <a:off x="1579907" y="1571536"/>
                <a:ext cx="1156640"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Rectangle 39"/>
              <p:cNvSpPr/>
              <p:nvPr/>
            </p:nvSpPr>
            <p:spPr>
              <a:xfrm>
                <a:off x="1504539" y="1637934"/>
                <a:ext cx="1089852" cy="523220"/>
              </a:xfrm>
              <a:prstGeom prst="rect">
                <a:avLst/>
              </a:prstGeom>
            </p:spPr>
            <p:txBody>
              <a:bodyPr wrap="square">
                <a:spAutoFit/>
              </a:bodyPr>
              <a:lstStyle/>
              <a:p>
                <a:pPr algn="ctr"/>
                <a:r>
                  <a:rPr lang="zh-CN" altLang="en-US" sz="1400" dirty="0" smtClean="0">
                    <a:solidFill>
                      <a:srgbClr val="000000"/>
                    </a:solidFill>
                    <a:latin typeface="微软雅黑" panose="020B0503020204020204" pitchFamily="34" charset="-122"/>
                    <a:ea typeface="微软雅黑" panose="020B0503020204020204" pitchFamily="34" charset="-122"/>
                    <a:cs typeface="+mn-cs"/>
                  </a:rPr>
                  <a:t>采购</a:t>
                </a:r>
                <a:endParaRPr lang="en-US" altLang="zh-CN" sz="1400" dirty="0" smtClean="0">
                  <a:solidFill>
                    <a:srgbClr val="000000"/>
                  </a:solidFill>
                  <a:latin typeface="微软雅黑" panose="020B0503020204020204" pitchFamily="34" charset="-122"/>
                  <a:ea typeface="微软雅黑" panose="020B0503020204020204" pitchFamily="34" charset="-122"/>
                  <a:cs typeface="+mn-cs"/>
                </a:endParaRPr>
              </a:p>
              <a:p>
                <a:pPr algn="ctr"/>
                <a:r>
                  <a:rPr lang="zh-CN" altLang="en-US" sz="1400" dirty="0" smtClean="0">
                    <a:solidFill>
                      <a:srgbClr val="000000"/>
                    </a:solidFill>
                    <a:latin typeface="微软雅黑" panose="020B0503020204020204" pitchFamily="34" charset="-122"/>
                    <a:ea typeface="微软雅黑" panose="020B0503020204020204" pitchFamily="34" charset="-122"/>
                    <a:cs typeface="+mn-cs"/>
                  </a:rPr>
                  <a:t>计划</a:t>
                </a:r>
                <a:endParaRPr lang="zh-CN" altLang="en-US" sz="1400" dirty="0">
                  <a:solidFill>
                    <a:srgbClr val="000000"/>
                  </a:solidFill>
                  <a:latin typeface="微软雅黑" panose="020B0503020204020204" pitchFamily="34" charset="-122"/>
                  <a:ea typeface="微软雅黑" panose="020B0503020204020204" pitchFamily="34" charset="-122"/>
                  <a:cs typeface="+mn-cs"/>
                </a:endParaRPr>
              </a:p>
            </p:txBody>
          </p:sp>
        </p:grpSp>
        <p:cxnSp>
          <p:nvCxnSpPr>
            <p:cNvPr id="41" name="直接连接符 40"/>
            <p:cNvCxnSpPr/>
            <p:nvPr/>
          </p:nvCxnSpPr>
          <p:spPr bwMode="auto">
            <a:xfrm>
              <a:off x="7174967" y="1461103"/>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cxnSp>
          <p:nvCxnSpPr>
            <p:cNvPr id="42" name="直接连接符 41"/>
            <p:cNvCxnSpPr/>
            <p:nvPr/>
          </p:nvCxnSpPr>
          <p:spPr bwMode="auto">
            <a:xfrm>
              <a:off x="10054270" y="1492110"/>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43" name="组合 42"/>
            <p:cNvGrpSpPr/>
            <p:nvPr/>
          </p:nvGrpSpPr>
          <p:grpSpPr>
            <a:xfrm>
              <a:off x="2928912" y="1570423"/>
              <a:ext cx="1171647" cy="676552"/>
              <a:chOff x="2986968" y="1595823"/>
              <a:chExt cx="1171647" cy="676552"/>
            </a:xfrm>
          </p:grpSpPr>
          <p:sp>
            <p:nvSpPr>
              <p:cNvPr id="49" name="KSO_Shape"/>
              <p:cNvSpPr/>
              <p:nvPr/>
            </p:nvSpPr>
            <p:spPr>
              <a:xfrm>
                <a:off x="3001975" y="1595823"/>
                <a:ext cx="1156640"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Rectangle 39"/>
              <p:cNvSpPr/>
              <p:nvPr/>
            </p:nvSpPr>
            <p:spPr>
              <a:xfrm>
                <a:off x="2986968" y="1697229"/>
                <a:ext cx="1089852" cy="307777"/>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rPr>
                  <a:t>采购需求</a:t>
                </a:r>
                <a:endParaRPr lang="zh-CN" altLang="en-US" sz="1400" dirty="0">
                  <a:latin typeface="微软雅黑" panose="020B0503020204020204" pitchFamily="34" charset="-122"/>
                  <a:ea typeface="微软雅黑" panose="020B0503020204020204" pitchFamily="34" charset="-122"/>
                </a:endParaRPr>
              </a:p>
            </p:txBody>
          </p:sp>
        </p:grpSp>
        <p:sp>
          <p:nvSpPr>
            <p:cNvPr id="44" name="燕尾形 8"/>
            <p:cNvSpPr>
              <a:spLocks noChangeArrowheads="1"/>
            </p:cNvSpPr>
            <p:nvPr/>
          </p:nvSpPr>
          <p:spPr bwMode="auto">
            <a:xfrm>
              <a:off x="6197081"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订单</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下达</a:t>
              </a:r>
            </a:p>
          </p:txBody>
        </p:sp>
        <p:sp>
          <p:nvSpPr>
            <p:cNvPr id="45" name="燕尾形 8"/>
            <p:cNvSpPr>
              <a:spLocks noChangeArrowheads="1"/>
            </p:cNvSpPr>
            <p:nvPr/>
          </p:nvSpPr>
          <p:spPr bwMode="auto">
            <a:xfrm>
              <a:off x="7265695" y="1645998"/>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来料</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接收</a:t>
              </a:r>
            </a:p>
          </p:txBody>
        </p:sp>
        <p:sp>
          <p:nvSpPr>
            <p:cNvPr id="46" name="燕尾形 8"/>
            <p:cNvSpPr>
              <a:spLocks noChangeArrowheads="1"/>
            </p:cNvSpPr>
            <p:nvPr/>
          </p:nvSpPr>
          <p:spPr bwMode="auto">
            <a:xfrm>
              <a:off x="9035851"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入库</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确认</a:t>
              </a:r>
              <a:endParaRPr lang="zh-CN" altLang="en-US" sz="1400" dirty="0">
                <a:latin typeface="微软雅黑" panose="020B0503020204020204" pitchFamily="34" charset="-122"/>
                <a:ea typeface="微软雅黑" panose="020B0503020204020204" pitchFamily="34" charset="-122"/>
              </a:endParaRPr>
            </a:p>
          </p:txBody>
        </p:sp>
        <p:sp>
          <p:nvSpPr>
            <p:cNvPr id="47" name="燕尾形 8"/>
            <p:cNvSpPr>
              <a:spLocks noChangeArrowheads="1"/>
            </p:cNvSpPr>
            <p:nvPr/>
          </p:nvSpPr>
          <p:spPr bwMode="auto">
            <a:xfrm>
              <a:off x="10180279" y="1645997"/>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应付</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发票</a:t>
              </a:r>
              <a:endParaRPr lang="zh-CN" altLang="en-US" sz="1400" dirty="0">
                <a:latin typeface="微软雅黑" panose="020B0503020204020204" pitchFamily="34" charset="-122"/>
                <a:ea typeface="微软雅黑" panose="020B0503020204020204" pitchFamily="34" charset="-122"/>
              </a:endParaRPr>
            </a:p>
          </p:txBody>
        </p:sp>
        <p:sp>
          <p:nvSpPr>
            <p:cNvPr id="48" name="燕尾形 8"/>
            <p:cNvSpPr>
              <a:spLocks noChangeArrowheads="1"/>
            </p:cNvSpPr>
            <p:nvPr/>
          </p:nvSpPr>
          <p:spPr bwMode="auto">
            <a:xfrm>
              <a:off x="11102356"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采购</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结算</a:t>
              </a:r>
              <a:endParaRPr lang="zh-CN" altLang="en-US" sz="1400" dirty="0">
                <a:latin typeface="微软雅黑" panose="020B0503020204020204" pitchFamily="34" charset="-122"/>
                <a:ea typeface="微软雅黑" panose="020B0503020204020204" pitchFamily="34" charset="-122"/>
              </a:endParaRPr>
            </a:p>
          </p:txBody>
        </p:sp>
        <p:sp>
          <p:nvSpPr>
            <p:cNvPr id="53" name="燕尾形 8"/>
            <p:cNvSpPr>
              <a:spLocks noChangeArrowheads="1"/>
            </p:cNvSpPr>
            <p:nvPr/>
          </p:nvSpPr>
          <p:spPr bwMode="auto">
            <a:xfrm>
              <a:off x="8153698" y="1753717"/>
              <a:ext cx="852487" cy="309958"/>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质检</a:t>
              </a:r>
              <a:endParaRPr lang="zh-CN" altLang="en-US" sz="1400" dirty="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883610" y="2597826"/>
            <a:ext cx="8626941" cy="3861031"/>
            <a:chOff x="1983001" y="2541861"/>
            <a:chExt cx="8626941" cy="3977145"/>
          </a:xfrm>
        </p:grpSpPr>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669" y="2683051"/>
              <a:ext cx="8393645" cy="364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KSO_Shape"/>
            <p:cNvSpPr/>
            <p:nvPr/>
          </p:nvSpPr>
          <p:spPr>
            <a:xfrm>
              <a:off x="1983001" y="2541861"/>
              <a:ext cx="8626941" cy="3977145"/>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grpSp>
    </p:spTree>
    <p:extLst>
      <p:ext uri="{BB962C8B-B14F-4D97-AF65-F5344CB8AC3E}">
        <p14:creationId xmlns:p14="http://schemas.microsoft.com/office/powerpoint/2010/main" val="12335944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H_Other_1"/>
          <p:cNvSpPr/>
          <p:nvPr>
            <p:custDataLst>
              <p:tags r:id="rId2"/>
            </p:custDataLst>
          </p:nvPr>
        </p:nvSpPr>
        <p:spPr>
          <a:xfrm>
            <a:off x="5003801" y="2554288"/>
            <a:ext cx="1071563" cy="908050"/>
          </a:xfrm>
          <a:custGeom>
            <a:avLst/>
            <a:gdLst>
              <a:gd name="connsiteX0" fmla="*/ 791544 w 900583"/>
              <a:gd name="connsiteY0" fmla="*/ 0 h 761793"/>
              <a:gd name="connsiteX1" fmla="*/ 821055 w 900583"/>
              <a:gd name="connsiteY1" fmla="*/ 35767 h 761793"/>
              <a:gd name="connsiteX2" fmla="*/ 900583 w 900583"/>
              <a:gd name="connsiteY2" fmla="*/ 296126 h 761793"/>
              <a:gd name="connsiteX3" fmla="*/ 434916 w 900583"/>
              <a:gd name="connsiteY3" fmla="*/ 761793 h 761793"/>
              <a:gd name="connsiteX4" fmla="*/ 5844 w 900583"/>
              <a:gd name="connsiteY4" fmla="*/ 477385 h 761793"/>
              <a:gd name="connsiteX5" fmla="*/ 0 w 900583"/>
              <a:gd name="connsiteY5" fmla="*/ 458561 h 761793"/>
              <a:gd name="connsiteX6" fmla="*/ 38343 w 900583"/>
              <a:gd name="connsiteY6" fmla="*/ 407286 h 761793"/>
              <a:gd name="connsiteX7" fmla="*/ 687899 w 900583"/>
              <a:gd name="connsiteY7" fmla="*/ 15818 h 76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0583" h="761793">
                <a:moveTo>
                  <a:pt x="791544" y="0"/>
                </a:moveTo>
                <a:lnTo>
                  <a:pt x="821055" y="35767"/>
                </a:lnTo>
                <a:cubicBezTo>
                  <a:pt x="871265" y="110088"/>
                  <a:pt x="900583" y="199683"/>
                  <a:pt x="900583" y="296126"/>
                </a:cubicBezTo>
                <a:cubicBezTo>
                  <a:pt x="900583" y="553307"/>
                  <a:pt x="692097" y="761793"/>
                  <a:pt x="434916" y="761793"/>
                </a:cubicBezTo>
                <a:cubicBezTo>
                  <a:pt x="242030" y="761793"/>
                  <a:pt x="76536" y="644520"/>
                  <a:pt x="5844" y="477385"/>
                </a:cubicBezTo>
                <a:lnTo>
                  <a:pt x="0" y="458561"/>
                </a:lnTo>
                <a:lnTo>
                  <a:pt x="38343" y="407286"/>
                </a:lnTo>
                <a:cubicBezTo>
                  <a:pt x="200877" y="210340"/>
                  <a:pt x="428309" y="68937"/>
                  <a:pt x="687899" y="15818"/>
                </a:cubicBezTo>
                <a:close/>
              </a:path>
            </a:pathLst>
          </a:custGeom>
          <a:gradFill>
            <a:gsLst>
              <a:gs pos="0">
                <a:schemeClr val="accent1">
                  <a:lumMod val="60000"/>
                  <a:lumOff val="40000"/>
                </a:schemeClr>
              </a:gs>
              <a:gs pos="100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052" name="MH_SubTitle_1"/>
          <p:cNvSpPr txBox="1">
            <a:spLocks noChangeArrowheads="1"/>
          </p:cNvSpPr>
          <p:nvPr>
            <p:custDataLst>
              <p:tags r:id="rId3"/>
            </p:custDataLst>
          </p:nvPr>
        </p:nvSpPr>
        <p:spPr bwMode="auto">
          <a:xfrm>
            <a:off x="4455886" y="2085862"/>
            <a:ext cx="944789"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dirty="0">
                <a:latin typeface="微软雅黑" panose="020B0503020204020204" pitchFamily="34" charset="-122"/>
                <a:ea typeface="微软雅黑" panose="020B0503020204020204" pitchFamily="34" charset="-122"/>
              </a:rPr>
              <a:t>产品</a:t>
            </a:r>
            <a:r>
              <a:rPr lang="zh-CN" altLang="en-US" dirty="0" smtClean="0">
                <a:latin typeface="微软雅黑" panose="020B0503020204020204" pitchFamily="34" charset="-122"/>
                <a:ea typeface="微软雅黑" panose="020B0503020204020204" pitchFamily="34" charset="-122"/>
              </a:rPr>
              <a:t>价格</a:t>
            </a:r>
            <a:endParaRPr lang="en-US" altLang="zh-CN" dirty="0" smtClean="0">
              <a:latin typeface="微软雅黑" panose="020B0503020204020204" pitchFamily="34" charset="-122"/>
              <a:ea typeface="微软雅黑" panose="020B0503020204020204" pitchFamily="34" charset="-122"/>
            </a:endParaRPr>
          </a:p>
          <a:p>
            <a:pPr algn="r" eaLnBrk="1" hangingPunct="1">
              <a:lnSpc>
                <a:spcPct val="150000"/>
              </a:lnSpc>
            </a:pPr>
            <a:r>
              <a:rPr lang="zh-CN" altLang="en-US" dirty="0" smtClean="0">
                <a:latin typeface="微软雅黑" panose="020B0503020204020204" pitchFamily="34" charset="-122"/>
                <a:ea typeface="微软雅黑" panose="020B0503020204020204" pitchFamily="34" charset="-122"/>
              </a:rPr>
              <a:t>评价</a:t>
            </a:r>
            <a:endParaRPr lang="zh-CN" altLang="en-US" dirty="0">
              <a:latin typeface="微软雅黑" panose="020B0503020204020204" pitchFamily="34" charset="-122"/>
              <a:ea typeface="微软雅黑" panose="020B0503020204020204" pitchFamily="34" charset="-122"/>
            </a:endParaRPr>
          </a:p>
        </p:txBody>
      </p:sp>
      <p:sp>
        <p:nvSpPr>
          <p:cNvPr id="8" name="MH_Other_2"/>
          <p:cNvSpPr/>
          <p:nvPr>
            <p:custDataLst>
              <p:tags r:id="rId4"/>
            </p:custDataLst>
          </p:nvPr>
        </p:nvSpPr>
        <p:spPr>
          <a:xfrm>
            <a:off x="6116638" y="2554288"/>
            <a:ext cx="1071562" cy="908050"/>
          </a:xfrm>
          <a:custGeom>
            <a:avLst/>
            <a:gdLst>
              <a:gd name="connsiteX0" fmla="*/ 109040 w 900584"/>
              <a:gd name="connsiteY0" fmla="*/ 0 h 761794"/>
              <a:gd name="connsiteX1" fmla="*/ 212686 w 900584"/>
              <a:gd name="connsiteY1" fmla="*/ 15819 h 761794"/>
              <a:gd name="connsiteX2" fmla="*/ 862242 w 900584"/>
              <a:gd name="connsiteY2" fmla="*/ 407287 h 761794"/>
              <a:gd name="connsiteX3" fmla="*/ 900584 w 900584"/>
              <a:gd name="connsiteY3" fmla="*/ 458560 h 761794"/>
              <a:gd name="connsiteX4" fmla="*/ 894740 w 900584"/>
              <a:gd name="connsiteY4" fmla="*/ 477386 h 761794"/>
              <a:gd name="connsiteX5" fmla="*/ 465667 w 900584"/>
              <a:gd name="connsiteY5" fmla="*/ 761794 h 761794"/>
              <a:gd name="connsiteX6" fmla="*/ 0 w 900584"/>
              <a:gd name="connsiteY6" fmla="*/ 296127 h 761794"/>
              <a:gd name="connsiteX7" fmla="*/ 79529 w 900584"/>
              <a:gd name="connsiteY7" fmla="*/ 35768 h 76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0584" h="761794">
                <a:moveTo>
                  <a:pt x="109040" y="0"/>
                </a:moveTo>
                <a:lnTo>
                  <a:pt x="212686" y="15819"/>
                </a:lnTo>
                <a:cubicBezTo>
                  <a:pt x="472276" y="68938"/>
                  <a:pt x="699708" y="210341"/>
                  <a:pt x="862242" y="407287"/>
                </a:cubicBezTo>
                <a:lnTo>
                  <a:pt x="900584" y="458560"/>
                </a:lnTo>
                <a:lnTo>
                  <a:pt x="894740" y="477386"/>
                </a:lnTo>
                <a:cubicBezTo>
                  <a:pt x="824048" y="644521"/>
                  <a:pt x="658553" y="761794"/>
                  <a:pt x="465667" y="761794"/>
                </a:cubicBezTo>
                <a:cubicBezTo>
                  <a:pt x="208486" y="761794"/>
                  <a:pt x="0" y="553308"/>
                  <a:pt x="0" y="296127"/>
                </a:cubicBezTo>
                <a:cubicBezTo>
                  <a:pt x="0" y="199684"/>
                  <a:pt x="29318" y="110089"/>
                  <a:pt x="79529" y="35768"/>
                </a:cubicBezTo>
                <a:close/>
              </a:path>
            </a:pathLst>
          </a:custGeom>
          <a:gradFill>
            <a:gsLst>
              <a:gs pos="0">
                <a:schemeClr val="accent1">
                  <a:lumMod val="60000"/>
                  <a:lumOff val="40000"/>
                </a:schemeClr>
              </a:gs>
              <a:gs pos="100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054" name="MH_SubTitle_2"/>
          <p:cNvSpPr txBox="1">
            <a:spLocks noChangeArrowheads="1"/>
          </p:cNvSpPr>
          <p:nvPr>
            <p:custDataLst>
              <p:tags r:id="rId5"/>
            </p:custDataLst>
          </p:nvPr>
        </p:nvSpPr>
        <p:spPr bwMode="auto">
          <a:xfrm>
            <a:off x="6921953" y="2062956"/>
            <a:ext cx="124959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dirty="0">
                <a:latin typeface="微软雅黑" panose="020B0503020204020204" pitchFamily="34" charset="-122"/>
                <a:ea typeface="微软雅黑" panose="020B0503020204020204" pitchFamily="34" charset="-122"/>
              </a:rPr>
              <a:t>产品</a:t>
            </a:r>
            <a:r>
              <a:rPr lang="zh-CN" altLang="en-US" dirty="0" smtClean="0">
                <a:latin typeface="微软雅黑" panose="020B0503020204020204" pitchFamily="34" charset="-122"/>
                <a:ea typeface="微软雅黑" panose="020B0503020204020204" pitchFamily="34" charset="-122"/>
              </a:rPr>
              <a:t>品质</a:t>
            </a:r>
            <a:endParaRPr lang="en-US" altLang="zh-CN" dirty="0" smtClean="0">
              <a:latin typeface="微软雅黑" panose="020B0503020204020204" pitchFamily="34" charset="-122"/>
              <a:ea typeface="微软雅黑" panose="020B0503020204020204" pitchFamily="34" charset="-122"/>
            </a:endParaRPr>
          </a:p>
          <a:p>
            <a:pPr eaLnBrk="1" hangingPunct="1">
              <a:lnSpc>
                <a:spcPct val="150000"/>
              </a:lnSpc>
            </a:pPr>
            <a:r>
              <a:rPr lang="zh-CN" altLang="en-US" dirty="0" smtClean="0">
                <a:latin typeface="微软雅黑" panose="020B0503020204020204" pitchFamily="34" charset="-122"/>
                <a:ea typeface="微软雅黑" panose="020B0503020204020204" pitchFamily="34" charset="-122"/>
              </a:rPr>
              <a:t>评价</a:t>
            </a:r>
            <a:endParaRPr lang="zh-CN" altLang="en-US" dirty="0">
              <a:latin typeface="微软雅黑" panose="020B0503020204020204" pitchFamily="34" charset="-122"/>
              <a:ea typeface="微软雅黑" panose="020B0503020204020204" pitchFamily="34" charset="-122"/>
            </a:endParaRPr>
          </a:p>
        </p:txBody>
      </p:sp>
      <p:sp>
        <p:nvSpPr>
          <p:cNvPr id="11" name="MH_Other_3"/>
          <p:cNvSpPr/>
          <p:nvPr>
            <p:custDataLst>
              <p:tags r:id="rId6"/>
            </p:custDataLst>
          </p:nvPr>
        </p:nvSpPr>
        <p:spPr>
          <a:xfrm>
            <a:off x="4738688" y="3348038"/>
            <a:ext cx="762000" cy="1109662"/>
          </a:xfrm>
          <a:custGeom>
            <a:avLst/>
            <a:gdLst>
              <a:gd name="connsiteX0" fmla="*/ 174144 w 639811"/>
              <a:gd name="connsiteY0" fmla="*/ 0 h 931334"/>
              <a:gd name="connsiteX1" fmla="*/ 639811 w 639811"/>
              <a:gd name="connsiteY1" fmla="*/ 465667 h 931334"/>
              <a:gd name="connsiteX2" fmla="*/ 174144 w 639811"/>
              <a:gd name="connsiteY2" fmla="*/ 931334 h 931334"/>
              <a:gd name="connsiteX3" fmla="*/ 96448 w 639811"/>
              <a:gd name="connsiteY3" fmla="*/ 923502 h 931334"/>
              <a:gd name="connsiteX4" fmla="*/ 89535 w 639811"/>
              <a:gd name="connsiteY4" fmla="*/ 909153 h 931334"/>
              <a:gd name="connsiteX5" fmla="*/ 0 w 639811"/>
              <a:gd name="connsiteY5" fmla="*/ 465668 h 931334"/>
              <a:gd name="connsiteX6" fmla="*/ 89535 w 639811"/>
              <a:gd name="connsiteY6" fmla="*/ 22184 h 931334"/>
              <a:gd name="connsiteX7" fmla="*/ 96449 w 639811"/>
              <a:gd name="connsiteY7" fmla="*/ 7832 h 9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811" h="931334">
                <a:moveTo>
                  <a:pt x="174144" y="0"/>
                </a:moveTo>
                <a:cubicBezTo>
                  <a:pt x="431325" y="0"/>
                  <a:pt x="639811" y="208486"/>
                  <a:pt x="639811" y="465667"/>
                </a:cubicBezTo>
                <a:cubicBezTo>
                  <a:pt x="639811" y="722848"/>
                  <a:pt x="431325" y="931334"/>
                  <a:pt x="174144" y="931334"/>
                </a:cubicBezTo>
                <a:lnTo>
                  <a:pt x="96448" y="923502"/>
                </a:lnTo>
                <a:lnTo>
                  <a:pt x="89535" y="909153"/>
                </a:lnTo>
                <a:cubicBezTo>
                  <a:pt x="31881" y="772843"/>
                  <a:pt x="0" y="622979"/>
                  <a:pt x="0" y="465668"/>
                </a:cubicBezTo>
                <a:cubicBezTo>
                  <a:pt x="0" y="308357"/>
                  <a:pt x="31881" y="158493"/>
                  <a:pt x="89535" y="22184"/>
                </a:cubicBezTo>
                <a:lnTo>
                  <a:pt x="96449" y="7832"/>
                </a:lnTo>
                <a:close/>
              </a:path>
            </a:pathLst>
          </a:custGeom>
          <a:gradFill>
            <a:gsLst>
              <a:gs pos="0">
                <a:schemeClr val="accent1">
                  <a:lumMod val="60000"/>
                  <a:lumOff val="40000"/>
                </a:schemeClr>
              </a:gs>
              <a:gs pos="100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056" name="MH_SubTitle_6"/>
          <p:cNvSpPr txBox="1">
            <a:spLocks noChangeArrowheads="1"/>
          </p:cNvSpPr>
          <p:nvPr>
            <p:custDataLst>
              <p:tags r:id="rId7"/>
            </p:custDataLst>
          </p:nvPr>
        </p:nvSpPr>
        <p:spPr bwMode="auto">
          <a:xfrm>
            <a:off x="3454400" y="3544888"/>
            <a:ext cx="1128714"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dirty="0">
                <a:latin typeface="微软雅黑" panose="020B0503020204020204" pitchFamily="34" charset="-122"/>
                <a:ea typeface="微软雅黑" panose="020B0503020204020204" pitchFamily="34" charset="-122"/>
              </a:rPr>
              <a:t>供货能力</a:t>
            </a:r>
          </a:p>
          <a:p>
            <a:pPr algn="r" eaLnBrk="1" hangingPunct="1">
              <a:lnSpc>
                <a:spcPct val="150000"/>
              </a:lnSpc>
            </a:pPr>
            <a:r>
              <a:rPr lang="zh-CN" altLang="en-US" dirty="0">
                <a:latin typeface="微软雅黑" panose="020B0503020204020204" pitchFamily="34" charset="-122"/>
                <a:ea typeface="微软雅黑" panose="020B0503020204020204" pitchFamily="34" charset="-122"/>
              </a:rPr>
              <a:t>评价</a:t>
            </a:r>
          </a:p>
        </p:txBody>
      </p:sp>
      <p:sp>
        <p:nvSpPr>
          <p:cNvPr id="14" name="MH_Other_4"/>
          <p:cNvSpPr/>
          <p:nvPr>
            <p:custDataLst>
              <p:tags r:id="rId8"/>
            </p:custDataLst>
          </p:nvPr>
        </p:nvSpPr>
        <p:spPr>
          <a:xfrm>
            <a:off x="6691313" y="3348038"/>
            <a:ext cx="762000" cy="1109662"/>
          </a:xfrm>
          <a:custGeom>
            <a:avLst/>
            <a:gdLst>
              <a:gd name="connsiteX0" fmla="*/ 465667 w 639813"/>
              <a:gd name="connsiteY0" fmla="*/ 0 h 931334"/>
              <a:gd name="connsiteX1" fmla="*/ 543365 w 639813"/>
              <a:gd name="connsiteY1" fmla="*/ 7833 h 931334"/>
              <a:gd name="connsiteX2" fmla="*/ 550278 w 639813"/>
              <a:gd name="connsiteY2" fmla="*/ 22184 h 931334"/>
              <a:gd name="connsiteX3" fmla="*/ 639813 w 639813"/>
              <a:gd name="connsiteY3" fmla="*/ 465668 h 931334"/>
              <a:gd name="connsiteX4" fmla="*/ 550278 w 639813"/>
              <a:gd name="connsiteY4" fmla="*/ 909153 h 931334"/>
              <a:gd name="connsiteX5" fmla="*/ 543366 w 639813"/>
              <a:gd name="connsiteY5" fmla="*/ 923502 h 931334"/>
              <a:gd name="connsiteX6" fmla="*/ 465667 w 639813"/>
              <a:gd name="connsiteY6" fmla="*/ 931334 h 931334"/>
              <a:gd name="connsiteX7" fmla="*/ 0 w 639813"/>
              <a:gd name="connsiteY7" fmla="*/ 465667 h 931334"/>
              <a:gd name="connsiteX8" fmla="*/ 465667 w 639813"/>
              <a:gd name="connsiteY8" fmla="*/ 0 h 9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813" h="931334">
                <a:moveTo>
                  <a:pt x="465667" y="0"/>
                </a:moveTo>
                <a:lnTo>
                  <a:pt x="543365" y="7833"/>
                </a:lnTo>
                <a:lnTo>
                  <a:pt x="550278" y="22184"/>
                </a:lnTo>
                <a:cubicBezTo>
                  <a:pt x="607932" y="158493"/>
                  <a:pt x="639813" y="308357"/>
                  <a:pt x="639813" y="465668"/>
                </a:cubicBezTo>
                <a:cubicBezTo>
                  <a:pt x="639813" y="622979"/>
                  <a:pt x="607932" y="772843"/>
                  <a:pt x="550278" y="909153"/>
                </a:cubicBezTo>
                <a:lnTo>
                  <a:pt x="543366" y="923502"/>
                </a:lnTo>
                <a:lnTo>
                  <a:pt x="465667" y="931334"/>
                </a:lnTo>
                <a:cubicBezTo>
                  <a:pt x="208486" y="931334"/>
                  <a:pt x="0" y="722848"/>
                  <a:pt x="0" y="465667"/>
                </a:cubicBezTo>
                <a:cubicBezTo>
                  <a:pt x="0" y="208486"/>
                  <a:pt x="208486" y="0"/>
                  <a:pt x="465667" y="0"/>
                </a:cubicBezTo>
                <a:close/>
              </a:path>
            </a:pathLst>
          </a:custGeom>
          <a:gradFill>
            <a:gsLst>
              <a:gs pos="0">
                <a:schemeClr val="accent1">
                  <a:lumMod val="60000"/>
                  <a:lumOff val="40000"/>
                </a:schemeClr>
              </a:gs>
              <a:gs pos="100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058" name="MH_SubTitle_3"/>
          <p:cNvSpPr txBox="1">
            <a:spLocks noChangeArrowheads="1"/>
          </p:cNvSpPr>
          <p:nvPr>
            <p:custDataLst>
              <p:tags r:id="rId9"/>
            </p:custDataLst>
          </p:nvPr>
        </p:nvSpPr>
        <p:spPr bwMode="auto">
          <a:xfrm>
            <a:off x="7580314" y="3544888"/>
            <a:ext cx="118631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dirty="0">
                <a:latin typeface="微软雅黑" panose="020B0503020204020204" pitchFamily="34" charset="-122"/>
                <a:ea typeface="微软雅黑" panose="020B0503020204020204" pitchFamily="34" charset="-122"/>
              </a:rPr>
              <a:t>企业资质</a:t>
            </a:r>
          </a:p>
          <a:p>
            <a:pPr eaLnBrk="1" hangingPunct="1">
              <a:lnSpc>
                <a:spcPct val="150000"/>
              </a:lnSpc>
            </a:pPr>
            <a:r>
              <a:rPr lang="zh-CN" altLang="en-US" dirty="0">
                <a:latin typeface="微软雅黑" panose="020B0503020204020204" pitchFamily="34" charset="-122"/>
                <a:ea typeface="微软雅黑" panose="020B0503020204020204" pitchFamily="34" charset="-122"/>
              </a:rPr>
              <a:t>评估</a:t>
            </a:r>
          </a:p>
        </p:txBody>
      </p:sp>
      <p:sp>
        <p:nvSpPr>
          <p:cNvPr id="17" name="MH_Other_5"/>
          <p:cNvSpPr/>
          <p:nvPr>
            <p:custDataLst>
              <p:tags r:id="rId10"/>
            </p:custDataLst>
          </p:nvPr>
        </p:nvSpPr>
        <p:spPr>
          <a:xfrm>
            <a:off x="5003801" y="4343400"/>
            <a:ext cx="1071563" cy="908050"/>
          </a:xfrm>
          <a:custGeom>
            <a:avLst/>
            <a:gdLst>
              <a:gd name="connsiteX0" fmla="*/ 434916 w 900583"/>
              <a:gd name="connsiteY0" fmla="*/ 0 h 761796"/>
              <a:gd name="connsiteX1" fmla="*/ 900583 w 900583"/>
              <a:gd name="connsiteY1" fmla="*/ 465667 h 761796"/>
              <a:gd name="connsiteX2" fmla="*/ 821055 w 900583"/>
              <a:gd name="connsiteY2" fmla="*/ 726026 h 761796"/>
              <a:gd name="connsiteX3" fmla="*/ 791542 w 900583"/>
              <a:gd name="connsiteY3" fmla="*/ 761796 h 761796"/>
              <a:gd name="connsiteX4" fmla="*/ 687899 w 900583"/>
              <a:gd name="connsiteY4" fmla="*/ 745978 h 761796"/>
              <a:gd name="connsiteX5" fmla="*/ 38343 w 900583"/>
              <a:gd name="connsiteY5" fmla="*/ 354510 h 761796"/>
              <a:gd name="connsiteX6" fmla="*/ 0 w 900583"/>
              <a:gd name="connsiteY6" fmla="*/ 303234 h 761796"/>
              <a:gd name="connsiteX7" fmla="*/ 5844 w 900583"/>
              <a:gd name="connsiteY7" fmla="*/ 284409 h 761796"/>
              <a:gd name="connsiteX8" fmla="*/ 434916 w 900583"/>
              <a:gd name="connsiteY8" fmla="*/ 0 h 76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583" h="761796">
                <a:moveTo>
                  <a:pt x="434916" y="0"/>
                </a:moveTo>
                <a:cubicBezTo>
                  <a:pt x="692097" y="0"/>
                  <a:pt x="900583" y="208486"/>
                  <a:pt x="900583" y="465667"/>
                </a:cubicBezTo>
                <a:cubicBezTo>
                  <a:pt x="900583" y="562110"/>
                  <a:pt x="871265" y="651705"/>
                  <a:pt x="821055" y="726026"/>
                </a:cubicBezTo>
                <a:lnTo>
                  <a:pt x="791542" y="761796"/>
                </a:lnTo>
                <a:lnTo>
                  <a:pt x="687899" y="745978"/>
                </a:lnTo>
                <a:cubicBezTo>
                  <a:pt x="428309" y="692858"/>
                  <a:pt x="200877" y="551455"/>
                  <a:pt x="38343" y="354510"/>
                </a:cubicBezTo>
                <a:lnTo>
                  <a:pt x="0" y="303234"/>
                </a:lnTo>
                <a:lnTo>
                  <a:pt x="5844" y="284409"/>
                </a:lnTo>
                <a:cubicBezTo>
                  <a:pt x="76536" y="117274"/>
                  <a:pt x="242030" y="0"/>
                  <a:pt x="434916" y="0"/>
                </a:cubicBezTo>
                <a:close/>
              </a:path>
            </a:pathLst>
          </a:custGeom>
          <a:gradFill>
            <a:gsLst>
              <a:gs pos="0">
                <a:schemeClr val="accent1">
                  <a:lumMod val="60000"/>
                  <a:lumOff val="40000"/>
                </a:schemeClr>
              </a:gs>
              <a:gs pos="100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060" name="MH_SubTitle_5"/>
          <p:cNvSpPr txBox="1">
            <a:spLocks noChangeArrowheads="1"/>
          </p:cNvSpPr>
          <p:nvPr>
            <p:custDataLst>
              <p:tags r:id="rId11"/>
            </p:custDataLst>
          </p:nvPr>
        </p:nvSpPr>
        <p:spPr bwMode="auto">
          <a:xfrm>
            <a:off x="4020457" y="5018089"/>
            <a:ext cx="138021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dirty="0">
                <a:latin typeface="微软雅黑" panose="020B0503020204020204" pitchFamily="34" charset="-122"/>
                <a:ea typeface="微软雅黑" panose="020B0503020204020204" pitchFamily="34" charset="-122"/>
              </a:rPr>
              <a:t>采购</a:t>
            </a:r>
          </a:p>
          <a:p>
            <a:pPr algn="r" eaLnBrk="1" hangingPunct="1">
              <a:lnSpc>
                <a:spcPct val="150000"/>
              </a:lnSpc>
            </a:pPr>
            <a:r>
              <a:rPr lang="zh-CN" altLang="en-US" dirty="0">
                <a:latin typeface="微软雅黑" panose="020B0503020204020204" pitchFamily="34" charset="-122"/>
                <a:ea typeface="微软雅黑" panose="020B0503020204020204" pitchFamily="34" charset="-122"/>
              </a:rPr>
              <a:t>配额评估</a:t>
            </a:r>
          </a:p>
        </p:txBody>
      </p:sp>
      <p:sp>
        <p:nvSpPr>
          <p:cNvPr id="20" name="MH_Other_6"/>
          <p:cNvSpPr/>
          <p:nvPr>
            <p:custDataLst>
              <p:tags r:id="rId12"/>
            </p:custDataLst>
          </p:nvPr>
        </p:nvSpPr>
        <p:spPr>
          <a:xfrm>
            <a:off x="6116638" y="4343400"/>
            <a:ext cx="1071562" cy="908050"/>
          </a:xfrm>
          <a:custGeom>
            <a:avLst/>
            <a:gdLst>
              <a:gd name="connsiteX0" fmla="*/ 465667 w 900584"/>
              <a:gd name="connsiteY0" fmla="*/ 0 h 761796"/>
              <a:gd name="connsiteX1" fmla="*/ 894740 w 900584"/>
              <a:gd name="connsiteY1" fmla="*/ 284409 h 761796"/>
              <a:gd name="connsiteX2" fmla="*/ 900584 w 900584"/>
              <a:gd name="connsiteY2" fmla="*/ 303236 h 761796"/>
              <a:gd name="connsiteX3" fmla="*/ 862242 w 900584"/>
              <a:gd name="connsiteY3" fmla="*/ 354510 h 761796"/>
              <a:gd name="connsiteX4" fmla="*/ 212686 w 900584"/>
              <a:gd name="connsiteY4" fmla="*/ 745978 h 761796"/>
              <a:gd name="connsiteX5" fmla="*/ 109041 w 900584"/>
              <a:gd name="connsiteY5" fmla="*/ 761796 h 761796"/>
              <a:gd name="connsiteX6" fmla="*/ 79529 w 900584"/>
              <a:gd name="connsiteY6" fmla="*/ 726026 h 761796"/>
              <a:gd name="connsiteX7" fmla="*/ 0 w 900584"/>
              <a:gd name="connsiteY7" fmla="*/ 465667 h 761796"/>
              <a:gd name="connsiteX8" fmla="*/ 465667 w 900584"/>
              <a:gd name="connsiteY8" fmla="*/ 0 h 76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584" h="761796">
                <a:moveTo>
                  <a:pt x="465667" y="0"/>
                </a:moveTo>
                <a:cubicBezTo>
                  <a:pt x="658553" y="0"/>
                  <a:pt x="824048" y="117274"/>
                  <a:pt x="894740" y="284409"/>
                </a:cubicBezTo>
                <a:lnTo>
                  <a:pt x="900584" y="303236"/>
                </a:lnTo>
                <a:lnTo>
                  <a:pt x="862242" y="354510"/>
                </a:lnTo>
                <a:cubicBezTo>
                  <a:pt x="699708" y="551455"/>
                  <a:pt x="472276" y="692858"/>
                  <a:pt x="212686" y="745978"/>
                </a:cubicBezTo>
                <a:lnTo>
                  <a:pt x="109041" y="761796"/>
                </a:lnTo>
                <a:lnTo>
                  <a:pt x="79529" y="726026"/>
                </a:lnTo>
                <a:cubicBezTo>
                  <a:pt x="29318" y="651705"/>
                  <a:pt x="0" y="562110"/>
                  <a:pt x="0" y="465667"/>
                </a:cubicBezTo>
                <a:cubicBezTo>
                  <a:pt x="0" y="208486"/>
                  <a:pt x="208486" y="0"/>
                  <a:pt x="465667" y="0"/>
                </a:cubicBezTo>
                <a:close/>
              </a:path>
            </a:pathLst>
          </a:custGeom>
          <a:gradFill>
            <a:gsLst>
              <a:gs pos="0">
                <a:schemeClr val="accent1">
                  <a:lumMod val="60000"/>
                  <a:lumOff val="40000"/>
                </a:schemeClr>
              </a:gs>
              <a:gs pos="100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fontAlgn="auto">
              <a:spcBef>
                <a:spcPts val="0"/>
              </a:spcBef>
              <a:spcAft>
                <a:spcPts val="0"/>
              </a:spcAft>
              <a:defRPr/>
            </a:pP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062" name="MH_SubTitle_4"/>
          <p:cNvSpPr txBox="1">
            <a:spLocks noChangeArrowheads="1"/>
          </p:cNvSpPr>
          <p:nvPr>
            <p:custDataLst>
              <p:tags r:id="rId13"/>
            </p:custDataLst>
          </p:nvPr>
        </p:nvSpPr>
        <p:spPr bwMode="auto">
          <a:xfrm>
            <a:off x="6791325" y="5018089"/>
            <a:ext cx="138021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dirty="0">
                <a:latin typeface="微软雅黑" panose="020B0503020204020204" pitchFamily="34" charset="-122"/>
                <a:ea typeface="微软雅黑" panose="020B0503020204020204" pitchFamily="34" charset="-122"/>
              </a:rPr>
              <a:t>交货</a:t>
            </a:r>
          </a:p>
          <a:p>
            <a:pPr eaLnBrk="1" hangingPunct="1">
              <a:lnSpc>
                <a:spcPct val="150000"/>
              </a:lnSpc>
            </a:pPr>
            <a:r>
              <a:rPr lang="zh-CN" altLang="en-US" dirty="0">
                <a:latin typeface="微软雅黑" panose="020B0503020204020204" pitchFamily="34" charset="-122"/>
                <a:ea typeface="微软雅黑" panose="020B0503020204020204" pitchFamily="34" charset="-122"/>
              </a:rPr>
              <a:t>准期评估</a:t>
            </a:r>
          </a:p>
        </p:txBody>
      </p:sp>
      <p:sp>
        <p:nvSpPr>
          <p:cNvPr id="15" name="Oval 18"/>
          <p:cNvSpPr>
            <a:spLocks noChangeArrowheads="1"/>
          </p:cNvSpPr>
          <p:nvPr/>
        </p:nvSpPr>
        <p:spPr bwMode="gray">
          <a:xfrm>
            <a:off x="5527692" y="3359696"/>
            <a:ext cx="1117821" cy="1058055"/>
          </a:xfrm>
          <a:prstGeom prst="ellipse">
            <a:avLst/>
          </a:prstGeom>
          <a:solidFill>
            <a:schemeClr val="bg1"/>
          </a:solidFill>
          <a:ln w="12700" algn="ctr">
            <a:noFill/>
            <a:round/>
            <a:headEnd/>
            <a:tailEnd/>
          </a:ln>
        </p:spPr>
        <p:txBody>
          <a:bodyPr wrap="none" lIns="0" tIns="0" rIns="0" bIns="0" anchor="ctr" anchorCtr="1"/>
          <a:lstStyle/>
          <a:p>
            <a:pPr algn="ctr">
              <a:spcBef>
                <a:spcPct val="25000"/>
              </a:spcBef>
              <a:buFont typeface="Wingdings" pitchFamily="2" charset="2"/>
              <a:buNone/>
            </a:pPr>
            <a:r>
              <a:rPr lang="zh-CN" altLang="en-US" sz="2400" b="1" dirty="0">
                <a:solidFill>
                  <a:schemeClr val="hlink"/>
                </a:solidFill>
                <a:latin typeface="微软雅黑" panose="020B0503020204020204" pitchFamily="34" charset="-122"/>
                <a:ea typeface="微软雅黑" panose="020B0503020204020204" pitchFamily="34" charset="-122"/>
                <a:cs typeface="Times New Roman" pitchFamily="18" charset="0"/>
              </a:rPr>
              <a:t>供应商</a:t>
            </a:r>
            <a:endParaRPr lang="en-US" altLang="zh-CN" sz="2400" b="1" dirty="0">
              <a:solidFill>
                <a:schemeClr val="hlink"/>
              </a:solidFill>
              <a:latin typeface="微软雅黑" panose="020B0503020204020204" pitchFamily="34" charset="-122"/>
              <a:ea typeface="微软雅黑" panose="020B0503020204020204" pitchFamily="34" charset="-122"/>
              <a:cs typeface="Times New Roman" pitchFamily="18" charset="0"/>
            </a:endParaRPr>
          </a:p>
          <a:p>
            <a:pPr algn="ctr">
              <a:spcBef>
                <a:spcPct val="25000"/>
              </a:spcBef>
              <a:buFont typeface="Wingdings" pitchFamily="2" charset="2"/>
              <a:buNone/>
            </a:pPr>
            <a:r>
              <a:rPr lang="zh-CN" altLang="en-US" sz="2400" b="1" dirty="0">
                <a:solidFill>
                  <a:schemeClr val="hlink"/>
                </a:solidFill>
                <a:latin typeface="微软雅黑" panose="020B0503020204020204" pitchFamily="34" charset="-122"/>
                <a:ea typeface="微软雅黑" panose="020B0503020204020204" pitchFamily="34" charset="-122"/>
                <a:cs typeface="Times New Roman" pitchFamily="18" charset="0"/>
              </a:rPr>
              <a:t>管理</a:t>
            </a:r>
          </a:p>
        </p:txBody>
      </p:sp>
      <p:pic>
        <p:nvPicPr>
          <p:cNvPr id="16" name="Picture 20" descr="4"/>
          <p:cNvPicPr>
            <a:picLocks noChangeAspect="1" noChangeArrowheads="1"/>
          </p:cNvPicPr>
          <p:nvPr/>
        </p:nvPicPr>
        <p:blipFill>
          <a:blip r:embed="rId15" cstate="print"/>
          <a:srcRect/>
          <a:stretch>
            <a:fillRect/>
          </a:stretch>
        </p:blipFill>
        <p:spPr bwMode="auto">
          <a:xfrm>
            <a:off x="7912438" y="1467079"/>
            <a:ext cx="2443143" cy="1482725"/>
          </a:xfrm>
          <a:prstGeom prst="rect">
            <a:avLst/>
          </a:prstGeom>
          <a:noFill/>
          <a:ln w="12700" algn="ctr">
            <a:noFill/>
            <a:miter lim="800000"/>
            <a:headEnd/>
            <a:tailEnd/>
          </a:ln>
        </p:spPr>
      </p:pic>
      <p:pic>
        <p:nvPicPr>
          <p:cNvPr id="18" name="Picture 21" descr="Ohne-Titel-2"/>
          <p:cNvPicPr>
            <a:picLocks noChangeAspect="1" noChangeArrowheads="1"/>
          </p:cNvPicPr>
          <p:nvPr/>
        </p:nvPicPr>
        <p:blipFill>
          <a:blip r:embed="rId16" cstate="print"/>
          <a:srcRect/>
          <a:stretch>
            <a:fillRect/>
          </a:stretch>
        </p:blipFill>
        <p:spPr bwMode="auto">
          <a:xfrm>
            <a:off x="8739188" y="3183731"/>
            <a:ext cx="2378867" cy="1411129"/>
          </a:xfrm>
          <a:prstGeom prst="rect">
            <a:avLst/>
          </a:prstGeom>
          <a:noFill/>
          <a:ln w="12700" algn="ctr">
            <a:noFill/>
            <a:miter lim="800000"/>
            <a:headEnd/>
            <a:tailEnd/>
          </a:ln>
        </p:spPr>
      </p:pic>
      <p:sp>
        <p:nvSpPr>
          <p:cNvPr id="21" name="KSO_Shape"/>
          <p:cNvSpPr/>
          <p:nvPr/>
        </p:nvSpPr>
        <p:spPr>
          <a:xfrm>
            <a:off x="7871461" y="1425573"/>
            <a:ext cx="2484120" cy="1524231"/>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22" name="KSO_Shape"/>
          <p:cNvSpPr/>
          <p:nvPr/>
        </p:nvSpPr>
        <p:spPr>
          <a:xfrm>
            <a:off x="8687508" y="3126607"/>
            <a:ext cx="2484120" cy="1524231"/>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grpSp>
        <p:nvGrpSpPr>
          <p:cNvPr id="6" name="组合 5"/>
          <p:cNvGrpSpPr/>
          <p:nvPr/>
        </p:nvGrpSpPr>
        <p:grpSpPr>
          <a:xfrm>
            <a:off x="7733042" y="4907642"/>
            <a:ext cx="2484120" cy="1524231"/>
            <a:chOff x="7733042" y="4907642"/>
            <a:chExt cx="2484120" cy="1524231"/>
          </a:xfrm>
        </p:grpSpPr>
        <p:pic>
          <p:nvPicPr>
            <p:cNvPr id="19" name="Picture 23" descr="4"/>
            <p:cNvPicPr>
              <a:picLocks noChangeAspect="1" noChangeArrowheads="1"/>
            </p:cNvPicPr>
            <p:nvPr/>
          </p:nvPicPr>
          <p:blipFill>
            <a:blip r:embed="rId17" cstate="print"/>
            <a:srcRect/>
            <a:stretch>
              <a:fillRect/>
            </a:stretch>
          </p:blipFill>
          <p:spPr bwMode="auto">
            <a:xfrm>
              <a:off x="7776878" y="4954600"/>
              <a:ext cx="2389472" cy="1430313"/>
            </a:xfrm>
            <a:prstGeom prst="rect">
              <a:avLst/>
            </a:prstGeom>
            <a:noFill/>
            <a:ln w="12700" algn="ctr">
              <a:noFill/>
              <a:miter lim="800000"/>
              <a:headEnd/>
              <a:tailEnd/>
            </a:ln>
          </p:spPr>
        </p:pic>
        <p:sp>
          <p:nvSpPr>
            <p:cNvPr id="23" name="KSO_Shape"/>
            <p:cNvSpPr/>
            <p:nvPr/>
          </p:nvSpPr>
          <p:spPr>
            <a:xfrm>
              <a:off x="7733042" y="4907642"/>
              <a:ext cx="2484120" cy="1524231"/>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grpSp>
      <p:sp>
        <p:nvSpPr>
          <p:cNvPr id="24" name="KSO_Shape"/>
          <p:cNvSpPr/>
          <p:nvPr/>
        </p:nvSpPr>
        <p:spPr>
          <a:xfrm>
            <a:off x="1714518" y="1484082"/>
            <a:ext cx="2484120" cy="1524231"/>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pic>
        <p:nvPicPr>
          <p:cNvPr id="25" name="Picture 19" descr="4"/>
          <p:cNvPicPr>
            <a:picLocks noChangeAspect="1" noChangeArrowheads="1"/>
          </p:cNvPicPr>
          <p:nvPr/>
        </p:nvPicPr>
        <p:blipFill>
          <a:blip r:embed="rId18" cstate="print"/>
          <a:srcRect/>
          <a:stretch>
            <a:fillRect/>
          </a:stretch>
        </p:blipFill>
        <p:spPr bwMode="auto">
          <a:xfrm>
            <a:off x="1765954" y="1525022"/>
            <a:ext cx="2380596" cy="1424782"/>
          </a:xfrm>
          <a:prstGeom prst="rect">
            <a:avLst/>
          </a:prstGeom>
          <a:noFill/>
          <a:ln w="12700" algn="ctr">
            <a:noFill/>
            <a:miter lim="800000"/>
            <a:headEnd/>
            <a:tailEnd/>
          </a:ln>
        </p:spPr>
      </p:pic>
      <p:grpSp>
        <p:nvGrpSpPr>
          <p:cNvPr id="3" name="组合 2"/>
          <p:cNvGrpSpPr/>
          <p:nvPr/>
        </p:nvGrpSpPr>
        <p:grpSpPr>
          <a:xfrm>
            <a:off x="1185602" y="3185974"/>
            <a:ext cx="2484120" cy="1524231"/>
            <a:chOff x="1403314" y="3185974"/>
            <a:chExt cx="2484120" cy="1524231"/>
          </a:xfrm>
        </p:grpSpPr>
        <p:pic>
          <p:nvPicPr>
            <p:cNvPr id="26" name="Picture 22" descr="overview"/>
            <p:cNvPicPr>
              <a:picLocks noChangeAspect="1" noChangeArrowheads="1"/>
            </p:cNvPicPr>
            <p:nvPr/>
          </p:nvPicPr>
          <p:blipFill>
            <a:blip r:embed="rId19" cstate="print"/>
            <a:srcRect b="16838"/>
            <a:stretch>
              <a:fillRect/>
            </a:stretch>
          </p:blipFill>
          <p:spPr bwMode="auto">
            <a:xfrm>
              <a:off x="1452564" y="3232151"/>
              <a:ext cx="2390774" cy="1418688"/>
            </a:xfrm>
            <a:prstGeom prst="rect">
              <a:avLst/>
            </a:prstGeom>
            <a:noFill/>
            <a:ln w="12700" algn="ctr">
              <a:noFill/>
              <a:miter lim="800000"/>
              <a:headEnd/>
              <a:tailEnd/>
            </a:ln>
          </p:spPr>
        </p:pic>
        <p:sp>
          <p:nvSpPr>
            <p:cNvPr id="28" name="KSO_Shape"/>
            <p:cNvSpPr/>
            <p:nvPr/>
          </p:nvSpPr>
          <p:spPr>
            <a:xfrm>
              <a:off x="1403314" y="3185974"/>
              <a:ext cx="2484120" cy="1524231"/>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grpSp>
      <p:grpSp>
        <p:nvGrpSpPr>
          <p:cNvPr id="4" name="组合 3"/>
          <p:cNvGrpSpPr/>
          <p:nvPr/>
        </p:nvGrpSpPr>
        <p:grpSpPr>
          <a:xfrm>
            <a:off x="1898961" y="4935282"/>
            <a:ext cx="2484120" cy="1524231"/>
            <a:chOff x="1898961" y="4935282"/>
            <a:chExt cx="2484120" cy="1524231"/>
          </a:xfrm>
        </p:grpSpPr>
        <p:pic>
          <p:nvPicPr>
            <p:cNvPr id="27" name="Picture 4"/>
            <p:cNvPicPr>
              <a:picLocks noChangeAspect="1" noChangeArrowheads="1"/>
            </p:cNvPicPr>
            <p:nvPr/>
          </p:nvPicPr>
          <p:blipFill>
            <a:blip r:embed="rId20"/>
            <a:srcRect/>
            <a:stretch>
              <a:fillRect/>
            </a:stretch>
          </p:blipFill>
          <p:spPr bwMode="auto">
            <a:xfrm>
              <a:off x="1929836" y="4986728"/>
              <a:ext cx="2378640" cy="1421337"/>
            </a:xfrm>
            <a:prstGeom prst="rect">
              <a:avLst/>
            </a:prstGeom>
            <a:noFill/>
            <a:ln w="12700" cap="flat" cmpd="sng" algn="ctr">
              <a:noFill/>
              <a:prstDash val="solid"/>
              <a:miter lim="800000"/>
              <a:headEnd/>
              <a:tailEnd/>
            </a:ln>
            <a:effectLst>
              <a:prstShdw prst="shdw17" dist="17961" dir="2700000">
                <a:schemeClr val="folHlink">
                  <a:gamma/>
                  <a:shade val="60000"/>
                  <a:invGamma/>
                </a:schemeClr>
              </a:prstShdw>
            </a:effectLst>
          </p:spPr>
        </p:pic>
        <p:sp>
          <p:nvSpPr>
            <p:cNvPr id="29" name="KSO_Shape"/>
            <p:cNvSpPr/>
            <p:nvPr/>
          </p:nvSpPr>
          <p:spPr>
            <a:xfrm>
              <a:off x="1898961" y="4935282"/>
              <a:ext cx="2484120" cy="1524231"/>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grpSp>
      <p:sp>
        <p:nvSpPr>
          <p:cNvPr id="32" name="标题 1"/>
          <p:cNvSpPr txBox="1">
            <a:spLocks/>
          </p:cNvSpPr>
          <p:nvPr/>
        </p:nvSpPr>
        <p:spPr bwMode="gray">
          <a:xfrm>
            <a:off x="425598" y="501052"/>
            <a:ext cx="9298971"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重点展示：完整的供应商评价</a:t>
            </a:r>
            <a:r>
              <a:rPr lang="zh-CN" altLang="en-US" sz="3200" dirty="0" smtClean="0">
                <a:latin typeface="微软雅黑" panose="020B0503020204020204" pitchFamily="34" charset="-122"/>
                <a:ea typeface="微软雅黑" panose="020B0503020204020204" pitchFamily="34" charset="-122"/>
              </a:rPr>
              <a:t>体系</a:t>
            </a:r>
            <a:endParaRPr lang="zh-CN" altLang="en-US" sz="3200"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472745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a:spLocks/>
          </p:cNvSpPr>
          <p:nvPr/>
        </p:nvSpPr>
        <p:spPr bwMode="gray">
          <a:xfrm>
            <a:off x="425598" y="501052"/>
            <a:ext cx="9176336"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重点展示：库存管理解决方案</a:t>
            </a:r>
          </a:p>
        </p:txBody>
      </p:sp>
      <p:grpSp>
        <p:nvGrpSpPr>
          <p:cNvPr id="4" name="组合 3"/>
          <p:cNvGrpSpPr/>
          <p:nvPr/>
        </p:nvGrpSpPr>
        <p:grpSpPr>
          <a:xfrm>
            <a:off x="540315" y="1359614"/>
            <a:ext cx="10514440" cy="1395342"/>
            <a:chOff x="400615" y="1300622"/>
            <a:chExt cx="10514440" cy="1395342"/>
          </a:xfrm>
        </p:grpSpPr>
        <p:sp>
          <p:nvSpPr>
            <p:cNvPr id="20" name="圆角矩形 19"/>
            <p:cNvSpPr/>
            <p:nvPr/>
          </p:nvSpPr>
          <p:spPr bwMode="auto">
            <a:xfrm>
              <a:off x="400615" y="1320123"/>
              <a:ext cx="1020958" cy="1206807"/>
            </a:xfrm>
            <a:prstGeom prst="roundRect">
              <a:avLst/>
            </a:prstGeom>
            <a:solidFill>
              <a:srgbClr val="00B0F0"/>
            </a:solidFill>
            <a:ln w="28575" cap="flat" cmpd="sng" algn="ctr">
              <a:noFill/>
              <a:prstDash val="solid"/>
              <a:round/>
              <a:headEnd type="none" w="med" len="med"/>
              <a:tailEnd type="none" w="med" len="med"/>
            </a:ln>
            <a:effectLst>
              <a:outerShdw blurRad="190500" dist="228600" dir="2700000" algn="ctr">
                <a:srgbClr val="000000">
                  <a:alpha val="30000"/>
                </a:srgbClr>
              </a:outerShdw>
            </a:effectLst>
          </p:spPr>
          <p:txBody>
            <a:bodyPr wrap="square" lIns="90000" tIns="46800" rIns="90000" bIns="46800" anchor="ctr">
              <a:spAutoFit/>
            </a:bodyPr>
            <a:lstStyle/>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库存</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管理</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流程</a:t>
              </a:r>
            </a:p>
          </p:txBody>
        </p:sp>
        <p:sp>
          <p:nvSpPr>
            <p:cNvPr id="21" name="燕尾形 5"/>
            <p:cNvSpPr>
              <a:spLocks noChangeArrowheads="1"/>
            </p:cNvSpPr>
            <p:nvPr/>
          </p:nvSpPr>
          <p:spPr bwMode="auto">
            <a:xfrm>
              <a:off x="3479801" y="1300622"/>
              <a:ext cx="1926654" cy="417679"/>
            </a:xfrm>
            <a:prstGeom prst="chevron">
              <a:avLst>
                <a:gd name="adj" fmla="val 24875"/>
              </a:avLst>
            </a:prstGeom>
            <a:solidFill>
              <a:srgbClr val="F0AB00"/>
            </a:solidFill>
            <a:ln w="28575" algn="ctr">
              <a:solidFill>
                <a:schemeClr val="accent1"/>
              </a:solidFill>
              <a:round/>
              <a:headEnd/>
              <a:tailEnd/>
            </a:ln>
          </p:spPr>
          <p:txBody>
            <a:bodyPr wrap="square" lIns="90000" tIns="46800" rIns="90000" bIns="46800" anchor="ctr">
              <a:spAutoFit/>
            </a:bodyPr>
            <a:lstStyle/>
            <a:p>
              <a:pPr algn="ctr">
                <a:lnSpc>
                  <a:spcPct val="150000"/>
                </a:lnSpc>
              </a:pPr>
              <a:r>
                <a:rPr lang="zh-CN" altLang="en-US" sz="1400" dirty="0" smtClean="0">
                  <a:latin typeface="微软雅黑" panose="020B0503020204020204" pitchFamily="34" charset="-122"/>
                  <a:ea typeface="微软雅黑" panose="020B0503020204020204" pitchFamily="34" charset="-122"/>
                </a:rPr>
                <a:t>采购出入库流程</a:t>
              </a:r>
              <a:endParaRPr lang="zh-CN" altLang="en-US" sz="1400" dirty="0">
                <a:latin typeface="微软雅黑" panose="020B0503020204020204" pitchFamily="34" charset="-122"/>
                <a:ea typeface="微软雅黑" panose="020B0503020204020204" pitchFamily="34" charset="-122"/>
              </a:endParaRPr>
            </a:p>
          </p:txBody>
        </p:sp>
        <p:cxnSp>
          <p:nvCxnSpPr>
            <p:cNvPr id="24" name="直接连接符 23"/>
            <p:cNvCxnSpPr/>
            <p:nvPr/>
          </p:nvCxnSpPr>
          <p:spPr bwMode="auto">
            <a:xfrm>
              <a:off x="3152694" y="1368336"/>
              <a:ext cx="0" cy="118792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25" name="组合 24"/>
            <p:cNvGrpSpPr/>
            <p:nvPr/>
          </p:nvGrpSpPr>
          <p:grpSpPr>
            <a:xfrm>
              <a:off x="1686951" y="1571536"/>
              <a:ext cx="1214696" cy="676552"/>
              <a:chOff x="1521851" y="1571536"/>
              <a:chExt cx="1214696" cy="676552"/>
            </a:xfrm>
          </p:grpSpPr>
          <p:sp>
            <p:nvSpPr>
              <p:cNvPr id="37" name="KSO_Shape"/>
              <p:cNvSpPr/>
              <p:nvPr/>
            </p:nvSpPr>
            <p:spPr>
              <a:xfrm>
                <a:off x="1579907" y="1571536"/>
                <a:ext cx="1156640"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Rectangle 39"/>
              <p:cNvSpPr/>
              <p:nvPr/>
            </p:nvSpPr>
            <p:spPr>
              <a:xfrm>
                <a:off x="1521851" y="1718301"/>
                <a:ext cx="1089852" cy="307777"/>
              </a:xfrm>
              <a:prstGeom prst="rect">
                <a:avLst/>
              </a:prstGeom>
            </p:spPr>
            <p:txBody>
              <a:bodyPr wrap="square">
                <a:spAutoFit/>
              </a:bodyPr>
              <a:lstStyle/>
              <a:p>
                <a:pPr algn="ctr"/>
                <a:r>
                  <a:rPr lang="zh-CN" altLang="en-US" sz="1400" dirty="0" smtClean="0">
                    <a:solidFill>
                      <a:srgbClr val="000000"/>
                    </a:solidFill>
                    <a:latin typeface="微软雅黑" panose="020B0503020204020204" pitchFamily="34" charset="-122"/>
                    <a:ea typeface="微软雅黑" panose="020B0503020204020204" pitchFamily="34" charset="-122"/>
                    <a:cs typeface="+mn-cs"/>
                  </a:rPr>
                  <a:t>仓库划分</a:t>
                </a:r>
                <a:endParaRPr lang="zh-CN" altLang="en-US" sz="1400" dirty="0">
                  <a:solidFill>
                    <a:srgbClr val="000000"/>
                  </a:solidFill>
                  <a:latin typeface="微软雅黑" panose="020B0503020204020204" pitchFamily="34" charset="-122"/>
                  <a:ea typeface="微软雅黑" panose="020B0503020204020204" pitchFamily="34" charset="-122"/>
                  <a:cs typeface="+mn-cs"/>
                </a:endParaRPr>
              </a:p>
            </p:txBody>
          </p:sp>
        </p:grpSp>
        <p:sp>
          <p:nvSpPr>
            <p:cNvPr id="39" name="燕尾形 5"/>
            <p:cNvSpPr>
              <a:spLocks noChangeArrowheads="1"/>
            </p:cNvSpPr>
            <p:nvPr/>
          </p:nvSpPr>
          <p:spPr bwMode="auto">
            <a:xfrm>
              <a:off x="3479801" y="1782891"/>
              <a:ext cx="1926654" cy="417679"/>
            </a:xfrm>
            <a:prstGeom prst="chevron">
              <a:avLst>
                <a:gd name="adj" fmla="val 24875"/>
              </a:avLst>
            </a:prstGeom>
            <a:solidFill>
              <a:srgbClr val="F0AB00"/>
            </a:solidFill>
            <a:ln w="28575" algn="ctr">
              <a:solidFill>
                <a:schemeClr val="accent1"/>
              </a:solidFill>
              <a:round/>
              <a:headEnd/>
              <a:tailEnd/>
            </a:ln>
          </p:spPr>
          <p:txBody>
            <a:bodyPr wrap="square" lIns="90000" tIns="46800" rIns="90000" bIns="46800" anchor="ctr">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销售</a:t>
              </a:r>
              <a:r>
                <a:rPr lang="zh-CN" altLang="en-US" sz="1400" dirty="0" smtClean="0">
                  <a:latin typeface="微软雅黑" panose="020B0503020204020204" pitchFamily="34" charset="-122"/>
                  <a:ea typeface="微软雅黑" panose="020B0503020204020204" pitchFamily="34" charset="-122"/>
                </a:rPr>
                <a:t>出入库流程</a:t>
              </a:r>
              <a:endParaRPr lang="zh-CN" altLang="en-US" sz="1400" dirty="0">
                <a:latin typeface="微软雅黑" panose="020B0503020204020204" pitchFamily="34" charset="-122"/>
                <a:ea typeface="微软雅黑" panose="020B0503020204020204" pitchFamily="34" charset="-122"/>
              </a:endParaRPr>
            </a:p>
          </p:txBody>
        </p:sp>
        <p:sp>
          <p:nvSpPr>
            <p:cNvPr id="40" name="燕尾形 5"/>
            <p:cNvSpPr>
              <a:spLocks noChangeArrowheads="1"/>
            </p:cNvSpPr>
            <p:nvPr/>
          </p:nvSpPr>
          <p:spPr bwMode="auto">
            <a:xfrm>
              <a:off x="3475243" y="2278285"/>
              <a:ext cx="1926654" cy="417679"/>
            </a:xfrm>
            <a:prstGeom prst="chevron">
              <a:avLst>
                <a:gd name="adj" fmla="val 24875"/>
              </a:avLst>
            </a:prstGeom>
            <a:solidFill>
              <a:srgbClr val="F0AB00"/>
            </a:solidFill>
            <a:ln w="28575" algn="ctr">
              <a:solidFill>
                <a:schemeClr val="accent1"/>
              </a:solidFill>
              <a:round/>
              <a:headEnd/>
              <a:tailEnd/>
            </a:ln>
          </p:spPr>
          <p:txBody>
            <a:bodyPr wrap="square" lIns="90000" tIns="46800" rIns="90000" bIns="46800" anchor="ctr">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生产</a:t>
              </a:r>
              <a:r>
                <a:rPr lang="zh-CN" altLang="en-US" sz="1400" dirty="0" smtClean="0">
                  <a:latin typeface="微软雅黑" panose="020B0503020204020204" pitchFamily="34" charset="-122"/>
                  <a:ea typeface="微软雅黑" panose="020B0503020204020204" pitchFamily="34" charset="-122"/>
                </a:rPr>
                <a:t>出入库流程</a:t>
              </a:r>
              <a:endParaRPr lang="zh-CN" altLang="en-US" sz="1400" dirty="0">
                <a:latin typeface="微软雅黑" panose="020B0503020204020204" pitchFamily="34" charset="-122"/>
                <a:ea typeface="微软雅黑" panose="020B0503020204020204" pitchFamily="34" charset="-122"/>
              </a:endParaRPr>
            </a:p>
          </p:txBody>
        </p:sp>
        <p:cxnSp>
          <p:nvCxnSpPr>
            <p:cNvPr id="41" name="直接连接符 40"/>
            <p:cNvCxnSpPr/>
            <p:nvPr/>
          </p:nvCxnSpPr>
          <p:spPr bwMode="auto">
            <a:xfrm>
              <a:off x="5753813" y="1368336"/>
              <a:ext cx="0" cy="118792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cxnSp>
          <p:nvCxnSpPr>
            <p:cNvPr id="42" name="直接连接符 41"/>
            <p:cNvCxnSpPr/>
            <p:nvPr/>
          </p:nvCxnSpPr>
          <p:spPr bwMode="auto">
            <a:xfrm>
              <a:off x="9538413" y="1381036"/>
              <a:ext cx="0" cy="118792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43" name="组合 42"/>
            <p:cNvGrpSpPr/>
            <p:nvPr/>
          </p:nvGrpSpPr>
          <p:grpSpPr>
            <a:xfrm>
              <a:off x="6071014" y="1533913"/>
              <a:ext cx="1214696" cy="676552"/>
              <a:chOff x="1521851" y="1571536"/>
              <a:chExt cx="1214696" cy="676552"/>
            </a:xfrm>
          </p:grpSpPr>
          <p:sp>
            <p:nvSpPr>
              <p:cNvPr id="44" name="KSO_Shape"/>
              <p:cNvSpPr/>
              <p:nvPr/>
            </p:nvSpPr>
            <p:spPr>
              <a:xfrm>
                <a:off x="1579907" y="1571536"/>
                <a:ext cx="1156640"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Rectangle 39"/>
              <p:cNvSpPr/>
              <p:nvPr/>
            </p:nvSpPr>
            <p:spPr>
              <a:xfrm>
                <a:off x="1521851" y="1718301"/>
                <a:ext cx="1089852" cy="307777"/>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库存盘点</a:t>
                </a:r>
              </a:p>
            </p:txBody>
          </p:sp>
        </p:grpSp>
        <p:grpSp>
          <p:nvGrpSpPr>
            <p:cNvPr id="46" name="组合 45"/>
            <p:cNvGrpSpPr/>
            <p:nvPr/>
          </p:nvGrpSpPr>
          <p:grpSpPr>
            <a:xfrm>
              <a:off x="7389220" y="1535982"/>
              <a:ext cx="1971416" cy="676552"/>
              <a:chOff x="1521851" y="1571536"/>
              <a:chExt cx="1214696" cy="676552"/>
            </a:xfrm>
          </p:grpSpPr>
          <p:sp>
            <p:nvSpPr>
              <p:cNvPr id="47" name="KSO_Shape"/>
              <p:cNvSpPr/>
              <p:nvPr/>
            </p:nvSpPr>
            <p:spPr>
              <a:xfrm>
                <a:off x="1579907" y="1571536"/>
                <a:ext cx="1156640"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Rectangle 39"/>
              <p:cNvSpPr/>
              <p:nvPr/>
            </p:nvSpPr>
            <p:spPr>
              <a:xfrm>
                <a:off x="1521851" y="1718301"/>
                <a:ext cx="1089852"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批次</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序列号跟踪</a:t>
                </a:r>
              </a:p>
            </p:txBody>
          </p:sp>
        </p:grpSp>
        <p:grpSp>
          <p:nvGrpSpPr>
            <p:cNvPr id="49" name="组合 48"/>
            <p:cNvGrpSpPr/>
            <p:nvPr/>
          </p:nvGrpSpPr>
          <p:grpSpPr>
            <a:xfrm>
              <a:off x="9700359" y="1544404"/>
              <a:ext cx="1214696" cy="676552"/>
              <a:chOff x="1521851" y="1571536"/>
              <a:chExt cx="1214696" cy="676552"/>
            </a:xfrm>
          </p:grpSpPr>
          <p:sp>
            <p:nvSpPr>
              <p:cNvPr id="50" name="KSO_Shape"/>
              <p:cNvSpPr/>
              <p:nvPr/>
            </p:nvSpPr>
            <p:spPr>
              <a:xfrm>
                <a:off x="1579907" y="1571536"/>
                <a:ext cx="1156640"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Rectangle 39"/>
              <p:cNvSpPr/>
              <p:nvPr/>
            </p:nvSpPr>
            <p:spPr>
              <a:xfrm>
                <a:off x="1521851" y="1718301"/>
                <a:ext cx="1187288" cy="307777"/>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rPr>
                  <a:t>存货分析</a:t>
                </a:r>
                <a:endParaRPr lang="zh-CN" altLang="en-US" sz="1400" dirty="0">
                  <a:latin typeface="微软雅黑" panose="020B0503020204020204" pitchFamily="34" charset="-122"/>
                  <a:ea typeface="微软雅黑" panose="020B0503020204020204" pitchFamily="34" charset="-122"/>
                </a:endParaRPr>
              </a:p>
            </p:txBody>
          </p:sp>
        </p:grpSp>
      </p:grpSp>
      <p:sp>
        <p:nvSpPr>
          <p:cNvPr id="52" name="Rectangle 39"/>
          <p:cNvSpPr/>
          <p:nvPr/>
        </p:nvSpPr>
        <p:spPr>
          <a:xfrm>
            <a:off x="459542" y="2914741"/>
            <a:ext cx="11495301" cy="338554"/>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cs typeface="+mn-cs"/>
              </a:rPr>
              <a:t> 建立健全完整的出入库手续和仓库内部盘点机制，从而</a:t>
            </a:r>
            <a:r>
              <a:rPr lang="zh-CN" altLang="en-US" dirty="0" smtClean="0">
                <a:solidFill>
                  <a:srgbClr val="000000"/>
                </a:solidFill>
                <a:latin typeface="微软雅黑" panose="020B0503020204020204" pitchFamily="34" charset="-122"/>
                <a:ea typeface="微软雅黑" panose="020B0503020204020204" pitchFamily="34" charset="-122"/>
                <a:cs typeface="+mn-cs"/>
              </a:rPr>
              <a:t>保证库存</a:t>
            </a:r>
            <a:r>
              <a:rPr lang="zh-CN" altLang="en-US" dirty="0">
                <a:solidFill>
                  <a:srgbClr val="000000"/>
                </a:solidFill>
                <a:latin typeface="微软雅黑" panose="020B0503020204020204" pitchFamily="34" charset="-122"/>
                <a:ea typeface="微软雅黑" panose="020B0503020204020204" pitchFamily="34" charset="-122"/>
                <a:cs typeface="+mn-cs"/>
              </a:rPr>
              <a:t>“账实相符、账实统一”。</a:t>
            </a:r>
          </a:p>
        </p:txBody>
      </p:sp>
      <p:sp>
        <p:nvSpPr>
          <p:cNvPr id="53" name="Rectangle 39"/>
          <p:cNvSpPr/>
          <p:nvPr/>
        </p:nvSpPr>
        <p:spPr>
          <a:xfrm>
            <a:off x="614587" y="3343780"/>
            <a:ext cx="7259413" cy="3000821"/>
          </a:xfrm>
          <a:prstGeom prst="rect">
            <a:avLst/>
          </a:prstGeom>
        </p:spPr>
        <p:txBody>
          <a:bodyPr wrap="square">
            <a:spAutoFit/>
          </a:bodyPr>
          <a:lstStyle/>
          <a:p>
            <a:pPr>
              <a:lnSpc>
                <a:spcPct val="150000"/>
              </a:lnSpc>
              <a:buClr>
                <a:srgbClr val="FF0000"/>
              </a:buClr>
              <a:defRPr/>
            </a:pPr>
            <a:r>
              <a:rPr lang="zh-CN" altLang="en-US" sz="1400" b="1" kern="0" dirty="0" smtClean="0">
                <a:solidFill>
                  <a:srgbClr val="F0AB00"/>
                </a:solidFill>
                <a:latin typeface="微软雅黑" panose="020B0503020204020204" pitchFamily="34" charset="-122"/>
                <a:ea typeface="微软雅黑" panose="020B0503020204020204" pitchFamily="34" charset="-122"/>
              </a:rPr>
              <a:t>仓库</a:t>
            </a:r>
            <a:r>
              <a:rPr lang="zh-CN" altLang="en-US" sz="1400" b="1" kern="0" dirty="0">
                <a:solidFill>
                  <a:srgbClr val="F0AB00"/>
                </a:solidFill>
                <a:latin typeface="微软雅黑" panose="020B0503020204020204" pitchFamily="34" charset="-122"/>
                <a:ea typeface="微软雅黑" panose="020B0503020204020204" pitchFamily="34" charset="-122"/>
              </a:rPr>
              <a:t>、库位的划分（划分原则多种多样）</a:t>
            </a:r>
          </a:p>
          <a:p>
            <a:pPr marL="285750" indent="-285750">
              <a:lnSpc>
                <a:spcPct val="150000"/>
              </a:lnSpc>
              <a:buFont typeface="Wingdings" panose="05000000000000000000" pitchFamily="2" charset="2"/>
              <a:buChar char="n"/>
              <a:defRPr/>
            </a:pPr>
            <a:r>
              <a:rPr lang="zh-CN" altLang="en-US" sz="1400" kern="0" dirty="0" smtClean="0">
                <a:solidFill>
                  <a:srgbClr val="333333"/>
                </a:solidFill>
                <a:latin typeface="微软雅黑" panose="020B0503020204020204" pitchFamily="34" charset="-122"/>
                <a:ea typeface="微软雅黑" panose="020B0503020204020204" pitchFamily="34" charset="-122"/>
              </a:rPr>
              <a:t>通过</a:t>
            </a:r>
            <a:r>
              <a:rPr lang="en-US" altLang="zh-CN" sz="1400" kern="0" dirty="0">
                <a:solidFill>
                  <a:srgbClr val="333333"/>
                </a:solidFill>
                <a:latin typeface="微软雅黑" panose="020B0503020204020204" pitchFamily="34" charset="-122"/>
                <a:ea typeface="微软雅黑" panose="020B0503020204020204" pitchFamily="34" charset="-122"/>
              </a:rPr>
              <a:t>EDI</a:t>
            </a:r>
            <a:r>
              <a:rPr lang="zh-CN" altLang="en-US" sz="1400" kern="0" dirty="0">
                <a:solidFill>
                  <a:srgbClr val="333333"/>
                </a:solidFill>
                <a:latin typeface="微软雅黑" panose="020B0503020204020204" pitchFamily="34" charset="-122"/>
                <a:ea typeface="微软雅黑" panose="020B0503020204020204" pitchFamily="34" charset="-122"/>
              </a:rPr>
              <a:t>接口，可以与整车厂生产计划进行业务联动，实时响应</a:t>
            </a:r>
            <a:r>
              <a:rPr lang="zh-CN" altLang="en-US" sz="1400" kern="0" dirty="0" smtClean="0">
                <a:solidFill>
                  <a:srgbClr val="333333"/>
                </a:solidFill>
                <a:latin typeface="微软雅黑" panose="020B0503020204020204" pitchFamily="34" charset="-122"/>
                <a:ea typeface="微软雅黑" panose="020B0503020204020204" pitchFamily="34" charset="-122"/>
              </a:rPr>
              <a:t>；</a:t>
            </a:r>
            <a:endParaRPr lang="en-US" altLang="zh-CN" sz="1400" kern="0" dirty="0" smtClean="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smtClean="0">
                <a:solidFill>
                  <a:srgbClr val="333333"/>
                </a:solidFill>
                <a:latin typeface="微软雅黑" panose="020B0503020204020204" pitchFamily="34" charset="-122"/>
                <a:ea typeface="微软雅黑" panose="020B0503020204020204" pitchFamily="34" charset="-122"/>
              </a:rPr>
              <a:t>根据</a:t>
            </a:r>
            <a:r>
              <a:rPr lang="zh-CN" altLang="en-US" sz="1400" kern="0" dirty="0">
                <a:solidFill>
                  <a:srgbClr val="333333"/>
                </a:solidFill>
                <a:latin typeface="微软雅黑" panose="020B0503020204020204" pitchFamily="34" charset="-122"/>
                <a:ea typeface="微软雅黑" panose="020B0503020204020204" pitchFamily="34" charset="-122"/>
              </a:rPr>
              <a:t>物料类别不同，可以分为：成品库、原辅材料库</a:t>
            </a:r>
            <a:r>
              <a:rPr lang="zh-CN" altLang="en-US" sz="1400" kern="0" dirty="0" smtClean="0">
                <a:solidFill>
                  <a:srgbClr val="333333"/>
                </a:solidFill>
                <a:latin typeface="微软雅黑" panose="020B0503020204020204" pitchFamily="34" charset="-122"/>
                <a:ea typeface="微软雅黑" panose="020B0503020204020204" pitchFamily="34" charset="-122"/>
              </a:rPr>
              <a:t>等等；</a:t>
            </a:r>
            <a:endParaRPr lang="zh-CN" altLang="en-US" sz="1400" kern="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smtClean="0">
                <a:solidFill>
                  <a:srgbClr val="333333"/>
                </a:solidFill>
                <a:latin typeface="微软雅黑" panose="020B0503020204020204" pitchFamily="34" charset="-122"/>
                <a:ea typeface="微软雅黑" panose="020B0503020204020204" pitchFamily="34" charset="-122"/>
              </a:rPr>
              <a:t>根据</a:t>
            </a:r>
            <a:r>
              <a:rPr lang="zh-CN" altLang="en-US" sz="1400" kern="0" dirty="0">
                <a:solidFill>
                  <a:srgbClr val="333333"/>
                </a:solidFill>
                <a:latin typeface="微软雅黑" panose="020B0503020204020204" pitchFamily="34" charset="-122"/>
                <a:ea typeface="微软雅黑" panose="020B0503020204020204" pitchFamily="34" charset="-122"/>
              </a:rPr>
              <a:t>物料状态的不同，可以分为：实体仓、寄售仓、</a:t>
            </a:r>
            <a:r>
              <a:rPr lang="en-US" altLang="zh-CN" sz="1400" kern="0" dirty="0">
                <a:solidFill>
                  <a:srgbClr val="333333"/>
                </a:solidFill>
                <a:latin typeface="微软雅黑" panose="020B0503020204020204" pitchFamily="34" charset="-122"/>
                <a:ea typeface="微软雅黑" panose="020B0503020204020204" pitchFamily="34" charset="-122"/>
              </a:rPr>
              <a:t>VMI</a:t>
            </a:r>
            <a:r>
              <a:rPr lang="zh-CN" altLang="en-US" sz="1400" kern="0" dirty="0">
                <a:solidFill>
                  <a:srgbClr val="333333"/>
                </a:solidFill>
                <a:latin typeface="微软雅黑" panose="020B0503020204020204" pitchFamily="34" charset="-122"/>
                <a:ea typeface="微软雅黑" panose="020B0503020204020204" pitchFamily="34" charset="-122"/>
              </a:rPr>
              <a:t>仓、借出仓</a:t>
            </a:r>
            <a:r>
              <a:rPr lang="zh-CN" altLang="en-US" sz="1400" kern="0" dirty="0" smtClean="0">
                <a:solidFill>
                  <a:srgbClr val="333333"/>
                </a:solidFill>
                <a:latin typeface="微软雅黑" panose="020B0503020204020204" pitchFamily="34" charset="-122"/>
                <a:ea typeface="微软雅黑" panose="020B0503020204020204" pitchFamily="34" charset="-122"/>
              </a:rPr>
              <a:t>等等；</a:t>
            </a:r>
            <a:endParaRPr lang="zh-CN" altLang="en-US" sz="1400" kern="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smtClean="0">
                <a:solidFill>
                  <a:srgbClr val="333333"/>
                </a:solidFill>
                <a:latin typeface="微软雅黑" panose="020B0503020204020204" pitchFamily="34" charset="-122"/>
                <a:ea typeface="微软雅黑" panose="020B0503020204020204" pitchFamily="34" charset="-122"/>
              </a:rPr>
              <a:t>根据</a:t>
            </a:r>
            <a:r>
              <a:rPr lang="zh-CN" altLang="en-US" sz="1400" kern="0" dirty="0">
                <a:solidFill>
                  <a:srgbClr val="333333"/>
                </a:solidFill>
                <a:latin typeface="微软雅黑" panose="020B0503020204020204" pitchFamily="34" charset="-122"/>
                <a:ea typeface="微软雅黑" panose="020B0503020204020204" pitchFamily="34" charset="-122"/>
              </a:rPr>
              <a:t>物料存储地点的不同，可以分为：各地方总库</a:t>
            </a:r>
            <a:r>
              <a:rPr lang="zh-CN" altLang="en-US" sz="1400" kern="0" dirty="0" smtClean="0">
                <a:solidFill>
                  <a:srgbClr val="333333"/>
                </a:solidFill>
                <a:latin typeface="微软雅黑" panose="020B0503020204020204" pitchFamily="34" charset="-122"/>
                <a:ea typeface="微软雅黑" panose="020B0503020204020204" pitchFamily="34" charset="-122"/>
              </a:rPr>
              <a:t>等等；</a:t>
            </a:r>
            <a:endParaRPr lang="en-US" altLang="zh-CN" sz="1400" kern="0" dirty="0" smtClean="0">
              <a:solidFill>
                <a:srgbClr val="333333"/>
              </a:solidFill>
              <a:latin typeface="微软雅黑" panose="020B0503020204020204" pitchFamily="34" charset="-122"/>
              <a:ea typeface="微软雅黑" panose="020B0503020204020204" pitchFamily="34" charset="-122"/>
            </a:endParaRPr>
          </a:p>
          <a:p>
            <a:pPr>
              <a:lnSpc>
                <a:spcPct val="150000"/>
              </a:lnSpc>
              <a:buClr>
                <a:srgbClr val="FF0000"/>
              </a:buClr>
              <a:defRPr/>
            </a:pPr>
            <a:r>
              <a:rPr lang="zh-CN" altLang="en-US" sz="1400" b="1" kern="0" dirty="0" smtClean="0">
                <a:solidFill>
                  <a:srgbClr val="F0AB00"/>
                </a:solidFill>
                <a:latin typeface="微软雅黑" panose="020B0503020204020204" pitchFamily="34" charset="-122"/>
                <a:ea typeface="微软雅黑" panose="020B0503020204020204" pitchFamily="34" charset="-122"/>
              </a:rPr>
              <a:t>核心</a:t>
            </a:r>
            <a:r>
              <a:rPr lang="zh-CN" altLang="en-US" sz="1400" b="1" kern="0" dirty="0">
                <a:solidFill>
                  <a:srgbClr val="F0AB00"/>
                </a:solidFill>
                <a:latin typeface="微软雅黑" panose="020B0503020204020204" pitchFamily="34" charset="-122"/>
                <a:ea typeface="微软雅黑" panose="020B0503020204020204" pitchFamily="34" charset="-122"/>
              </a:rPr>
              <a:t>业务中的库存</a:t>
            </a:r>
            <a:r>
              <a:rPr lang="zh-CN" altLang="en-US" sz="1400" b="1" kern="0" dirty="0" smtClean="0">
                <a:solidFill>
                  <a:srgbClr val="F0AB00"/>
                </a:solidFill>
                <a:latin typeface="微软雅黑" panose="020B0503020204020204" pitchFamily="34" charset="-122"/>
                <a:ea typeface="微软雅黑" panose="020B0503020204020204" pitchFamily="34" charset="-122"/>
              </a:rPr>
              <a:t>管理</a:t>
            </a:r>
            <a:endParaRPr lang="en-US" altLang="zh-CN" sz="1400" b="1" kern="0" dirty="0" smtClean="0">
              <a:solidFill>
                <a:srgbClr val="F0AB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smtClean="0">
                <a:solidFill>
                  <a:srgbClr val="333333"/>
                </a:solidFill>
                <a:latin typeface="微软雅黑" panose="020B0503020204020204" pitchFamily="34" charset="-122"/>
                <a:ea typeface="微软雅黑" panose="020B0503020204020204" pitchFamily="34" charset="-122"/>
              </a:rPr>
              <a:t>采购</a:t>
            </a:r>
            <a:r>
              <a:rPr lang="zh-CN" altLang="en-US" sz="1400" kern="0" dirty="0">
                <a:solidFill>
                  <a:srgbClr val="333333"/>
                </a:solidFill>
                <a:latin typeface="微软雅黑" panose="020B0503020204020204" pitchFamily="34" charset="-122"/>
                <a:ea typeface="微软雅黑" panose="020B0503020204020204" pitchFamily="34" charset="-122"/>
              </a:rPr>
              <a:t>出入库流程：采购入库、采购退</a:t>
            </a:r>
            <a:r>
              <a:rPr lang="en-US" altLang="zh-CN" sz="1400" kern="0" dirty="0">
                <a:solidFill>
                  <a:srgbClr val="333333"/>
                </a:solidFill>
                <a:latin typeface="微软雅黑" panose="020B0503020204020204" pitchFamily="34" charset="-122"/>
                <a:ea typeface="微软雅黑" panose="020B0503020204020204" pitchFamily="34" charset="-122"/>
              </a:rPr>
              <a:t>/</a:t>
            </a:r>
            <a:r>
              <a:rPr lang="zh-CN" altLang="en-US" sz="1400" kern="0" dirty="0">
                <a:solidFill>
                  <a:srgbClr val="333333"/>
                </a:solidFill>
                <a:latin typeface="微软雅黑" panose="020B0503020204020204" pitchFamily="34" charset="-122"/>
                <a:ea typeface="微软雅黑" panose="020B0503020204020204" pitchFamily="34" charset="-122"/>
              </a:rPr>
              <a:t>换货</a:t>
            </a:r>
            <a:r>
              <a:rPr lang="zh-CN" altLang="en-US" sz="1400" kern="0" dirty="0" smtClean="0">
                <a:solidFill>
                  <a:srgbClr val="333333"/>
                </a:solidFill>
                <a:latin typeface="微软雅黑" panose="020B0503020204020204" pitchFamily="34" charset="-122"/>
                <a:ea typeface="微软雅黑" panose="020B0503020204020204" pitchFamily="34" charset="-122"/>
              </a:rPr>
              <a:t>等；</a:t>
            </a:r>
            <a:endParaRPr lang="zh-CN" altLang="en-US" sz="1400" kern="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a:solidFill>
                  <a:srgbClr val="333333"/>
                </a:solidFill>
                <a:latin typeface="微软雅黑" panose="020B0503020204020204" pitchFamily="34" charset="-122"/>
                <a:ea typeface="微软雅黑" panose="020B0503020204020204" pitchFamily="34" charset="-122"/>
              </a:rPr>
              <a:t> </a:t>
            </a:r>
            <a:r>
              <a:rPr lang="zh-CN" altLang="en-US" sz="1400" kern="0" dirty="0" smtClean="0">
                <a:solidFill>
                  <a:srgbClr val="333333"/>
                </a:solidFill>
                <a:latin typeface="微软雅黑" panose="020B0503020204020204" pitchFamily="34" charset="-122"/>
                <a:ea typeface="微软雅黑" panose="020B0503020204020204" pitchFamily="34" charset="-122"/>
              </a:rPr>
              <a:t>销售</a:t>
            </a:r>
            <a:r>
              <a:rPr lang="zh-CN" altLang="en-US" sz="1400" kern="0" dirty="0">
                <a:solidFill>
                  <a:srgbClr val="333333"/>
                </a:solidFill>
                <a:latin typeface="微软雅黑" panose="020B0503020204020204" pitchFamily="34" charset="-122"/>
                <a:ea typeface="微软雅黑" panose="020B0503020204020204" pitchFamily="34" charset="-122"/>
              </a:rPr>
              <a:t>出入库流程：销售出库、销售退</a:t>
            </a:r>
            <a:r>
              <a:rPr lang="en-US" altLang="zh-CN" sz="1400" kern="0" dirty="0">
                <a:solidFill>
                  <a:srgbClr val="333333"/>
                </a:solidFill>
                <a:latin typeface="微软雅黑" panose="020B0503020204020204" pitchFamily="34" charset="-122"/>
                <a:ea typeface="微软雅黑" panose="020B0503020204020204" pitchFamily="34" charset="-122"/>
              </a:rPr>
              <a:t>/</a:t>
            </a:r>
            <a:r>
              <a:rPr lang="zh-CN" altLang="en-US" sz="1400" kern="0" dirty="0">
                <a:solidFill>
                  <a:srgbClr val="333333"/>
                </a:solidFill>
                <a:latin typeface="微软雅黑" panose="020B0503020204020204" pitchFamily="34" charset="-122"/>
                <a:ea typeface="微软雅黑" panose="020B0503020204020204" pitchFamily="34" charset="-122"/>
              </a:rPr>
              <a:t>换货</a:t>
            </a:r>
            <a:r>
              <a:rPr lang="zh-CN" altLang="en-US" sz="1400" kern="0" dirty="0" smtClean="0">
                <a:solidFill>
                  <a:srgbClr val="333333"/>
                </a:solidFill>
                <a:latin typeface="微软雅黑" panose="020B0503020204020204" pitchFamily="34" charset="-122"/>
                <a:ea typeface="微软雅黑" panose="020B0503020204020204" pitchFamily="34" charset="-122"/>
              </a:rPr>
              <a:t>等；</a:t>
            </a:r>
            <a:endParaRPr lang="zh-CN" altLang="en-US" sz="1400" kern="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a:solidFill>
                  <a:srgbClr val="333333"/>
                </a:solidFill>
                <a:latin typeface="微软雅黑" panose="020B0503020204020204" pitchFamily="34" charset="-122"/>
                <a:ea typeface="微软雅黑" panose="020B0503020204020204" pitchFamily="34" charset="-122"/>
              </a:rPr>
              <a:t> </a:t>
            </a:r>
            <a:r>
              <a:rPr lang="zh-CN" altLang="en-US" sz="1400" kern="0" dirty="0" smtClean="0">
                <a:solidFill>
                  <a:srgbClr val="333333"/>
                </a:solidFill>
                <a:latin typeface="微软雅黑" panose="020B0503020204020204" pitchFamily="34" charset="-122"/>
                <a:ea typeface="微软雅黑" panose="020B0503020204020204" pitchFamily="34" charset="-122"/>
              </a:rPr>
              <a:t>其他</a:t>
            </a:r>
            <a:r>
              <a:rPr lang="zh-CN" altLang="en-US" sz="1400" kern="0" dirty="0">
                <a:solidFill>
                  <a:srgbClr val="333333"/>
                </a:solidFill>
                <a:latin typeface="微软雅黑" panose="020B0503020204020204" pitchFamily="34" charset="-122"/>
                <a:ea typeface="微软雅黑" panose="020B0503020204020204" pitchFamily="34" charset="-122"/>
              </a:rPr>
              <a:t>出入库流程：内部领用出库、内部借用</a:t>
            </a:r>
            <a:r>
              <a:rPr lang="en-US" altLang="zh-CN" sz="1400" kern="0" dirty="0">
                <a:solidFill>
                  <a:srgbClr val="333333"/>
                </a:solidFill>
                <a:latin typeface="微软雅黑" panose="020B0503020204020204" pitchFamily="34" charset="-122"/>
                <a:ea typeface="微软雅黑" panose="020B0503020204020204" pitchFamily="34" charset="-122"/>
              </a:rPr>
              <a:t>/</a:t>
            </a:r>
            <a:r>
              <a:rPr lang="zh-CN" altLang="en-US" sz="1400" kern="0" dirty="0">
                <a:solidFill>
                  <a:srgbClr val="333333"/>
                </a:solidFill>
                <a:latin typeface="微软雅黑" panose="020B0503020204020204" pitchFamily="34" charset="-122"/>
                <a:ea typeface="微软雅黑" panose="020B0503020204020204" pitchFamily="34" charset="-122"/>
              </a:rPr>
              <a:t>还回、库存盘盈</a:t>
            </a:r>
            <a:r>
              <a:rPr lang="en-US" altLang="zh-CN" sz="1400" kern="0" dirty="0">
                <a:solidFill>
                  <a:srgbClr val="333333"/>
                </a:solidFill>
                <a:latin typeface="微软雅黑" panose="020B0503020204020204" pitchFamily="34" charset="-122"/>
                <a:ea typeface="微软雅黑" panose="020B0503020204020204" pitchFamily="34" charset="-122"/>
              </a:rPr>
              <a:t>/</a:t>
            </a:r>
            <a:r>
              <a:rPr lang="zh-CN" altLang="en-US" sz="1400" kern="0" dirty="0">
                <a:solidFill>
                  <a:srgbClr val="333333"/>
                </a:solidFill>
                <a:latin typeface="微软雅黑" panose="020B0503020204020204" pitchFamily="34" charset="-122"/>
                <a:ea typeface="微软雅黑" panose="020B0503020204020204" pitchFamily="34" charset="-122"/>
              </a:rPr>
              <a:t>盘亏、库存转储</a:t>
            </a:r>
            <a:r>
              <a:rPr lang="zh-CN" altLang="en-US" sz="1400" kern="0" dirty="0" smtClean="0">
                <a:solidFill>
                  <a:srgbClr val="333333"/>
                </a:solidFill>
                <a:latin typeface="微软雅黑" panose="020B0503020204020204" pitchFamily="34" charset="-122"/>
                <a:ea typeface="微软雅黑" panose="020B0503020204020204" pitchFamily="34" charset="-122"/>
              </a:rPr>
              <a:t>等。</a:t>
            </a:r>
            <a:endParaRPr lang="en-US" altLang="zh-CN" sz="1400" kern="0" dirty="0">
              <a:solidFill>
                <a:srgbClr val="333333"/>
              </a:solidFill>
              <a:latin typeface="微软雅黑" panose="020B0503020204020204" pitchFamily="34" charset="-122"/>
              <a:ea typeface="微软雅黑" panose="020B0503020204020204" pitchFamily="34" charset="-122"/>
            </a:endParaRPr>
          </a:p>
        </p:txBody>
      </p:sp>
      <p:pic>
        <p:nvPicPr>
          <p:cNvPr id="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0336" y="2956775"/>
            <a:ext cx="1729629" cy="31815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60050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gray">
          <a:xfrm>
            <a:off x="425598" y="501052"/>
            <a:ext cx="9705371"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重点展示：仓库精细化管理</a:t>
            </a: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条码系统平台</a:t>
            </a:r>
          </a:p>
        </p:txBody>
      </p:sp>
      <p:grpSp>
        <p:nvGrpSpPr>
          <p:cNvPr id="2" name="组合 1"/>
          <p:cNvGrpSpPr/>
          <p:nvPr/>
        </p:nvGrpSpPr>
        <p:grpSpPr>
          <a:xfrm>
            <a:off x="1883610" y="1386348"/>
            <a:ext cx="9089190" cy="5072509"/>
            <a:chOff x="1883610" y="1386348"/>
            <a:chExt cx="9089190" cy="5072509"/>
          </a:xfrm>
        </p:grpSpPr>
        <p:sp>
          <p:nvSpPr>
            <p:cNvPr id="5" name="KSO_Shape"/>
            <p:cNvSpPr/>
            <p:nvPr/>
          </p:nvSpPr>
          <p:spPr>
            <a:xfrm>
              <a:off x="1883610" y="1386348"/>
              <a:ext cx="9089190" cy="5072509"/>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pic>
          <p:nvPicPr>
            <p:cNvPr id="7170" name="Picture 2"/>
            <p:cNvPicPr>
              <a:picLocks noChangeAspect="1" noChangeArrowheads="1"/>
            </p:cNvPicPr>
            <p:nvPr/>
          </p:nvPicPr>
          <p:blipFill>
            <a:blip r:embed="rId2"/>
            <a:srcRect/>
            <a:stretch>
              <a:fillRect/>
            </a:stretch>
          </p:blipFill>
          <p:spPr bwMode="auto">
            <a:xfrm>
              <a:off x="2035277" y="1504336"/>
              <a:ext cx="8756547" cy="4807974"/>
            </a:xfrm>
            <a:prstGeom prst="rect">
              <a:avLst/>
            </a:prstGeom>
            <a:noFill/>
            <a:ln w="9525">
              <a:noFill/>
              <a:miter lim="800000"/>
              <a:headEnd/>
              <a:tailEnd/>
            </a:ln>
            <a:effectLst/>
          </p:spPr>
        </p:pic>
      </p:grpSp>
    </p:spTree>
    <p:extLst>
      <p:ext uri="{BB962C8B-B14F-4D97-AF65-F5344CB8AC3E}">
        <p14:creationId xmlns:p14="http://schemas.microsoft.com/office/powerpoint/2010/main" val="25516594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1"/>
          <p:cNvSpPr txBox="1">
            <a:spLocks/>
          </p:cNvSpPr>
          <p:nvPr/>
        </p:nvSpPr>
        <p:spPr bwMode="gray">
          <a:xfrm>
            <a:off x="425598" y="501052"/>
            <a:ext cx="9850514"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重点展示：生产过程管理解决方案</a:t>
            </a:r>
          </a:p>
        </p:txBody>
      </p:sp>
      <p:grpSp>
        <p:nvGrpSpPr>
          <p:cNvPr id="2" name="组合 1"/>
          <p:cNvGrpSpPr/>
          <p:nvPr/>
        </p:nvGrpSpPr>
        <p:grpSpPr>
          <a:xfrm>
            <a:off x="400615" y="1320124"/>
            <a:ext cx="11414528" cy="1206807"/>
            <a:chOff x="400615" y="1320124"/>
            <a:chExt cx="11414528" cy="1206807"/>
          </a:xfrm>
        </p:grpSpPr>
        <p:sp>
          <p:nvSpPr>
            <p:cNvPr id="35" name="圆角矩形 34"/>
            <p:cNvSpPr/>
            <p:nvPr/>
          </p:nvSpPr>
          <p:spPr bwMode="auto">
            <a:xfrm>
              <a:off x="400615" y="1320124"/>
              <a:ext cx="1020958" cy="1206807"/>
            </a:xfrm>
            <a:prstGeom prst="roundRect">
              <a:avLst/>
            </a:prstGeom>
            <a:solidFill>
              <a:srgbClr val="00B0F0"/>
            </a:solidFill>
            <a:ln w="28575" cap="flat" cmpd="sng" algn="ctr">
              <a:noFill/>
              <a:prstDash val="solid"/>
              <a:round/>
              <a:headEnd type="none" w="med" len="med"/>
              <a:tailEnd type="none" w="med" len="med"/>
            </a:ln>
            <a:effectLst>
              <a:outerShdw blurRad="190500" dist="228600" dir="2700000" algn="ctr">
                <a:srgbClr val="000000">
                  <a:alpha val="30000"/>
                </a:srgbClr>
              </a:outerShdw>
            </a:effectLst>
          </p:spPr>
          <p:txBody>
            <a:bodyPr wrap="square" lIns="90000" tIns="46800" rIns="90000" bIns="46800" anchor="ctr">
              <a:spAutoFit/>
            </a:bodyPr>
            <a:lstStyle/>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生产</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业务</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流程</a:t>
              </a:r>
            </a:p>
          </p:txBody>
        </p:sp>
        <p:sp>
          <p:nvSpPr>
            <p:cNvPr id="37" name="燕尾形 6"/>
            <p:cNvSpPr>
              <a:spLocks noChangeArrowheads="1"/>
            </p:cNvSpPr>
            <p:nvPr/>
          </p:nvSpPr>
          <p:spPr bwMode="auto">
            <a:xfrm>
              <a:off x="4066120" y="1753718"/>
              <a:ext cx="852487" cy="309958"/>
            </a:xfrm>
            <a:prstGeom prst="chevron">
              <a:avLst>
                <a:gd name="adj" fmla="val 12707"/>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en-US" altLang="zh-CN" sz="1400" dirty="0" smtClean="0">
                  <a:latin typeface="微软雅黑" panose="020B0503020204020204" pitchFamily="34" charset="-122"/>
                  <a:ea typeface="微软雅黑" panose="020B0503020204020204" pitchFamily="34" charset="-122"/>
                </a:rPr>
                <a:t>BOM</a:t>
              </a:r>
              <a:endParaRPr lang="zh-CN" altLang="en-US" sz="1400" dirty="0">
                <a:latin typeface="微软雅黑" panose="020B0503020204020204" pitchFamily="34" charset="-122"/>
                <a:ea typeface="微软雅黑" panose="020B0503020204020204" pitchFamily="34" charset="-122"/>
              </a:endParaRPr>
            </a:p>
          </p:txBody>
        </p:sp>
        <p:cxnSp>
          <p:nvCxnSpPr>
            <p:cNvPr id="39" name="直接连接符 38"/>
            <p:cNvCxnSpPr/>
            <p:nvPr/>
          </p:nvCxnSpPr>
          <p:spPr bwMode="auto">
            <a:xfrm>
              <a:off x="3940094" y="1508036"/>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40" name="组合 39"/>
            <p:cNvGrpSpPr/>
            <p:nvPr/>
          </p:nvGrpSpPr>
          <p:grpSpPr>
            <a:xfrm>
              <a:off x="1504538" y="1571536"/>
              <a:ext cx="1397971" cy="676552"/>
              <a:chOff x="1504538" y="1571536"/>
              <a:chExt cx="1397971" cy="676552"/>
            </a:xfrm>
          </p:grpSpPr>
          <p:sp>
            <p:nvSpPr>
              <p:cNvPr id="52" name="KSO_Shape"/>
              <p:cNvSpPr/>
              <p:nvPr/>
            </p:nvSpPr>
            <p:spPr>
              <a:xfrm>
                <a:off x="1579906" y="1571536"/>
                <a:ext cx="1322603"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Rectangle 39"/>
              <p:cNvSpPr/>
              <p:nvPr/>
            </p:nvSpPr>
            <p:spPr>
              <a:xfrm>
                <a:off x="1504538" y="1739534"/>
                <a:ext cx="1295847" cy="307777"/>
              </a:xfrm>
              <a:prstGeom prst="rect">
                <a:avLst/>
              </a:prstGeom>
            </p:spPr>
            <p:txBody>
              <a:bodyPr wrap="square">
                <a:spAutoFit/>
              </a:bodyPr>
              <a:lstStyle/>
              <a:p>
                <a:pPr algn="ctr"/>
                <a:r>
                  <a:rPr lang="zh-CN" altLang="en-US" sz="1400" dirty="0" smtClean="0">
                    <a:solidFill>
                      <a:srgbClr val="000000"/>
                    </a:solidFill>
                    <a:latin typeface="微软雅黑" panose="020B0503020204020204" pitchFamily="34" charset="-122"/>
                    <a:ea typeface="微软雅黑" panose="020B0503020204020204" pitchFamily="34" charset="-122"/>
                    <a:cs typeface="+mn-cs"/>
                  </a:rPr>
                  <a:t>销售订单预测</a:t>
                </a:r>
                <a:endParaRPr lang="en-US" altLang="zh-CN" sz="1400" dirty="0" smtClean="0">
                  <a:solidFill>
                    <a:srgbClr val="000000"/>
                  </a:solidFill>
                  <a:latin typeface="微软雅黑" panose="020B0503020204020204" pitchFamily="34" charset="-122"/>
                  <a:ea typeface="微软雅黑" panose="020B0503020204020204" pitchFamily="34" charset="-122"/>
                  <a:cs typeface="+mn-cs"/>
                </a:endParaRPr>
              </a:p>
            </p:txBody>
          </p:sp>
        </p:grpSp>
        <p:cxnSp>
          <p:nvCxnSpPr>
            <p:cNvPr id="41" name="直接连接符 40"/>
            <p:cNvCxnSpPr/>
            <p:nvPr/>
          </p:nvCxnSpPr>
          <p:spPr bwMode="auto">
            <a:xfrm>
              <a:off x="6959067" y="1461103"/>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cxnSp>
          <p:nvCxnSpPr>
            <p:cNvPr id="42" name="直接连接符 41"/>
            <p:cNvCxnSpPr/>
            <p:nvPr/>
          </p:nvCxnSpPr>
          <p:spPr bwMode="auto">
            <a:xfrm>
              <a:off x="9914570" y="1492110"/>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43" name="组合 42"/>
            <p:cNvGrpSpPr/>
            <p:nvPr/>
          </p:nvGrpSpPr>
          <p:grpSpPr>
            <a:xfrm>
              <a:off x="2928912" y="1570423"/>
              <a:ext cx="919558" cy="676552"/>
              <a:chOff x="2986968" y="1595823"/>
              <a:chExt cx="919558" cy="676552"/>
            </a:xfrm>
          </p:grpSpPr>
          <p:sp>
            <p:nvSpPr>
              <p:cNvPr id="50" name="KSO_Shape"/>
              <p:cNvSpPr/>
              <p:nvPr/>
            </p:nvSpPr>
            <p:spPr>
              <a:xfrm>
                <a:off x="3003737" y="1595823"/>
                <a:ext cx="902789"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Rectangle 39"/>
              <p:cNvSpPr/>
              <p:nvPr/>
            </p:nvSpPr>
            <p:spPr>
              <a:xfrm>
                <a:off x="2986968" y="1773429"/>
                <a:ext cx="852642" cy="307777"/>
              </a:xfrm>
              <a:prstGeom prst="rect">
                <a:avLst/>
              </a:prstGeom>
            </p:spPr>
            <p:txBody>
              <a:bodyPr wrap="square">
                <a:spAutoFit/>
              </a:bodyPr>
              <a:lstStyle/>
              <a:p>
                <a:pPr algn="ctr"/>
                <a:r>
                  <a:rPr lang="en-US" altLang="zh-CN" sz="1400" dirty="0" smtClean="0">
                    <a:latin typeface="微软雅黑" panose="020B0503020204020204" pitchFamily="34" charset="-122"/>
                    <a:ea typeface="微软雅黑" panose="020B0503020204020204" pitchFamily="34" charset="-122"/>
                  </a:rPr>
                  <a:t>MRP</a:t>
                </a:r>
                <a:endParaRPr lang="zh-CN" altLang="en-US" sz="1400" dirty="0">
                  <a:latin typeface="微软雅黑" panose="020B0503020204020204" pitchFamily="34" charset="-122"/>
                  <a:ea typeface="微软雅黑" panose="020B0503020204020204" pitchFamily="34" charset="-122"/>
                </a:endParaRPr>
              </a:p>
            </p:txBody>
          </p:sp>
        </p:grpSp>
        <p:sp>
          <p:nvSpPr>
            <p:cNvPr id="44" name="燕尾形 8"/>
            <p:cNvSpPr>
              <a:spLocks noChangeArrowheads="1"/>
            </p:cNvSpPr>
            <p:nvPr/>
          </p:nvSpPr>
          <p:spPr bwMode="auto">
            <a:xfrm>
              <a:off x="5981181"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原料</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领用</a:t>
              </a:r>
            </a:p>
          </p:txBody>
        </p:sp>
        <p:sp>
          <p:nvSpPr>
            <p:cNvPr id="45" name="燕尾形 8"/>
            <p:cNvSpPr>
              <a:spLocks noChangeArrowheads="1"/>
            </p:cNvSpPr>
            <p:nvPr/>
          </p:nvSpPr>
          <p:spPr bwMode="auto">
            <a:xfrm>
              <a:off x="7125995" y="1645998"/>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工序</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执行</a:t>
              </a:r>
              <a:endParaRPr lang="zh-CN" altLang="en-US" sz="1400" dirty="0">
                <a:latin typeface="微软雅黑" panose="020B0503020204020204" pitchFamily="34" charset="-122"/>
                <a:ea typeface="微软雅黑" panose="020B0503020204020204" pitchFamily="34" charset="-122"/>
              </a:endParaRPr>
            </a:p>
          </p:txBody>
        </p:sp>
        <p:sp>
          <p:nvSpPr>
            <p:cNvPr id="46" name="燕尾形 8"/>
            <p:cNvSpPr>
              <a:spLocks noChangeArrowheads="1"/>
            </p:cNvSpPr>
            <p:nvPr/>
          </p:nvSpPr>
          <p:spPr bwMode="auto">
            <a:xfrm>
              <a:off x="8896151"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成品</a:t>
              </a:r>
            </a:p>
            <a:p>
              <a:pPr algn="ctr"/>
              <a:r>
                <a:rPr lang="zh-CN" altLang="en-US" sz="1400" dirty="0">
                  <a:latin typeface="微软雅黑" panose="020B0503020204020204" pitchFamily="34" charset="-122"/>
                  <a:ea typeface="微软雅黑" panose="020B0503020204020204" pitchFamily="34" charset="-122"/>
                </a:rPr>
                <a:t>完工</a:t>
              </a:r>
            </a:p>
          </p:txBody>
        </p:sp>
        <p:sp>
          <p:nvSpPr>
            <p:cNvPr id="47" name="燕尾形 8"/>
            <p:cNvSpPr>
              <a:spLocks noChangeArrowheads="1"/>
            </p:cNvSpPr>
            <p:nvPr/>
          </p:nvSpPr>
          <p:spPr bwMode="auto">
            <a:xfrm>
              <a:off x="10040579" y="1645997"/>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成本</a:t>
              </a:r>
            </a:p>
            <a:p>
              <a:pPr algn="ctr"/>
              <a:r>
                <a:rPr lang="zh-CN" altLang="en-US" sz="1400" dirty="0">
                  <a:latin typeface="微软雅黑" panose="020B0503020204020204" pitchFamily="34" charset="-122"/>
                  <a:ea typeface="微软雅黑" panose="020B0503020204020204" pitchFamily="34" charset="-122"/>
                </a:rPr>
                <a:t>核算</a:t>
              </a:r>
            </a:p>
          </p:txBody>
        </p:sp>
        <p:sp>
          <p:nvSpPr>
            <p:cNvPr id="48" name="燕尾形 8"/>
            <p:cNvSpPr>
              <a:spLocks noChangeArrowheads="1"/>
            </p:cNvSpPr>
            <p:nvPr/>
          </p:nvSpPr>
          <p:spPr bwMode="auto">
            <a:xfrm>
              <a:off x="10962656"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生产</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分析</a:t>
              </a:r>
              <a:endParaRPr lang="zh-CN" altLang="en-US" sz="1400" dirty="0">
                <a:latin typeface="微软雅黑" panose="020B0503020204020204" pitchFamily="34" charset="-122"/>
                <a:ea typeface="微软雅黑" panose="020B0503020204020204" pitchFamily="34" charset="-122"/>
              </a:endParaRPr>
            </a:p>
          </p:txBody>
        </p:sp>
        <p:sp>
          <p:nvSpPr>
            <p:cNvPr id="49" name="燕尾形 8"/>
            <p:cNvSpPr>
              <a:spLocks noChangeArrowheads="1"/>
            </p:cNvSpPr>
            <p:nvPr/>
          </p:nvSpPr>
          <p:spPr bwMode="auto">
            <a:xfrm>
              <a:off x="8013998" y="1645996"/>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生产</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检验</a:t>
              </a:r>
              <a:endParaRPr lang="zh-CN" altLang="en-US" sz="1400" dirty="0">
                <a:latin typeface="微软雅黑" panose="020B0503020204020204" pitchFamily="34" charset="-122"/>
                <a:ea typeface="微软雅黑" panose="020B0503020204020204" pitchFamily="34" charset="-122"/>
              </a:endParaRPr>
            </a:p>
          </p:txBody>
        </p:sp>
        <p:sp>
          <p:nvSpPr>
            <p:cNvPr id="54" name="燕尾形 8"/>
            <p:cNvSpPr>
              <a:spLocks noChangeArrowheads="1"/>
            </p:cNvSpPr>
            <p:nvPr/>
          </p:nvSpPr>
          <p:spPr bwMode="auto">
            <a:xfrm>
              <a:off x="4999905" y="1645997"/>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生产</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订单</a:t>
              </a:r>
            </a:p>
          </p:txBody>
        </p:sp>
      </p:grpSp>
      <p:sp>
        <p:nvSpPr>
          <p:cNvPr id="55" name="Rectangle 39"/>
          <p:cNvSpPr/>
          <p:nvPr/>
        </p:nvSpPr>
        <p:spPr>
          <a:xfrm>
            <a:off x="459542" y="2749641"/>
            <a:ext cx="11495301" cy="584775"/>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cs typeface="+mn-cs"/>
              </a:rPr>
              <a:t>生产管理可以满足各分公司对生产的过程（即工段及工序）管控，从而使生产成本要素（即原材料耗用、加工费、分摊费用等）进行明确并归集。</a:t>
            </a:r>
          </a:p>
        </p:txBody>
      </p:sp>
      <p:sp>
        <p:nvSpPr>
          <p:cNvPr id="56" name="Rectangle 39"/>
          <p:cNvSpPr/>
          <p:nvPr/>
        </p:nvSpPr>
        <p:spPr>
          <a:xfrm>
            <a:off x="614587" y="3343780"/>
            <a:ext cx="4478113" cy="3000821"/>
          </a:xfrm>
          <a:prstGeom prst="rect">
            <a:avLst/>
          </a:prstGeom>
        </p:spPr>
        <p:txBody>
          <a:bodyPr wrap="square">
            <a:spAutoFit/>
          </a:bodyPr>
          <a:lstStyle/>
          <a:p>
            <a:pPr>
              <a:lnSpc>
                <a:spcPct val="150000"/>
              </a:lnSpc>
              <a:buClr>
                <a:srgbClr val="FF0000"/>
              </a:buClr>
              <a:defRPr/>
            </a:pPr>
            <a:r>
              <a:rPr lang="zh-CN" altLang="en-US" sz="1400" b="1" kern="0" dirty="0" smtClean="0">
                <a:solidFill>
                  <a:srgbClr val="F0AB00"/>
                </a:solidFill>
                <a:latin typeface="微软雅黑" panose="020B0503020204020204" pitchFamily="34" charset="-122"/>
                <a:ea typeface="微软雅黑" panose="020B0503020204020204" pitchFamily="34" charset="-122"/>
              </a:rPr>
              <a:t>物料</a:t>
            </a:r>
            <a:r>
              <a:rPr lang="zh-CN" altLang="en-US" sz="1400" b="1" kern="0" dirty="0">
                <a:solidFill>
                  <a:srgbClr val="F0AB00"/>
                </a:solidFill>
                <a:latin typeface="微软雅黑" panose="020B0503020204020204" pitchFamily="34" charset="-122"/>
                <a:ea typeface="微软雅黑" panose="020B0503020204020204" pitchFamily="34" charset="-122"/>
              </a:rPr>
              <a:t>清单</a:t>
            </a:r>
            <a:r>
              <a:rPr lang="en-US" altLang="zh-CN" sz="1400" b="1" kern="0" dirty="0">
                <a:solidFill>
                  <a:srgbClr val="F0AB00"/>
                </a:solidFill>
                <a:latin typeface="微软雅黑" panose="020B0503020204020204" pitchFamily="34" charset="-122"/>
                <a:ea typeface="微软雅黑" panose="020B0503020204020204" pitchFamily="34" charset="-122"/>
              </a:rPr>
              <a:t>BOM</a:t>
            </a:r>
          </a:p>
          <a:p>
            <a:pPr marL="285750" indent="-285750">
              <a:lnSpc>
                <a:spcPct val="150000"/>
              </a:lnSpc>
              <a:buFont typeface="Wingdings" panose="05000000000000000000" pitchFamily="2" charset="2"/>
              <a:buChar char="n"/>
              <a:defRPr/>
            </a:pPr>
            <a:r>
              <a:rPr lang="zh-CN" altLang="en-US" sz="1400" kern="0" dirty="0" smtClean="0">
                <a:solidFill>
                  <a:srgbClr val="333333"/>
                </a:solidFill>
                <a:latin typeface="微软雅黑" panose="020B0503020204020204" pitchFamily="34" charset="-122"/>
                <a:ea typeface="微软雅黑" panose="020B0503020204020204" pitchFamily="34" charset="-122"/>
              </a:rPr>
              <a:t>规范</a:t>
            </a:r>
            <a:r>
              <a:rPr lang="zh-CN" altLang="en-US" sz="1400" kern="0" dirty="0">
                <a:solidFill>
                  <a:srgbClr val="333333"/>
                </a:solidFill>
                <a:latin typeface="微软雅黑" panose="020B0503020204020204" pitchFamily="34" charset="-122"/>
                <a:ea typeface="微软雅黑" panose="020B0503020204020204" pitchFamily="34" charset="-122"/>
              </a:rPr>
              <a:t>、集中整个产品的</a:t>
            </a:r>
            <a:r>
              <a:rPr lang="zh-CN" altLang="en-US" sz="1400" kern="0" dirty="0" smtClean="0">
                <a:solidFill>
                  <a:srgbClr val="333333"/>
                </a:solidFill>
                <a:latin typeface="微软雅黑" panose="020B0503020204020204" pitchFamily="34" charset="-122"/>
                <a:ea typeface="微软雅黑" panose="020B0503020204020204" pitchFamily="34" charset="-122"/>
              </a:rPr>
              <a:t>组成；</a:t>
            </a:r>
            <a:endParaRPr lang="zh-CN" altLang="en-US" sz="1400" kern="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smtClean="0">
                <a:solidFill>
                  <a:srgbClr val="333333"/>
                </a:solidFill>
                <a:latin typeface="微软雅黑" panose="020B0503020204020204" pitchFamily="34" charset="-122"/>
                <a:ea typeface="微软雅黑" panose="020B0503020204020204" pitchFamily="34" charset="-122"/>
              </a:rPr>
              <a:t>将</a:t>
            </a:r>
            <a:r>
              <a:rPr lang="zh-CN" altLang="en-US" sz="1400" kern="0" dirty="0">
                <a:solidFill>
                  <a:srgbClr val="333333"/>
                </a:solidFill>
                <a:latin typeface="微软雅黑" panose="020B0503020204020204" pitchFamily="34" charset="-122"/>
                <a:ea typeface="微软雅黑" panose="020B0503020204020204" pitchFamily="34" charset="-122"/>
              </a:rPr>
              <a:t>加工费、分摊费用标准化，融入</a:t>
            </a:r>
            <a:r>
              <a:rPr lang="en-US" altLang="zh-CN" sz="1400" kern="0" dirty="0">
                <a:solidFill>
                  <a:srgbClr val="333333"/>
                </a:solidFill>
                <a:latin typeface="微软雅黑" panose="020B0503020204020204" pitchFamily="34" charset="-122"/>
                <a:ea typeface="微软雅黑" panose="020B0503020204020204" pitchFamily="34" charset="-122"/>
              </a:rPr>
              <a:t>BOM</a:t>
            </a:r>
            <a:r>
              <a:rPr lang="zh-CN" altLang="en-US" sz="1400" kern="0" dirty="0" smtClean="0">
                <a:solidFill>
                  <a:srgbClr val="333333"/>
                </a:solidFill>
                <a:latin typeface="微软雅黑" panose="020B0503020204020204" pitchFamily="34" charset="-122"/>
                <a:ea typeface="微软雅黑" panose="020B0503020204020204" pitchFamily="34" charset="-122"/>
              </a:rPr>
              <a:t>中；</a:t>
            </a:r>
            <a:endParaRPr lang="zh-CN" altLang="en-US" sz="1400" kern="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smtClean="0">
                <a:solidFill>
                  <a:srgbClr val="333333"/>
                </a:solidFill>
                <a:latin typeface="微软雅黑" panose="020B0503020204020204" pitchFamily="34" charset="-122"/>
                <a:ea typeface="微软雅黑" panose="020B0503020204020204" pitchFamily="34" charset="-122"/>
              </a:rPr>
              <a:t>与</a:t>
            </a:r>
            <a:r>
              <a:rPr lang="en-US" altLang="zh-CN" sz="1400" kern="0" dirty="0">
                <a:solidFill>
                  <a:srgbClr val="333333"/>
                </a:solidFill>
                <a:latin typeface="微软雅黑" panose="020B0503020204020204" pitchFamily="34" charset="-122"/>
                <a:ea typeface="微软雅黑" panose="020B0503020204020204" pitchFamily="34" charset="-122"/>
              </a:rPr>
              <a:t>PDM</a:t>
            </a:r>
            <a:r>
              <a:rPr lang="zh-CN" altLang="en-US" sz="1400" kern="0" dirty="0">
                <a:solidFill>
                  <a:srgbClr val="333333"/>
                </a:solidFill>
                <a:latin typeface="微软雅黑" panose="020B0503020204020204" pitchFamily="34" charset="-122"/>
                <a:ea typeface="微软雅黑" panose="020B0503020204020204" pitchFamily="34" charset="-122"/>
              </a:rPr>
              <a:t>进行数据集成，自动转换生产</a:t>
            </a:r>
            <a:r>
              <a:rPr lang="en-US" altLang="zh-CN" sz="1400" kern="0" dirty="0" smtClean="0">
                <a:solidFill>
                  <a:srgbClr val="333333"/>
                </a:solidFill>
                <a:latin typeface="微软雅黑" panose="020B0503020204020204" pitchFamily="34" charset="-122"/>
                <a:ea typeface="微软雅黑" panose="020B0503020204020204" pitchFamily="34" charset="-122"/>
              </a:rPr>
              <a:t>BOM</a:t>
            </a:r>
            <a:r>
              <a:rPr lang="zh-CN" altLang="en-US" sz="1400" kern="0" dirty="0" smtClean="0">
                <a:solidFill>
                  <a:srgbClr val="333333"/>
                </a:solidFill>
                <a:latin typeface="微软雅黑" panose="020B0503020204020204" pitchFamily="34" charset="-122"/>
                <a:ea typeface="微软雅黑" panose="020B0503020204020204" pitchFamily="34" charset="-122"/>
              </a:rPr>
              <a:t>；</a:t>
            </a:r>
            <a:endParaRPr lang="zh-CN" altLang="en-US" sz="1400" kern="0" dirty="0">
              <a:solidFill>
                <a:srgbClr val="333333"/>
              </a:solidFill>
              <a:latin typeface="微软雅黑" panose="020B0503020204020204" pitchFamily="34" charset="-122"/>
              <a:ea typeface="微软雅黑" panose="020B0503020204020204" pitchFamily="34" charset="-122"/>
            </a:endParaRPr>
          </a:p>
          <a:p>
            <a:pPr>
              <a:lnSpc>
                <a:spcPct val="150000"/>
              </a:lnSpc>
              <a:buClr>
                <a:srgbClr val="FF0000"/>
              </a:buClr>
              <a:defRPr/>
            </a:pPr>
            <a:r>
              <a:rPr lang="zh-CN" altLang="en-US" sz="1400" b="1" kern="0" dirty="0" smtClean="0">
                <a:solidFill>
                  <a:srgbClr val="F0AB00"/>
                </a:solidFill>
                <a:latin typeface="微软雅黑" panose="020B0503020204020204" pitchFamily="34" charset="-122"/>
                <a:ea typeface="微软雅黑" panose="020B0503020204020204" pitchFamily="34" charset="-122"/>
              </a:rPr>
              <a:t>核心</a:t>
            </a:r>
            <a:r>
              <a:rPr lang="zh-CN" altLang="en-US" sz="1400" b="1" kern="0" dirty="0">
                <a:solidFill>
                  <a:srgbClr val="F0AB00"/>
                </a:solidFill>
                <a:latin typeface="微软雅黑" panose="020B0503020204020204" pitchFamily="34" charset="-122"/>
                <a:ea typeface="微软雅黑" panose="020B0503020204020204" pitchFamily="34" charset="-122"/>
              </a:rPr>
              <a:t>业务中的库存</a:t>
            </a:r>
            <a:r>
              <a:rPr lang="zh-CN" altLang="en-US" sz="1400" b="1" kern="0" dirty="0" smtClean="0">
                <a:solidFill>
                  <a:srgbClr val="F0AB00"/>
                </a:solidFill>
                <a:latin typeface="微软雅黑" panose="020B0503020204020204" pitchFamily="34" charset="-122"/>
                <a:ea typeface="微软雅黑" panose="020B0503020204020204" pitchFamily="34" charset="-122"/>
              </a:rPr>
              <a:t>管理</a:t>
            </a:r>
            <a:endParaRPr lang="en-US" altLang="zh-CN" sz="1400" b="1" kern="0" dirty="0" smtClean="0">
              <a:solidFill>
                <a:srgbClr val="F0AB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a:solidFill>
                  <a:srgbClr val="333333"/>
                </a:solidFill>
                <a:latin typeface="微软雅黑" panose="020B0503020204020204" pitchFamily="34" charset="-122"/>
                <a:ea typeface="微软雅黑" panose="020B0503020204020204" pitchFamily="34" charset="-122"/>
              </a:rPr>
              <a:t>严格规范物料的领用及成品的入库</a:t>
            </a:r>
            <a:r>
              <a:rPr lang="zh-CN" altLang="en-US" sz="1400" kern="0" dirty="0" smtClean="0">
                <a:solidFill>
                  <a:srgbClr val="333333"/>
                </a:solidFill>
                <a:latin typeface="微软雅黑" panose="020B0503020204020204" pitchFamily="34" charset="-122"/>
                <a:ea typeface="微软雅黑" panose="020B0503020204020204" pitchFamily="34" charset="-122"/>
              </a:rPr>
              <a:t>流程；</a:t>
            </a:r>
            <a:endParaRPr lang="zh-CN" altLang="en-US" sz="1400" kern="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smtClean="0">
                <a:solidFill>
                  <a:srgbClr val="333333"/>
                </a:solidFill>
                <a:latin typeface="微软雅黑" panose="020B0503020204020204" pitchFamily="34" charset="-122"/>
                <a:ea typeface="微软雅黑" panose="020B0503020204020204" pitchFamily="34" charset="-122"/>
              </a:rPr>
              <a:t>精细</a:t>
            </a:r>
            <a:r>
              <a:rPr lang="zh-CN" altLang="en-US" sz="1400" kern="0" dirty="0">
                <a:solidFill>
                  <a:srgbClr val="333333"/>
                </a:solidFill>
                <a:latin typeface="微软雅黑" panose="020B0503020204020204" pitchFamily="34" charset="-122"/>
                <a:ea typeface="微软雅黑" panose="020B0503020204020204" pitchFamily="34" charset="-122"/>
              </a:rPr>
              <a:t>化成本核算及</a:t>
            </a:r>
            <a:r>
              <a:rPr lang="zh-CN" altLang="en-US" sz="1400" kern="0" dirty="0" smtClean="0">
                <a:solidFill>
                  <a:srgbClr val="333333"/>
                </a:solidFill>
                <a:latin typeface="微软雅黑" panose="020B0503020204020204" pitchFamily="34" charset="-122"/>
                <a:ea typeface="微软雅黑" panose="020B0503020204020204" pitchFamily="34" charset="-122"/>
              </a:rPr>
              <a:t>成本控制；</a:t>
            </a:r>
            <a:endParaRPr lang="zh-CN" altLang="en-US" sz="1400" kern="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smtClean="0">
                <a:solidFill>
                  <a:srgbClr val="333333"/>
                </a:solidFill>
                <a:latin typeface="微软雅黑" panose="020B0503020204020204" pitchFamily="34" charset="-122"/>
                <a:ea typeface="微软雅黑" panose="020B0503020204020204" pitchFamily="34" charset="-122"/>
              </a:rPr>
              <a:t>外协</a:t>
            </a:r>
            <a:r>
              <a:rPr lang="zh-CN" altLang="en-US" sz="1400" kern="0" dirty="0">
                <a:solidFill>
                  <a:srgbClr val="333333"/>
                </a:solidFill>
                <a:latin typeface="微软雅黑" panose="020B0503020204020204" pitchFamily="34" charset="-122"/>
                <a:ea typeface="微软雅黑" panose="020B0503020204020204" pitchFamily="34" charset="-122"/>
              </a:rPr>
              <a:t>流程的规范与</a:t>
            </a:r>
            <a:r>
              <a:rPr lang="zh-CN" altLang="en-US" sz="1400" kern="0" dirty="0" smtClean="0">
                <a:solidFill>
                  <a:srgbClr val="333333"/>
                </a:solidFill>
                <a:latin typeface="微软雅黑" panose="020B0503020204020204" pitchFamily="34" charset="-122"/>
                <a:ea typeface="微软雅黑" panose="020B0503020204020204" pitchFamily="34" charset="-122"/>
              </a:rPr>
              <a:t>控制；</a:t>
            </a:r>
            <a:endParaRPr lang="zh-CN" altLang="en-US" sz="1400" kern="0" dirty="0">
              <a:solidFill>
                <a:srgbClr val="333333"/>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smtClean="0">
                <a:solidFill>
                  <a:srgbClr val="333333"/>
                </a:solidFill>
                <a:latin typeface="微软雅黑" panose="020B0503020204020204" pitchFamily="34" charset="-122"/>
                <a:ea typeface="微软雅黑" panose="020B0503020204020204" pitchFamily="34" charset="-122"/>
              </a:rPr>
              <a:t>实时</a:t>
            </a:r>
            <a:r>
              <a:rPr lang="zh-CN" altLang="en-US" sz="1400" kern="0" dirty="0">
                <a:solidFill>
                  <a:srgbClr val="333333"/>
                </a:solidFill>
                <a:latin typeface="微软雅黑" panose="020B0503020204020204" pitchFamily="34" charset="-122"/>
                <a:ea typeface="微软雅黑" panose="020B0503020204020204" pitchFamily="34" charset="-122"/>
              </a:rPr>
              <a:t>的成本</a:t>
            </a:r>
            <a:r>
              <a:rPr lang="zh-CN" altLang="en-US" sz="1400" kern="0" dirty="0" smtClean="0">
                <a:solidFill>
                  <a:srgbClr val="333333"/>
                </a:solidFill>
                <a:latin typeface="微软雅黑" panose="020B0503020204020204" pitchFamily="34" charset="-122"/>
                <a:ea typeface="微软雅黑" panose="020B0503020204020204" pitchFamily="34" charset="-122"/>
              </a:rPr>
              <a:t>分析。</a:t>
            </a:r>
            <a:endParaRPr lang="zh-CN" altLang="en-US" sz="1400" kern="0" dirty="0">
              <a:solidFill>
                <a:srgbClr val="333333"/>
              </a:solidFill>
              <a:latin typeface="微软雅黑" panose="020B0503020204020204" pitchFamily="34" charset="-122"/>
              <a:ea typeface="微软雅黑" panose="020B0503020204020204" pitchFamily="34" charset="-122"/>
            </a:endParaRPr>
          </a:p>
        </p:txBody>
      </p:sp>
      <p:sp>
        <p:nvSpPr>
          <p:cNvPr id="57" name="Rectangle 39"/>
          <p:cNvSpPr/>
          <p:nvPr/>
        </p:nvSpPr>
        <p:spPr>
          <a:xfrm>
            <a:off x="4545843" y="3389437"/>
            <a:ext cx="3258472" cy="738664"/>
          </a:xfrm>
          <a:prstGeom prst="rect">
            <a:avLst/>
          </a:prstGeom>
        </p:spPr>
        <p:txBody>
          <a:bodyPr wrap="square">
            <a:spAutoFit/>
          </a:bodyPr>
          <a:lstStyle/>
          <a:p>
            <a:pPr>
              <a:lnSpc>
                <a:spcPct val="150000"/>
              </a:lnSpc>
              <a:buClr>
                <a:srgbClr val="FF0000"/>
              </a:buClr>
              <a:defRPr/>
            </a:pPr>
            <a:r>
              <a:rPr lang="zh-CN" altLang="en-US" sz="1400" b="1" kern="0" dirty="0" smtClean="0">
                <a:solidFill>
                  <a:srgbClr val="F0AB00"/>
                </a:solidFill>
                <a:latin typeface="微软雅黑" panose="020B0503020204020204" pitchFamily="34" charset="-122"/>
                <a:ea typeface="微软雅黑" panose="020B0503020204020204" pitchFamily="34" charset="-122"/>
              </a:rPr>
              <a:t>精</a:t>
            </a:r>
            <a:r>
              <a:rPr lang="zh-CN" altLang="en-US" sz="1400" b="1" kern="0" dirty="0">
                <a:solidFill>
                  <a:srgbClr val="F0AB00"/>
                </a:solidFill>
                <a:latin typeface="微软雅黑" panose="020B0503020204020204" pitchFamily="34" charset="-122"/>
                <a:ea typeface="微软雅黑" panose="020B0503020204020204" pitchFamily="34" charset="-122"/>
              </a:rPr>
              <a:t>益生产及排</a:t>
            </a:r>
            <a:r>
              <a:rPr lang="zh-CN" altLang="en-US" sz="1400" b="1" kern="0" dirty="0" smtClean="0">
                <a:solidFill>
                  <a:srgbClr val="F0AB00"/>
                </a:solidFill>
                <a:latin typeface="微软雅黑" panose="020B0503020204020204" pitchFamily="34" charset="-122"/>
                <a:ea typeface="微软雅黑" panose="020B0503020204020204" pitchFamily="34" charset="-122"/>
              </a:rPr>
              <a:t>产</a:t>
            </a:r>
            <a:endParaRPr lang="en-US" altLang="zh-CN" sz="1400" b="1" kern="0" dirty="0" smtClean="0">
              <a:solidFill>
                <a:srgbClr val="F0AB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defRPr/>
            </a:pPr>
            <a:r>
              <a:rPr lang="zh-CN" altLang="en-US" sz="1400" kern="0" dirty="0" smtClean="0">
                <a:solidFill>
                  <a:srgbClr val="333333"/>
                </a:solidFill>
                <a:latin typeface="微软雅黑" panose="020B0503020204020204" pitchFamily="34" charset="-122"/>
                <a:ea typeface="微软雅黑" panose="020B0503020204020204" pitchFamily="34" charset="-122"/>
              </a:rPr>
              <a:t>与</a:t>
            </a:r>
            <a:r>
              <a:rPr lang="en-US" altLang="zh-CN" sz="1400" kern="0" dirty="0">
                <a:solidFill>
                  <a:srgbClr val="333333"/>
                </a:solidFill>
                <a:latin typeface="微软雅黑" panose="020B0503020204020204" pitchFamily="34" charset="-122"/>
                <a:ea typeface="微软雅黑" panose="020B0503020204020204" pitchFamily="34" charset="-122"/>
              </a:rPr>
              <a:t>APS</a:t>
            </a:r>
            <a:r>
              <a:rPr lang="zh-CN" altLang="en-US" sz="1400" kern="0" dirty="0">
                <a:solidFill>
                  <a:srgbClr val="333333"/>
                </a:solidFill>
                <a:latin typeface="微软雅黑" panose="020B0503020204020204" pitchFamily="34" charset="-122"/>
                <a:ea typeface="微软雅黑" panose="020B0503020204020204" pitchFamily="34" charset="-122"/>
              </a:rPr>
              <a:t>及</a:t>
            </a:r>
            <a:r>
              <a:rPr lang="en-US" altLang="zh-CN" sz="1400" kern="0" dirty="0">
                <a:solidFill>
                  <a:srgbClr val="333333"/>
                </a:solidFill>
                <a:latin typeface="微软雅黑" panose="020B0503020204020204" pitchFamily="34" charset="-122"/>
                <a:ea typeface="微软雅黑" panose="020B0503020204020204" pitchFamily="34" charset="-122"/>
              </a:rPr>
              <a:t>MES</a:t>
            </a:r>
            <a:r>
              <a:rPr lang="zh-CN" altLang="en-US" sz="1400" kern="0" dirty="0">
                <a:solidFill>
                  <a:srgbClr val="333333"/>
                </a:solidFill>
                <a:latin typeface="微软雅黑" panose="020B0503020204020204" pitchFamily="34" charset="-122"/>
                <a:ea typeface="微软雅黑" panose="020B0503020204020204" pitchFamily="34" charset="-122"/>
              </a:rPr>
              <a:t>的数据共享集成。</a:t>
            </a:r>
          </a:p>
        </p:txBody>
      </p:sp>
      <p:sp>
        <p:nvSpPr>
          <p:cNvPr id="60" name="KSO_Shape"/>
          <p:cNvSpPr/>
          <p:nvPr/>
        </p:nvSpPr>
        <p:spPr>
          <a:xfrm>
            <a:off x="7556459" y="3389437"/>
            <a:ext cx="4224748" cy="2866043"/>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pic>
        <p:nvPicPr>
          <p:cNvPr id="58" name="Picture 26"/>
          <p:cNvPicPr>
            <a:picLocks noChangeAspect="1" noChangeArrowheads="1"/>
          </p:cNvPicPr>
          <p:nvPr/>
        </p:nvPicPr>
        <p:blipFill>
          <a:blip r:embed="rId2"/>
          <a:srcRect/>
          <a:stretch>
            <a:fillRect/>
          </a:stretch>
        </p:blipFill>
        <p:spPr bwMode="auto">
          <a:xfrm>
            <a:off x="7623155" y="3432900"/>
            <a:ext cx="4091356" cy="2758350"/>
          </a:xfrm>
          <a:prstGeom prst="rect">
            <a:avLst/>
          </a:prstGeom>
          <a:noFill/>
          <a:ln w="9525" algn="ctr">
            <a:noFill/>
            <a:miter lim="800000"/>
            <a:headEnd/>
            <a:tailEnd/>
          </a:ln>
        </p:spPr>
      </p:pic>
    </p:spTree>
    <p:extLst>
      <p:ext uri="{BB962C8B-B14F-4D97-AF65-F5344CB8AC3E}">
        <p14:creationId xmlns:p14="http://schemas.microsoft.com/office/powerpoint/2010/main" val="544224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867" y="3315642"/>
            <a:ext cx="4028384" cy="2720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0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78" y="2721921"/>
            <a:ext cx="5945646" cy="347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Rectangle 40"/>
          <p:cNvSpPr>
            <a:spLocks noChangeArrowheads="1"/>
          </p:cNvSpPr>
          <p:nvPr/>
        </p:nvSpPr>
        <p:spPr bwMode="gray">
          <a:xfrm>
            <a:off x="7325729" y="2625220"/>
            <a:ext cx="3141093" cy="463512"/>
          </a:xfrm>
          <a:prstGeom prst="rect">
            <a:avLst/>
          </a:prstGeom>
          <a:noFill/>
          <a:ln w="12700" algn="ctr">
            <a:noFill/>
            <a:miter lim="800000"/>
            <a:headEnd/>
            <a:tailEnd/>
          </a:ln>
        </p:spPr>
        <p:txBody>
          <a:bodyPr lIns="0" tIns="0" rIns="0" bIns="0" anchor="ctr"/>
          <a:lstStyle/>
          <a:p>
            <a:pPr marL="171450">
              <a:lnSpc>
                <a:spcPct val="90000"/>
              </a:lnSpc>
            </a:pPr>
            <a:r>
              <a:rPr lang="zh-CN" altLang="en-US" b="1" dirty="0">
                <a:solidFill>
                  <a:srgbClr val="F0AB00"/>
                </a:solidFill>
                <a:latin typeface="宋体" pitchFamily="2" charset="-122"/>
                <a:ea typeface="宋体" pitchFamily="2" charset="-122"/>
                <a:cs typeface="+mj-cs"/>
              </a:rPr>
              <a:t>完整的批次</a:t>
            </a:r>
            <a:r>
              <a:rPr lang="en-US" altLang="zh-CN" b="1" dirty="0">
                <a:solidFill>
                  <a:srgbClr val="F0AB00"/>
                </a:solidFill>
                <a:latin typeface="宋体" pitchFamily="2" charset="-122"/>
                <a:ea typeface="宋体" pitchFamily="2" charset="-122"/>
                <a:cs typeface="+mj-cs"/>
              </a:rPr>
              <a:t>/</a:t>
            </a:r>
            <a:r>
              <a:rPr lang="zh-CN" altLang="en-US" b="1" dirty="0">
                <a:solidFill>
                  <a:srgbClr val="F0AB00"/>
                </a:solidFill>
                <a:latin typeface="宋体" pitchFamily="2" charset="-122"/>
                <a:ea typeface="宋体" pitchFamily="2" charset="-122"/>
                <a:cs typeface="+mj-cs"/>
              </a:rPr>
              <a:t>序列号跟踪及追溯</a:t>
            </a:r>
          </a:p>
        </p:txBody>
      </p:sp>
      <p:sp>
        <p:nvSpPr>
          <p:cNvPr id="20" name="标题 1"/>
          <p:cNvSpPr txBox="1">
            <a:spLocks/>
          </p:cNvSpPr>
          <p:nvPr/>
        </p:nvSpPr>
        <p:spPr bwMode="gray">
          <a:xfrm>
            <a:off x="425598" y="501052"/>
            <a:ext cx="10142822"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重点展示：生产过程管理解决方案</a:t>
            </a:r>
          </a:p>
        </p:txBody>
      </p:sp>
      <p:grpSp>
        <p:nvGrpSpPr>
          <p:cNvPr id="21" name="组合 20"/>
          <p:cNvGrpSpPr/>
          <p:nvPr/>
        </p:nvGrpSpPr>
        <p:grpSpPr>
          <a:xfrm>
            <a:off x="400615" y="1320124"/>
            <a:ext cx="11414528" cy="1206807"/>
            <a:chOff x="400615" y="1320124"/>
            <a:chExt cx="11414528" cy="1206807"/>
          </a:xfrm>
        </p:grpSpPr>
        <p:sp>
          <p:nvSpPr>
            <p:cNvPr id="22" name="圆角矩形 21"/>
            <p:cNvSpPr/>
            <p:nvPr/>
          </p:nvSpPr>
          <p:spPr bwMode="auto">
            <a:xfrm>
              <a:off x="400615" y="1320124"/>
              <a:ext cx="1020958" cy="1206807"/>
            </a:xfrm>
            <a:prstGeom prst="roundRect">
              <a:avLst/>
            </a:prstGeom>
            <a:solidFill>
              <a:srgbClr val="00B0F0"/>
            </a:solidFill>
            <a:ln w="28575" cap="flat" cmpd="sng" algn="ctr">
              <a:noFill/>
              <a:prstDash val="solid"/>
              <a:round/>
              <a:headEnd type="none" w="med" len="med"/>
              <a:tailEnd type="none" w="med" len="med"/>
            </a:ln>
            <a:effectLst>
              <a:outerShdw blurRad="190500" dist="228600" dir="2700000" algn="ctr">
                <a:srgbClr val="000000">
                  <a:alpha val="30000"/>
                </a:srgbClr>
              </a:outerShdw>
            </a:effectLst>
          </p:spPr>
          <p:txBody>
            <a:bodyPr wrap="square" lIns="90000" tIns="46800" rIns="90000" bIns="46800" anchor="ctr">
              <a:spAutoFit/>
            </a:bodyPr>
            <a:lstStyle/>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生产</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业务</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流程</a:t>
              </a:r>
            </a:p>
          </p:txBody>
        </p:sp>
        <p:sp>
          <p:nvSpPr>
            <p:cNvPr id="23" name="燕尾形 6"/>
            <p:cNvSpPr>
              <a:spLocks noChangeArrowheads="1"/>
            </p:cNvSpPr>
            <p:nvPr/>
          </p:nvSpPr>
          <p:spPr bwMode="auto">
            <a:xfrm>
              <a:off x="4066120" y="1753718"/>
              <a:ext cx="852487" cy="309958"/>
            </a:xfrm>
            <a:prstGeom prst="chevron">
              <a:avLst>
                <a:gd name="adj" fmla="val 12707"/>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en-US" altLang="zh-CN" sz="1400" dirty="0" smtClean="0">
                  <a:latin typeface="微软雅黑" panose="020B0503020204020204" pitchFamily="34" charset="-122"/>
                  <a:ea typeface="微软雅黑" panose="020B0503020204020204" pitchFamily="34" charset="-122"/>
                </a:rPr>
                <a:t>BOM</a:t>
              </a:r>
              <a:endParaRPr lang="zh-CN" altLang="en-US" sz="1400" dirty="0">
                <a:latin typeface="微软雅黑" panose="020B0503020204020204" pitchFamily="34" charset="-122"/>
                <a:ea typeface="微软雅黑" panose="020B0503020204020204" pitchFamily="34" charset="-122"/>
              </a:endParaRPr>
            </a:p>
          </p:txBody>
        </p:sp>
        <p:cxnSp>
          <p:nvCxnSpPr>
            <p:cNvPr id="24" name="直接连接符 23"/>
            <p:cNvCxnSpPr/>
            <p:nvPr/>
          </p:nvCxnSpPr>
          <p:spPr bwMode="auto">
            <a:xfrm>
              <a:off x="3940094" y="1508036"/>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25" name="组合 24"/>
            <p:cNvGrpSpPr/>
            <p:nvPr/>
          </p:nvGrpSpPr>
          <p:grpSpPr>
            <a:xfrm>
              <a:off x="1504538" y="1571536"/>
              <a:ext cx="1397971" cy="676552"/>
              <a:chOff x="1504538" y="1571536"/>
              <a:chExt cx="1397971" cy="676552"/>
            </a:xfrm>
          </p:grpSpPr>
          <p:sp>
            <p:nvSpPr>
              <p:cNvPr id="38" name="KSO_Shape"/>
              <p:cNvSpPr/>
              <p:nvPr/>
            </p:nvSpPr>
            <p:spPr>
              <a:xfrm>
                <a:off x="1579906" y="1571536"/>
                <a:ext cx="1322603"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Rectangle 39"/>
              <p:cNvSpPr/>
              <p:nvPr/>
            </p:nvSpPr>
            <p:spPr>
              <a:xfrm>
                <a:off x="1504538" y="1739534"/>
                <a:ext cx="1295847" cy="307777"/>
              </a:xfrm>
              <a:prstGeom prst="rect">
                <a:avLst/>
              </a:prstGeom>
            </p:spPr>
            <p:txBody>
              <a:bodyPr wrap="square">
                <a:spAutoFit/>
              </a:bodyPr>
              <a:lstStyle/>
              <a:p>
                <a:pPr algn="ctr"/>
                <a:r>
                  <a:rPr lang="zh-CN" altLang="en-US" sz="1400" dirty="0" smtClean="0">
                    <a:solidFill>
                      <a:srgbClr val="000000"/>
                    </a:solidFill>
                    <a:latin typeface="微软雅黑" panose="020B0503020204020204" pitchFamily="34" charset="-122"/>
                    <a:ea typeface="微软雅黑" panose="020B0503020204020204" pitchFamily="34" charset="-122"/>
                    <a:cs typeface="+mn-cs"/>
                  </a:rPr>
                  <a:t>销售订单预测</a:t>
                </a:r>
                <a:endParaRPr lang="en-US" altLang="zh-CN" sz="1400" dirty="0" smtClean="0">
                  <a:solidFill>
                    <a:srgbClr val="000000"/>
                  </a:solidFill>
                  <a:latin typeface="微软雅黑" panose="020B0503020204020204" pitchFamily="34" charset="-122"/>
                  <a:ea typeface="微软雅黑" panose="020B0503020204020204" pitchFamily="34" charset="-122"/>
                  <a:cs typeface="+mn-cs"/>
                </a:endParaRPr>
              </a:p>
            </p:txBody>
          </p:sp>
        </p:grpSp>
        <p:cxnSp>
          <p:nvCxnSpPr>
            <p:cNvPr id="26" name="直接连接符 25"/>
            <p:cNvCxnSpPr/>
            <p:nvPr/>
          </p:nvCxnSpPr>
          <p:spPr bwMode="auto">
            <a:xfrm>
              <a:off x="6959067" y="1461103"/>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cxnSp>
          <p:nvCxnSpPr>
            <p:cNvPr id="27" name="直接连接符 26"/>
            <p:cNvCxnSpPr/>
            <p:nvPr/>
          </p:nvCxnSpPr>
          <p:spPr bwMode="auto">
            <a:xfrm>
              <a:off x="9914570" y="1492110"/>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28" name="组合 27"/>
            <p:cNvGrpSpPr/>
            <p:nvPr/>
          </p:nvGrpSpPr>
          <p:grpSpPr>
            <a:xfrm>
              <a:off x="2928912" y="1570423"/>
              <a:ext cx="919558" cy="676552"/>
              <a:chOff x="2986968" y="1595823"/>
              <a:chExt cx="919558" cy="676552"/>
            </a:xfrm>
          </p:grpSpPr>
          <p:sp>
            <p:nvSpPr>
              <p:cNvPr id="36" name="KSO_Shape"/>
              <p:cNvSpPr/>
              <p:nvPr/>
            </p:nvSpPr>
            <p:spPr>
              <a:xfrm>
                <a:off x="3003737" y="1595823"/>
                <a:ext cx="902789"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Rectangle 39"/>
              <p:cNvSpPr/>
              <p:nvPr/>
            </p:nvSpPr>
            <p:spPr>
              <a:xfrm>
                <a:off x="2986968" y="1773429"/>
                <a:ext cx="852642" cy="307777"/>
              </a:xfrm>
              <a:prstGeom prst="rect">
                <a:avLst/>
              </a:prstGeom>
            </p:spPr>
            <p:txBody>
              <a:bodyPr wrap="square">
                <a:spAutoFit/>
              </a:bodyPr>
              <a:lstStyle/>
              <a:p>
                <a:pPr algn="ctr"/>
                <a:r>
                  <a:rPr lang="en-US" altLang="zh-CN" sz="1400" dirty="0" smtClean="0">
                    <a:latin typeface="微软雅黑" panose="020B0503020204020204" pitchFamily="34" charset="-122"/>
                    <a:ea typeface="微软雅黑" panose="020B0503020204020204" pitchFamily="34" charset="-122"/>
                  </a:rPr>
                  <a:t>MRP</a:t>
                </a:r>
                <a:endParaRPr lang="zh-CN" altLang="en-US" sz="1400" dirty="0">
                  <a:latin typeface="微软雅黑" panose="020B0503020204020204" pitchFamily="34" charset="-122"/>
                  <a:ea typeface="微软雅黑" panose="020B0503020204020204" pitchFamily="34" charset="-122"/>
                </a:endParaRPr>
              </a:p>
            </p:txBody>
          </p:sp>
        </p:grpSp>
        <p:sp>
          <p:nvSpPr>
            <p:cNvPr id="29" name="燕尾形 8"/>
            <p:cNvSpPr>
              <a:spLocks noChangeArrowheads="1"/>
            </p:cNvSpPr>
            <p:nvPr/>
          </p:nvSpPr>
          <p:spPr bwMode="auto">
            <a:xfrm>
              <a:off x="5981181"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原料</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领用</a:t>
              </a:r>
            </a:p>
          </p:txBody>
        </p:sp>
        <p:sp>
          <p:nvSpPr>
            <p:cNvPr id="30" name="燕尾形 8"/>
            <p:cNvSpPr>
              <a:spLocks noChangeArrowheads="1"/>
            </p:cNvSpPr>
            <p:nvPr/>
          </p:nvSpPr>
          <p:spPr bwMode="auto">
            <a:xfrm>
              <a:off x="7125995" y="1645998"/>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工序</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执行</a:t>
              </a:r>
              <a:endParaRPr lang="zh-CN" altLang="en-US" sz="1400" dirty="0">
                <a:latin typeface="微软雅黑" panose="020B0503020204020204" pitchFamily="34" charset="-122"/>
                <a:ea typeface="微软雅黑" panose="020B0503020204020204" pitchFamily="34" charset="-122"/>
              </a:endParaRPr>
            </a:p>
          </p:txBody>
        </p:sp>
        <p:sp>
          <p:nvSpPr>
            <p:cNvPr id="31" name="燕尾形 8"/>
            <p:cNvSpPr>
              <a:spLocks noChangeArrowheads="1"/>
            </p:cNvSpPr>
            <p:nvPr/>
          </p:nvSpPr>
          <p:spPr bwMode="auto">
            <a:xfrm>
              <a:off x="8896151"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成品</a:t>
              </a:r>
            </a:p>
            <a:p>
              <a:pPr algn="ctr"/>
              <a:r>
                <a:rPr lang="zh-CN" altLang="en-US" sz="1400" dirty="0">
                  <a:latin typeface="微软雅黑" panose="020B0503020204020204" pitchFamily="34" charset="-122"/>
                  <a:ea typeface="微软雅黑" panose="020B0503020204020204" pitchFamily="34" charset="-122"/>
                </a:rPr>
                <a:t>完工</a:t>
              </a:r>
            </a:p>
          </p:txBody>
        </p:sp>
        <p:sp>
          <p:nvSpPr>
            <p:cNvPr id="32" name="燕尾形 8"/>
            <p:cNvSpPr>
              <a:spLocks noChangeArrowheads="1"/>
            </p:cNvSpPr>
            <p:nvPr/>
          </p:nvSpPr>
          <p:spPr bwMode="auto">
            <a:xfrm>
              <a:off x="10040579" y="1645997"/>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成本</a:t>
              </a:r>
            </a:p>
            <a:p>
              <a:pPr algn="ctr"/>
              <a:r>
                <a:rPr lang="zh-CN" altLang="en-US" sz="1400" dirty="0">
                  <a:latin typeface="微软雅黑" panose="020B0503020204020204" pitchFamily="34" charset="-122"/>
                  <a:ea typeface="微软雅黑" panose="020B0503020204020204" pitchFamily="34" charset="-122"/>
                </a:rPr>
                <a:t>核算</a:t>
              </a:r>
            </a:p>
          </p:txBody>
        </p:sp>
        <p:sp>
          <p:nvSpPr>
            <p:cNvPr id="33" name="燕尾形 8"/>
            <p:cNvSpPr>
              <a:spLocks noChangeArrowheads="1"/>
            </p:cNvSpPr>
            <p:nvPr/>
          </p:nvSpPr>
          <p:spPr bwMode="auto">
            <a:xfrm>
              <a:off x="10962656"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生产</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分析</a:t>
              </a:r>
              <a:endParaRPr lang="zh-CN" altLang="en-US" sz="1400" dirty="0">
                <a:latin typeface="微软雅黑" panose="020B0503020204020204" pitchFamily="34" charset="-122"/>
                <a:ea typeface="微软雅黑" panose="020B0503020204020204" pitchFamily="34" charset="-122"/>
              </a:endParaRPr>
            </a:p>
          </p:txBody>
        </p:sp>
        <p:sp>
          <p:nvSpPr>
            <p:cNvPr id="34" name="燕尾形 8"/>
            <p:cNvSpPr>
              <a:spLocks noChangeArrowheads="1"/>
            </p:cNvSpPr>
            <p:nvPr/>
          </p:nvSpPr>
          <p:spPr bwMode="auto">
            <a:xfrm>
              <a:off x="8013998" y="1645996"/>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生产</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检验</a:t>
              </a:r>
              <a:endParaRPr lang="zh-CN" altLang="en-US" sz="1400" dirty="0">
                <a:latin typeface="微软雅黑" panose="020B0503020204020204" pitchFamily="34" charset="-122"/>
                <a:ea typeface="微软雅黑" panose="020B0503020204020204" pitchFamily="34" charset="-122"/>
              </a:endParaRPr>
            </a:p>
          </p:txBody>
        </p:sp>
        <p:sp>
          <p:nvSpPr>
            <p:cNvPr id="35" name="燕尾形 8"/>
            <p:cNvSpPr>
              <a:spLocks noChangeArrowheads="1"/>
            </p:cNvSpPr>
            <p:nvPr/>
          </p:nvSpPr>
          <p:spPr bwMode="auto">
            <a:xfrm>
              <a:off x="4999905" y="1645997"/>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生产</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订单</a:t>
              </a:r>
            </a:p>
          </p:txBody>
        </p:sp>
      </p:grpSp>
      <p:sp>
        <p:nvSpPr>
          <p:cNvPr id="40" name="KSO_Shape"/>
          <p:cNvSpPr/>
          <p:nvPr/>
        </p:nvSpPr>
        <p:spPr>
          <a:xfrm>
            <a:off x="7125995" y="3242623"/>
            <a:ext cx="4224748" cy="2866043"/>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Tree>
    <p:extLst>
      <p:ext uri="{BB962C8B-B14F-4D97-AF65-F5344CB8AC3E}">
        <p14:creationId xmlns:p14="http://schemas.microsoft.com/office/powerpoint/2010/main" val="5006034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34114" b="37628"/>
          <a:stretch/>
        </p:blipFill>
        <p:spPr>
          <a:xfrm>
            <a:off x="432000" y="132735"/>
            <a:ext cx="11328000" cy="2164065"/>
          </a:xfrm>
        </p:spPr>
      </p:pic>
      <p:sp>
        <p:nvSpPr>
          <p:cNvPr id="3" name="Title 2"/>
          <p:cNvSpPr>
            <a:spLocks noGrp="1"/>
          </p:cNvSpPr>
          <p:nvPr>
            <p:ph type="ctrTitle"/>
          </p:nvPr>
        </p:nvSpPr>
        <p:spPr/>
        <p:txBody>
          <a:bodyPr/>
          <a:lstStyle/>
          <a:p>
            <a:r>
              <a:rPr lang="zh-CN" altLang="en-US" sz="4000" dirty="0">
                <a:latin typeface="微软雅黑" panose="020B0503020204020204" pitchFamily="34" charset="-122"/>
                <a:ea typeface="微软雅黑" panose="020B0503020204020204" pitchFamily="34" charset="-122"/>
              </a:rPr>
              <a:t>目录</a:t>
            </a:r>
            <a:endParaRPr lang="en-US" altLang="zh-CN" sz="4000" dirty="0">
              <a:latin typeface="微软雅黑" panose="020B0503020204020204" pitchFamily="34" charset="-122"/>
              <a:ea typeface="微软雅黑" panose="020B0503020204020204" pitchFamily="34" charset="-122"/>
            </a:endParaRPr>
          </a:p>
        </p:txBody>
      </p:sp>
      <p:sp>
        <p:nvSpPr>
          <p:cNvPr id="4" name="Text Placeholder 3"/>
          <p:cNvSpPr>
            <a:spLocks noGrp="1"/>
          </p:cNvSpPr>
          <p:nvPr>
            <p:ph type="body" sz="quarter" idx="10"/>
          </p:nvPr>
        </p:nvSpPr>
        <p:spPr>
          <a:xfrm>
            <a:off x="438151" y="3373669"/>
            <a:ext cx="11328400" cy="2451947"/>
          </a:xfrm>
        </p:spPr>
        <p:txBody>
          <a:bodyPr/>
          <a:lstStyle/>
          <a:p>
            <a:pPr marL="342900" lvl="1" indent="-342900">
              <a:lnSpc>
                <a:spcPct val="150000"/>
              </a:lnSpc>
              <a:buFont typeface="Wingdings" panose="05000000000000000000" pitchFamily="2" charset="2"/>
              <a:buChar char="n"/>
            </a:pPr>
            <a:r>
              <a:rPr lang="zh-CN" altLang="en-US" sz="2400" b="1" spc="200" dirty="0">
                <a:latin typeface="微软雅黑" panose="020B0503020204020204" pitchFamily="34" charset="-122"/>
                <a:ea typeface="微软雅黑" panose="020B0503020204020204" pitchFamily="34" charset="-122"/>
                <a:cs typeface="Arial Unicode MS" pitchFamily="34" charset="-122"/>
              </a:rPr>
              <a:t>汽车零部件行业业务特点及需求分析</a:t>
            </a:r>
            <a:endParaRPr lang="en-US" altLang="zh-CN" sz="2400" b="1" spc="200" dirty="0">
              <a:latin typeface="微软雅黑" panose="020B0503020204020204" pitchFamily="34" charset="-122"/>
              <a:ea typeface="微软雅黑" panose="020B0503020204020204" pitchFamily="34" charset="-122"/>
              <a:cs typeface="Arial Unicode MS" pitchFamily="34" charset="-122"/>
            </a:endParaRPr>
          </a:p>
          <a:p>
            <a:pPr marL="342900" lvl="1" indent="-342900">
              <a:lnSpc>
                <a:spcPct val="150000"/>
              </a:lnSpc>
              <a:buFont typeface="Wingdings" panose="05000000000000000000" pitchFamily="2" charset="2"/>
              <a:buChar char="n"/>
            </a:pPr>
            <a:r>
              <a:rPr lang="zh-CN" altLang="en-US" sz="2400" b="1" spc="200" dirty="0">
                <a:latin typeface="微软雅黑" panose="020B0503020204020204" pitchFamily="34" charset="-122"/>
                <a:ea typeface="微软雅黑" panose="020B0503020204020204" pitchFamily="34" charset="-122"/>
                <a:cs typeface="Arial Unicode MS" pitchFamily="34" charset="-122"/>
              </a:rPr>
              <a:t>汽车零部件行业信息化整体解决方案及重点业务解读</a:t>
            </a:r>
            <a:endParaRPr lang="en-US" altLang="zh-CN" sz="2400" b="1" spc="200" dirty="0">
              <a:latin typeface="微软雅黑" panose="020B0503020204020204" pitchFamily="34" charset="-122"/>
              <a:ea typeface="微软雅黑" panose="020B0503020204020204" pitchFamily="34" charset="-122"/>
              <a:cs typeface="Arial Unicode MS" pitchFamily="34" charset="-122"/>
            </a:endParaRPr>
          </a:p>
          <a:p>
            <a:pPr marL="342900" lvl="1" indent="-342900">
              <a:lnSpc>
                <a:spcPct val="150000"/>
              </a:lnSpc>
              <a:buFont typeface="Wingdings" panose="05000000000000000000" pitchFamily="2" charset="2"/>
              <a:buChar char="n"/>
            </a:pPr>
            <a:r>
              <a:rPr lang="zh-CN" altLang="en-US" sz="2400" b="1" spc="200" dirty="0">
                <a:latin typeface="微软雅黑" panose="020B0503020204020204" pitchFamily="34" charset="-122"/>
                <a:ea typeface="微软雅黑" panose="020B0503020204020204" pitchFamily="34" charset="-122"/>
                <a:cs typeface="Arial Unicode MS" pitchFamily="34" charset="-122"/>
              </a:rPr>
              <a:t>项目实施的服务策略与保证</a:t>
            </a:r>
            <a:endParaRPr lang="en-US" altLang="zh-CN" sz="2400" b="1" spc="200" dirty="0">
              <a:latin typeface="微软雅黑" panose="020B0503020204020204" pitchFamily="34" charset="-122"/>
              <a:ea typeface="微软雅黑" panose="020B0503020204020204" pitchFamily="34" charset="-122"/>
              <a:cs typeface="Arial Unicode MS" pitchFamily="34" charset="-122"/>
            </a:endParaRPr>
          </a:p>
          <a:p>
            <a:pPr marL="342900" lvl="1" indent="-342900">
              <a:lnSpc>
                <a:spcPct val="150000"/>
              </a:lnSpc>
              <a:buFont typeface="Wingdings" panose="05000000000000000000" pitchFamily="2" charset="2"/>
              <a:buChar char="n"/>
            </a:pPr>
            <a:r>
              <a:rPr lang="zh-CN" altLang="en-US" sz="2400" b="1" spc="200" dirty="0" smtClean="0">
                <a:latin typeface="微软雅黑" panose="020B0503020204020204" pitchFamily="34" charset="-122"/>
                <a:ea typeface="微软雅黑" panose="020B0503020204020204" pitchFamily="34" charset="-122"/>
                <a:cs typeface="Arial Unicode MS" pitchFamily="34" charset="-122"/>
              </a:rPr>
              <a:t>关于我们</a:t>
            </a:r>
            <a:endParaRPr lang="zh-CN" altLang="en-US" sz="2400" b="1" spc="200" dirty="0">
              <a:latin typeface="微软雅黑" panose="020B0503020204020204" pitchFamily="34" charset="-122"/>
              <a:ea typeface="微软雅黑" panose="020B0503020204020204" pitchFamily="34" charset="-122"/>
              <a:cs typeface="Arial Unicode MS" pitchFamily="34" charset="-122"/>
            </a:endParaRPr>
          </a:p>
        </p:txBody>
      </p:sp>
    </p:spTree>
    <p:extLst>
      <p:ext uri="{BB962C8B-B14F-4D97-AF65-F5344CB8AC3E}">
        <p14:creationId xmlns:p14="http://schemas.microsoft.com/office/powerpoint/2010/main" val="777537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txBox="1">
            <a:spLocks noChangeArrowheads="1"/>
          </p:cNvSpPr>
          <p:nvPr/>
        </p:nvSpPr>
        <p:spPr bwMode="gray">
          <a:xfrm>
            <a:off x="7552238" y="2509212"/>
            <a:ext cx="3687262" cy="3296891"/>
          </a:xfrm>
          <a:prstGeom prst="rect">
            <a:avLst/>
          </a:prstGeom>
          <a:noFill/>
          <a:ln w="12700">
            <a:noFill/>
            <a:miter lim="800000"/>
            <a:headEnd/>
            <a:tailEnd/>
          </a:ln>
        </p:spPr>
        <p:txBody>
          <a:bodyPr lIns="0" tIns="0" rIns="0" bIns="0" anchor="ctr"/>
          <a:lstStyle/>
          <a:p>
            <a:pPr marL="285750" indent="-285750">
              <a:lnSpc>
                <a:spcPct val="150000"/>
              </a:lnSpc>
              <a:buClr>
                <a:schemeClr val="accent1"/>
              </a:buClr>
              <a:buFont typeface="Wingdings" panose="05000000000000000000" pitchFamily="2" charset="2"/>
              <a:buChar char="l"/>
              <a:defRPr/>
            </a:pPr>
            <a:r>
              <a:rPr lang="zh-CN" altLang="en-US" sz="1400" dirty="0">
                <a:latin typeface="微软雅黑" panose="020B0503020204020204" pitchFamily="34" charset="-122"/>
                <a:ea typeface="微软雅黑" panose="020B0503020204020204" pitchFamily="34" charset="-122"/>
                <a:cs typeface="+mj-cs"/>
              </a:rPr>
              <a:t>系统将自动体现当前“生产订单”的状态，并结合相关单据使生产过程透明化；</a:t>
            </a:r>
            <a:endParaRPr lang="en-US" altLang="zh-CN" sz="1400" dirty="0">
              <a:latin typeface="微软雅黑" panose="020B0503020204020204" pitchFamily="34" charset="-122"/>
              <a:ea typeface="微软雅黑" panose="020B0503020204020204" pitchFamily="34" charset="-122"/>
              <a:cs typeface="+mj-cs"/>
            </a:endParaRPr>
          </a:p>
          <a:p>
            <a:pPr marL="285750" indent="-285750">
              <a:lnSpc>
                <a:spcPct val="150000"/>
              </a:lnSpc>
              <a:buClr>
                <a:schemeClr val="accent1"/>
              </a:buClr>
              <a:buFont typeface="Wingdings" panose="05000000000000000000" pitchFamily="2" charset="2"/>
              <a:buChar char="l"/>
              <a:defRPr/>
            </a:pPr>
            <a:r>
              <a:rPr lang="en-US" altLang="zh-CN" sz="1400" dirty="0">
                <a:latin typeface="微软雅黑" panose="020B0503020204020204" pitchFamily="34" charset="-122"/>
                <a:ea typeface="微软雅黑" panose="020B0503020204020204" pitchFamily="34" charset="-122"/>
                <a:cs typeface="+mj-cs"/>
              </a:rPr>
              <a:t>SAP</a:t>
            </a:r>
            <a:r>
              <a:rPr lang="zh-CN" altLang="en-US" sz="1400" dirty="0">
                <a:latin typeface="微软雅黑" panose="020B0503020204020204" pitchFamily="34" charset="-122"/>
                <a:ea typeface="微软雅黑" panose="020B0503020204020204" pitchFamily="34" charset="-122"/>
                <a:cs typeface="+mj-cs"/>
              </a:rPr>
              <a:t>提供了专业的报表工具，可以根据客户的要求对报表进行定制；</a:t>
            </a:r>
            <a:endParaRPr lang="en-US" altLang="zh-CN" sz="1400" dirty="0">
              <a:latin typeface="微软雅黑" panose="020B0503020204020204" pitchFamily="34" charset="-122"/>
              <a:ea typeface="微软雅黑" panose="020B0503020204020204" pitchFamily="34" charset="-122"/>
              <a:cs typeface="+mj-cs"/>
            </a:endParaRPr>
          </a:p>
        </p:txBody>
      </p:sp>
      <p:sp>
        <p:nvSpPr>
          <p:cNvPr id="22" name="标题 1"/>
          <p:cNvSpPr txBox="1">
            <a:spLocks/>
          </p:cNvSpPr>
          <p:nvPr/>
        </p:nvSpPr>
        <p:spPr bwMode="gray">
          <a:xfrm>
            <a:off x="425598" y="501052"/>
            <a:ext cx="10068229"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重点展示：生产过程管理解决方案</a:t>
            </a:r>
          </a:p>
        </p:txBody>
      </p:sp>
      <p:grpSp>
        <p:nvGrpSpPr>
          <p:cNvPr id="25" name="组合 24"/>
          <p:cNvGrpSpPr/>
          <p:nvPr/>
        </p:nvGrpSpPr>
        <p:grpSpPr>
          <a:xfrm>
            <a:off x="400615" y="1320124"/>
            <a:ext cx="11414528" cy="1206807"/>
            <a:chOff x="400615" y="1320124"/>
            <a:chExt cx="11414528" cy="1206807"/>
          </a:xfrm>
        </p:grpSpPr>
        <p:sp>
          <p:nvSpPr>
            <p:cNvPr id="26" name="圆角矩形 25"/>
            <p:cNvSpPr/>
            <p:nvPr/>
          </p:nvSpPr>
          <p:spPr bwMode="auto">
            <a:xfrm>
              <a:off x="400615" y="1320124"/>
              <a:ext cx="1020958" cy="1206807"/>
            </a:xfrm>
            <a:prstGeom prst="roundRect">
              <a:avLst/>
            </a:prstGeom>
            <a:solidFill>
              <a:srgbClr val="00B0F0"/>
            </a:solidFill>
            <a:ln w="28575" cap="flat" cmpd="sng" algn="ctr">
              <a:noFill/>
              <a:prstDash val="solid"/>
              <a:round/>
              <a:headEnd type="none" w="med" len="med"/>
              <a:tailEnd type="none" w="med" len="med"/>
            </a:ln>
            <a:effectLst>
              <a:outerShdw blurRad="190500" dist="228600" dir="2700000" algn="ctr">
                <a:srgbClr val="000000">
                  <a:alpha val="30000"/>
                </a:srgbClr>
              </a:outerShdw>
            </a:effectLst>
          </p:spPr>
          <p:txBody>
            <a:bodyPr wrap="square" lIns="90000" tIns="46800" rIns="90000" bIns="46800" anchor="ctr">
              <a:spAutoFit/>
            </a:bodyPr>
            <a:lstStyle/>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生产</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业务</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b="1" dirty="0">
                  <a:solidFill>
                    <a:schemeClr val="bg1"/>
                  </a:solidFill>
                  <a:latin typeface="微软雅黑" panose="020B0503020204020204" pitchFamily="34" charset="-122"/>
                  <a:ea typeface="微软雅黑" panose="020B0503020204020204" pitchFamily="34" charset="-122"/>
                </a:rPr>
                <a:t>流程</a:t>
              </a:r>
            </a:p>
          </p:txBody>
        </p:sp>
        <p:sp>
          <p:nvSpPr>
            <p:cNvPr id="27" name="燕尾形 6"/>
            <p:cNvSpPr>
              <a:spLocks noChangeArrowheads="1"/>
            </p:cNvSpPr>
            <p:nvPr/>
          </p:nvSpPr>
          <p:spPr bwMode="auto">
            <a:xfrm>
              <a:off x="4066120" y="1753718"/>
              <a:ext cx="852487" cy="309958"/>
            </a:xfrm>
            <a:prstGeom prst="chevron">
              <a:avLst>
                <a:gd name="adj" fmla="val 12707"/>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en-US" altLang="zh-CN" sz="1400" dirty="0" smtClean="0">
                  <a:latin typeface="微软雅黑" panose="020B0503020204020204" pitchFamily="34" charset="-122"/>
                  <a:ea typeface="微软雅黑" panose="020B0503020204020204" pitchFamily="34" charset="-122"/>
                </a:rPr>
                <a:t>BOM</a:t>
              </a:r>
              <a:endParaRPr lang="zh-CN" altLang="en-US" sz="1400"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bwMode="auto">
            <a:xfrm>
              <a:off x="3940094" y="1508036"/>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29" name="组合 28"/>
            <p:cNvGrpSpPr/>
            <p:nvPr/>
          </p:nvGrpSpPr>
          <p:grpSpPr>
            <a:xfrm>
              <a:off x="1504538" y="1571536"/>
              <a:ext cx="1397971" cy="676552"/>
              <a:chOff x="1504538" y="1571536"/>
              <a:chExt cx="1397971" cy="676552"/>
            </a:xfrm>
          </p:grpSpPr>
          <p:sp>
            <p:nvSpPr>
              <p:cNvPr id="52" name="KSO_Shape"/>
              <p:cNvSpPr/>
              <p:nvPr/>
            </p:nvSpPr>
            <p:spPr>
              <a:xfrm>
                <a:off x="1579906" y="1571536"/>
                <a:ext cx="1322603"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3" name="Rectangle 39"/>
              <p:cNvSpPr/>
              <p:nvPr/>
            </p:nvSpPr>
            <p:spPr>
              <a:xfrm>
                <a:off x="1504538" y="1739534"/>
                <a:ext cx="1295847" cy="307777"/>
              </a:xfrm>
              <a:prstGeom prst="rect">
                <a:avLst/>
              </a:prstGeom>
            </p:spPr>
            <p:txBody>
              <a:bodyPr wrap="square">
                <a:spAutoFit/>
              </a:bodyPr>
              <a:lstStyle/>
              <a:p>
                <a:pPr algn="ctr"/>
                <a:r>
                  <a:rPr lang="zh-CN" altLang="en-US" sz="1400" dirty="0" smtClean="0">
                    <a:solidFill>
                      <a:srgbClr val="000000"/>
                    </a:solidFill>
                    <a:latin typeface="微软雅黑" panose="020B0503020204020204" pitchFamily="34" charset="-122"/>
                    <a:ea typeface="微软雅黑" panose="020B0503020204020204" pitchFamily="34" charset="-122"/>
                    <a:cs typeface="+mn-cs"/>
                  </a:rPr>
                  <a:t>销售订单预测</a:t>
                </a:r>
                <a:endParaRPr lang="en-US" altLang="zh-CN" sz="1400" dirty="0" smtClean="0">
                  <a:solidFill>
                    <a:srgbClr val="000000"/>
                  </a:solidFill>
                  <a:latin typeface="微软雅黑" panose="020B0503020204020204" pitchFamily="34" charset="-122"/>
                  <a:ea typeface="微软雅黑" panose="020B0503020204020204" pitchFamily="34" charset="-122"/>
                  <a:cs typeface="+mn-cs"/>
                </a:endParaRPr>
              </a:p>
            </p:txBody>
          </p:sp>
        </p:grpSp>
        <p:cxnSp>
          <p:nvCxnSpPr>
            <p:cNvPr id="30" name="直接连接符 29"/>
            <p:cNvCxnSpPr/>
            <p:nvPr/>
          </p:nvCxnSpPr>
          <p:spPr bwMode="auto">
            <a:xfrm>
              <a:off x="6959067" y="1461103"/>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cxnSp>
          <p:nvCxnSpPr>
            <p:cNvPr id="31" name="直接连接符 30"/>
            <p:cNvCxnSpPr/>
            <p:nvPr/>
          </p:nvCxnSpPr>
          <p:spPr bwMode="auto">
            <a:xfrm>
              <a:off x="9914570" y="1492110"/>
              <a:ext cx="0" cy="833178"/>
            </a:xfrm>
            <a:prstGeom prst="line">
              <a:avLst/>
            </a:prstGeom>
            <a:solidFill>
              <a:schemeClr val="folHlink"/>
            </a:solidFill>
            <a:ln w="38100" cap="flat" cmpd="sng" algn="ctr">
              <a:solidFill>
                <a:schemeClr val="bg1">
                  <a:lumMod val="65000"/>
                </a:schemeClr>
              </a:solidFill>
              <a:prstDash val="sysDash"/>
              <a:round/>
              <a:headEnd type="none" w="med" len="med"/>
              <a:tailEnd type="none" w="med" len="med"/>
            </a:ln>
            <a:effectLst/>
          </p:spPr>
        </p:cxnSp>
        <p:grpSp>
          <p:nvGrpSpPr>
            <p:cNvPr id="32" name="组合 31"/>
            <p:cNvGrpSpPr/>
            <p:nvPr/>
          </p:nvGrpSpPr>
          <p:grpSpPr>
            <a:xfrm>
              <a:off x="2928912" y="1570423"/>
              <a:ext cx="919558" cy="676552"/>
              <a:chOff x="2986968" y="1595823"/>
              <a:chExt cx="919558" cy="676552"/>
            </a:xfrm>
          </p:grpSpPr>
          <p:sp>
            <p:nvSpPr>
              <p:cNvPr id="50" name="KSO_Shape"/>
              <p:cNvSpPr/>
              <p:nvPr/>
            </p:nvSpPr>
            <p:spPr>
              <a:xfrm>
                <a:off x="3003737" y="1595823"/>
                <a:ext cx="902789" cy="6765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Rectangle 39"/>
              <p:cNvSpPr/>
              <p:nvPr/>
            </p:nvSpPr>
            <p:spPr>
              <a:xfrm>
                <a:off x="2986968" y="1773429"/>
                <a:ext cx="852642" cy="307777"/>
              </a:xfrm>
              <a:prstGeom prst="rect">
                <a:avLst/>
              </a:prstGeom>
            </p:spPr>
            <p:txBody>
              <a:bodyPr wrap="square">
                <a:spAutoFit/>
              </a:bodyPr>
              <a:lstStyle/>
              <a:p>
                <a:pPr algn="ctr"/>
                <a:r>
                  <a:rPr lang="en-US" altLang="zh-CN" sz="1400" dirty="0" smtClean="0">
                    <a:latin typeface="微软雅黑" panose="020B0503020204020204" pitchFamily="34" charset="-122"/>
                    <a:ea typeface="微软雅黑" panose="020B0503020204020204" pitchFamily="34" charset="-122"/>
                  </a:rPr>
                  <a:t>MRP</a:t>
                </a:r>
                <a:endParaRPr lang="zh-CN" altLang="en-US" sz="1400" dirty="0">
                  <a:latin typeface="微软雅黑" panose="020B0503020204020204" pitchFamily="34" charset="-122"/>
                  <a:ea typeface="微软雅黑" panose="020B0503020204020204" pitchFamily="34" charset="-122"/>
                </a:endParaRPr>
              </a:p>
            </p:txBody>
          </p:sp>
        </p:grpSp>
        <p:sp>
          <p:nvSpPr>
            <p:cNvPr id="33" name="燕尾形 8"/>
            <p:cNvSpPr>
              <a:spLocks noChangeArrowheads="1"/>
            </p:cNvSpPr>
            <p:nvPr/>
          </p:nvSpPr>
          <p:spPr bwMode="auto">
            <a:xfrm>
              <a:off x="5981181"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原料</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领用</a:t>
              </a:r>
            </a:p>
          </p:txBody>
        </p:sp>
        <p:sp>
          <p:nvSpPr>
            <p:cNvPr id="34" name="燕尾形 8"/>
            <p:cNvSpPr>
              <a:spLocks noChangeArrowheads="1"/>
            </p:cNvSpPr>
            <p:nvPr/>
          </p:nvSpPr>
          <p:spPr bwMode="auto">
            <a:xfrm>
              <a:off x="7125995" y="1645998"/>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工序</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执行</a:t>
              </a:r>
              <a:endParaRPr lang="zh-CN" altLang="en-US" sz="1400" dirty="0">
                <a:latin typeface="微软雅黑" panose="020B0503020204020204" pitchFamily="34" charset="-122"/>
                <a:ea typeface="微软雅黑" panose="020B0503020204020204" pitchFamily="34" charset="-122"/>
              </a:endParaRPr>
            </a:p>
          </p:txBody>
        </p:sp>
        <p:sp>
          <p:nvSpPr>
            <p:cNvPr id="35" name="燕尾形 8"/>
            <p:cNvSpPr>
              <a:spLocks noChangeArrowheads="1"/>
            </p:cNvSpPr>
            <p:nvPr/>
          </p:nvSpPr>
          <p:spPr bwMode="auto">
            <a:xfrm>
              <a:off x="8896151"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成品</a:t>
              </a:r>
            </a:p>
            <a:p>
              <a:pPr algn="ctr"/>
              <a:r>
                <a:rPr lang="zh-CN" altLang="en-US" sz="1400" dirty="0">
                  <a:latin typeface="微软雅黑" panose="020B0503020204020204" pitchFamily="34" charset="-122"/>
                  <a:ea typeface="微软雅黑" panose="020B0503020204020204" pitchFamily="34" charset="-122"/>
                </a:rPr>
                <a:t>完工</a:t>
              </a:r>
            </a:p>
          </p:txBody>
        </p:sp>
        <p:sp>
          <p:nvSpPr>
            <p:cNvPr id="36" name="燕尾形 8"/>
            <p:cNvSpPr>
              <a:spLocks noChangeArrowheads="1"/>
            </p:cNvSpPr>
            <p:nvPr/>
          </p:nvSpPr>
          <p:spPr bwMode="auto">
            <a:xfrm>
              <a:off x="10040579" y="1645997"/>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成本</a:t>
              </a:r>
            </a:p>
            <a:p>
              <a:pPr algn="ctr"/>
              <a:r>
                <a:rPr lang="zh-CN" altLang="en-US" sz="1400" dirty="0">
                  <a:latin typeface="微软雅黑" panose="020B0503020204020204" pitchFamily="34" charset="-122"/>
                  <a:ea typeface="微软雅黑" panose="020B0503020204020204" pitchFamily="34" charset="-122"/>
                </a:rPr>
                <a:t>核算</a:t>
              </a:r>
            </a:p>
          </p:txBody>
        </p:sp>
        <p:sp>
          <p:nvSpPr>
            <p:cNvPr id="47" name="燕尾形 8"/>
            <p:cNvSpPr>
              <a:spLocks noChangeArrowheads="1"/>
            </p:cNvSpPr>
            <p:nvPr/>
          </p:nvSpPr>
          <p:spPr bwMode="auto">
            <a:xfrm>
              <a:off x="10962656" y="1637934"/>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生产</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分析</a:t>
              </a:r>
              <a:endParaRPr lang="zh-CN" altLang="en-US" sz="1400" dirty="0">
                <a:latin typeface="微软雅黑" panose="020B0503020204020204" pitchFamily="34" charset="-122"/>
                <a:ea typeface="微软雅黑" panose="020B0503020204020204" pitchFamily="34" charset="-122"/>
              </a:endParaRPr>
            </a:p>
          </p:txBody>
        </p:sp>
        <p:sp>
          <p:nvSpPr>
            <p:cNvPr id="48" name="燕尾形 8"/>
            <p:cNvSpPr>
              <a:spLocks noChangeArrowheads="1"/>
            </p:cNvSpPr>
            <p:nvPr/>
          </p:nvSpPr>
          <p:spPr bwMode="auto">
            <a:xfrm>
              <a:off x="8013998" y="1645996"/>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smtClean="0">
                  <a:latin typeface="微软雅黑" panose="020B0503020204020204" pitchFamily="34" charset="-122"/>
                  <a:ea typeface="微软雅黑" panose="020B0503020204020204" pitchFamily="34" charset="-122"/>
                </a:rPr>
                <a:t>生产</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检验</a:t>
              </a:r>
              <a:endParaRPr lang="zh-CN" altLang="en-US" sz="1400" dirty="0">
                <a:latin typeface="微软雅黑" panose="020B0503020204020204" pitchFamily="34" charset="-122"/>
                <a:ea typeface="微软雅黑" panose="020B0503020204020204" pitchFamily="34" charset="-122"/>
              </a:endParaRPr>
            </a:p>
          </p:txBody>
        </p:sp>
        <p:sp>
          <p:nvSpPr>
            <p:cNvPr id="49" name="燕尾形 8"/>
            <p:cNvSpPr>
              <a:spLocks noChangeArrowheads="1"/>
            </p:cNvSpPr>
            <p:nvPr/>
          </p:nvSpPr>
          <p:spPr bwMode="auto">
            <a:xfrm>
              <a:off x="4999905" y="1645997"/>
              <a:ext cx="852487" cy="525401"/>
            </a:xfrm>
            <a:prstGeom prst="chevron">
              <a:avLst>
                <a:gd name="adj" fmla="val 12672"/>
              </a:avLst>
            </a:prstGeom>
            <a:solidFill>
              <a:srgbClr val="F0AB00"/>
            </a:solidFill>
            <a:ln w="28575" algn="ctr">
              <a:solidFill>
                <a:schemeClr val="accent1"/>
              </a:solidFill>
              <a:round/>
              <a:headEnd/>
              <a:tailEnd/>
            </a:ln>
          </p:spPr>
          <p:txBody>
            <a:bodyPr lIns="90000" tIns="46800" rIns="90000" bIns="46800" anchor="ctr">
              <a:spAutoFit/>
            </a:bodyPr>
            <a:lstStyle/>
            <a:p>
              <a:pPr algn="ctr"/>
              <a:r>
                <a:rPr lang="zh-CN" altLang="en-US" sz="1400" dirty="0">
                  <a:latin typeface="微软雅黑" panose="020B0503020204020204" pitchFamily="34" charset="-122"/>
                  <a:ea typeface="微软雅黑" panose="020B0503020204020204" pitchFamily="34" charset="-122"/>
                </a:rPr>
                <a:t>生产</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订单</a:t>
              </a:r>
            </a:p>
          </p:txBody>
        </p:sp>
      </p:grpSp>
      <p:sp>
        <p:nvSpPr>
          <p:cNvPr id="54" name="KSO_Shape"/>
          <p:cNvSpPr/>
          <p:nvPr/>
        </p:nvSpPr>
        <p:spPr>
          <a:xfrm>
            <a:off x="1550216" y="2509212"/>
            <a:ext cx="5714183" cy="3782573"/>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604722"/>
            <a:ext cx="5537199" cy="352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9985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34379" y="2765606"/>
            <a:ext cx="8324441" cy="1962504"/>
            <a:chOff x="1937499" y="2412312"/>
            <a:chExt cx="8324441" cy="1962504"/>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43056"/>
            <a:stretch/>
          </p:blipFill>
          <p:spPr bwMode="auto">
            <a:xfrm>
              <a:off x="1937499" y="2412312"/>
              <a:ext cx="8324441" cy="196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燕尾形 5"/>
            <p:cNvSpPr/>
            <p:nvPr/>
          </p:nvSpPr>
          <p:spPr bwMode="gray">
            <a:xfrm>
              <a:off x="2046680" y="3813733"/>
              <a:ext cx="1684508" cy="512169"/>
            </a:xfrm>
            <a:prstGeom prst="chevron">
              <a:avLst/>
            </a:prstGeom>
            <a:solidFill>
              <a:schemeClr val="bg1">
                <a:lumMod val="50000"/>
              </a:schemeClr>
            </a:solidFill>
            <a:ln w="6350" algn="ctr">
              <a:solidFill>
                <a:schemeClr val="accent1"/>
              </a:solidFill>
              <a:miter lim="800000"/>
              <a:headEnd/>
              <a:tailEnd/>
            </a:ln>
          </p:spPr>
          <p:txBody>
            <a:bodyPr lIns="90000" tIns="72000" rIns="90000" bIns="72000" rtlCol="0" anchor="ctr"/>
            <a:lstStyle/>
            <a:p>
              <a:pPr algn="ctr">
                <a:spcBef>
                  <a:spcPct val="50000"/>
                </a:spcBef>
                <a:buClr>
                  <a:srgbClr val="F0AB00"/>
                </a:buClr>
                <a:buSzPct val="80000"/>
              </a:pPr>
              <a:r>
                <a:rPr lang="zh-CN" altLang="en-US" kern="0" dirty="0">
                  <a:solidFill>
                    <a:schemeClr val="bg1"/>
                  </a:solidFill>
                  <a:latin typeface="微软雅黑" panose="020B0503020204020204" pitchFamily="34" charset="-122"/>
                  <a:ea typeface="微软雅黑" panose="020B0503020204020204" pitchFamily="34" charset="-122"/>
                  <a:cs typeface="Arial Unicode MS" pitchFamily="34" charset="-128"/>
                </a:rPr>
                <a:t>销售退货</a:t>
              </a:r>
            </a:p>
          </p:txBody>
        </p:sp>
        <p:sp>
          <p:nvSpPr>
            <p:cNvPr id="7" name="燕尾形 6"/>
            <p:cNvSpPr/>
            <p:nvPr/>
          </p:nvSpPr>
          <p:spPr bwMode="gray">
            <a:xfrm>
              <a:off x="8577431" y="3636547"/>
              <a:ext cx="1684508" cy="381956"/>
            </a:xfrm>
            <a:prstGeom prst="chevron">
              <a:avLst/>
            </a:prstGeom>
            <a:solidFill>
              <a:schemeClr val="bg1">
                <a:lumMod val="50000"/>
              </a:schemeClr>
            </a:solidFill>
            <a:ln w="6350" algn="ctr">
              <a:solidFill>
                <a:schemeClr val="accent1"/>
              </a:solidFill>
              <a:miter lim="800000"/>
              <a:headEnd/>
              <a:tailEnd/>
            </a:ln>
          </p:spPr>
          <p:txBody>
            <a:bodyPr lIns="90000" tIns="72000" rIns="90000" bIns="72000" rtlCol="0" anchor="ctr"/>
            <a:lstStyle/>
            <a:p>
              <a:pPr algn="ctr">
                <a:spcBef>
                  <a:spcPct val="50000"/>
                </a:spcBef>
                <a:buClr>
                  <a:srgbClr val="F0AB00"/>
                </a:buClr>
                <a:buSzPct val="80000"/>
              </a:pPr>
              <a:r>
                <a:rPr lang="zh-CN" altLang="en-US" kern="0" dirty="0">
                  <a:solidFill>
                    <a:schemeClr val="bg1"/>
                  </a:solidFill>
                  <a:latin typeface="微软雅黑" panose="020B0503020204020204" pitchFamily="34" charset="-122"/>
                  <a:ea typeface="微软雅黑" panose="020B0503020204020204" pitchFamily="34" charset="-122"/>
                  <a:cs typeface="Arial Unicode MS" pitchFamily="34" charset="-128"/>
                </a:rPr>
                <a:t>出库单</a:t>
              </a:r>
            </a:p>
          </p:txBody>
        </p:sp>
      </p:grpSp>
      <p:sp>
        <p:nvSpPr>
          <p:cNvPr id="8" name="下箭头标注 7"/>
          <p:cNvSpPr/>
          <p:nvPr/>
        </p:nvSpPr>
        <p:spPr bwMode="gray">
          <a:xfrm>
            <a:off x="4935453" y="1439194"/>
            <a:ext cx="2081673" cy="1545306"/>
          </a:xfrm>
          <a:prstGeom prst="downArrowCallout">
            <a:avLst>
              <a:gd name="adj1" fmla="val 15982"/>
              <a:gd name="adj2" fmla="val 23299"/>
              <a:gd name="adj3" fmla="val 14795"/>
              <a:gd name="adj4" fmla="val 79252"/>
            </a:avLst>
          </a:prstGeom>
          <a:solidFill>
            <a:schemeClr val="bg1">
              <a:lumMod val="50000"/>
            </a:schemeClr>
          </a:solidFill>
          <a:ln w="6350" algn="ctr">
            <a:noFill/>
            <a:miter lim="800000"/>
            <a:headEnd/>
            <a:tailEnd/>
          </a:ln>
        </p:spPr>
        <p:txBody>
          <a:bodyPr lIns="90000" tIns="72000" rIns="90000" bIns="72000" rtlCol="0" anchor="ctr"/>
          <a:lstStyle/>
          <a:p>
            <a:pPr>
              <a:lnSpc>
                <a:spcPts val="1000"/>
              </a:lnSpc>
              <a:spcBef>
                <a:spcPct val="50000"/>
              </a:spcBef>
              <a:buClr>
                <a:srgbClr val="F0AB00"/>
              </a:buClr>
              <a:buSzPct val="80000"/>
            </a:pPr>
            <a:r>
              <a:rPr lang="zh-CN" altLang="en-US" b="1" kern="0" dirty="0">
                <a:solidFill>
                  <a:schemeClr val="bg1"/>
                </a:solidFill>
                <a:latin typeface="微软雅黑" panose="020B0503020204020204" pitchFamily="34" charset="-122"/>
                <a:ea typeface="微软雅黑" panose="020B0503020204020204" pitchFamily="34" charset="-122"/>
                <a:cs typeface="Arial Unicode MS" pitchFamily="34" charset="-128"/>
              </a:rPr>
              <a:t>基础配置：</a:t>
            </a:r>
            <a:endParaRPr lang="en-US" altLang="zh-CN" b="1" kern="0" dirty="0">
              <a:solidFill>
                <a:schemeClr val="bg1"/>
              </a:solidFill>
              <a:latin typeface="微软雅黑" panose="020B0503020204020204" pitchFamily="34" charset="-122"/>
              <a:ea typeface="微软雅黑" panose="020B0503020204020204" pitchFamily="34" charset="-122"/>
              <a:cs typeface="Arial Unicode MS" pitchFamily="34" charset="-128"/>
            </a:endParaRPr>
          </a:p>
          <a:p>
            <a:pPr>
              <a:lnSpc>
                <a:spcPts val="1000"/>
              </a:lnSpc>
              <a:spcBef>
                <a:spcPct val="50000"/>
              </a:spcBef>
              <a:buClr>
                <a:srgbClr val="F0AB00"/>
              </a:buClr>
              <a:buSzPct val="80000"/>
            </a:pPr>
            <a:r>
              <a:rPr lang="zh-CN" altLang="en-US" kern="0" dirty="0">
                <a:solidFill>
                  <a:schemeClr val="bg1"/>
                </a:solidFill>
                <a:latin typeface="微软雅黑" panose="020B0503020204020204" pitchFamily="34" charset="-122"/>
                <a:ea typeface="微软雅黑" panose="020B0503020204020204" pitchFamily="34" charset="-122"/>
                <a:cs typeface="Arial Unicode MS" pitchFamily="34" charset="-128"/>
              </a:rPr>
              <a:t>        质检项目</a:t>
            </a:r>
            <a:endParaRPr lang="en-US" altLang="zh-CN" kern="0" dirty="0">
              <a:solidFill>
                <a:schemeClr val="bg1"/>
              </a:solidFill>
              <a:latin typeface="微软雅黑" panose="020B0503020204020204" pitchFamily="34" charset="-122"/>
              <a:ea typeface="微软雅黑" panose="020B0503020204020204" pitchFamily="34" charset="-122"/>
              <a:cs typeface="Arial Unicode MS" pitchFamily="34" charset="-128"/>
            </a:endParaRPr>
          </a:p>
          <a:p>
            <a:pPr>
              <a:lnSpc>
                <a:spcPts val="1000"/>
              </a:lnSpc>
              <a:spcBef>
                <a:spcPct val="50000"/>
              </a:spcBef>
              <a:buClr>
                <a:srgbClr val="F0AB00"/>
              </a:buClr>
              <a:buSzPct val="80000"/>
            </a:pPr>
            <a:r>
              <a:rPr lang="zh-CN" altLang="en-US" kern="0" dirty="0">
                <a:solidFill>
                  <a:schemeClr val="bg1"/>
                </a:solidFill>
                <a:latin typeface="微软雅黑" panose="020B0503020204020204" pitchFamily="34" charset="-122"/>
                <a:ea typeface="微软雅黑" panose="020B0503020204020204" pitchFamily="34" charset="-122"/>
                <a:cs typeface="Arial Unicode MS" pitchFamily="34" charset="-128"/>
              </a:rPr>
              <a:t>        检验标准</a:t>
            </a:r>
            <a:endParaRPr lang="en-US" altLang="zh-CN" kern="0" dirty="0">
              <a:solidFill>
                <a:schemeClr val="bg1"/>
              </a:solidFill>
              <a:latin typeface="微软雅黑" panose="020B0503020204020204" pitchFamily="34" charset="-122"/>
              <a:ea typeface="微软雅黑" panose="020B0503020204020204" pitchFamily="34" charset="-122"/>
              <a:cs typeface="Arial Unicode MS" pitchFamily="34" charset="-128"/>
            </a:endParaRPr>
          </a:p>
          <a:p>
            <a:pPr>
              <a:lnSpc>
                <a:spcPts val="1000"/>
              </a:lnSpc>
              <a:spcBef>
                <a:spcPct val="50000"/>
              </a:spcBef>
              <a:buClr>
                <a:srgbClr val="F0AB00"/>
              </a:buClr>
              <a:buSzPct val="80000"/>
            </a:pPr>
            <a:r>
              <a:rPr lang="zh-CN" altLang="en-US" kern="0" dirty="0">
                <a:solidFill>
                  <a:schemeClr val="bg1"/>
                </a:solidFill>
                <a:latin typeface="微软雅黑" panose="020B0503020204020204" pitchFamily="34" charset="-122"/>
                <a:ea typeface="微软雅黑" panose="020B0503020204020204" pitchFamily="34" charset="-122"/>
                <a:cs typeface="Arial Unicode MS" pitchFamily="34" charset="-128"/>
              </a:rPr>
              <a:t>        质检方案</a:t>
            </a:r>
          </a:p>
        </p:txBody>
      </p:sp>
      <p:sp>
        <p:nvSpPr>
          <p:cNvPr id="9" name="标题 1"/>
          <p:cNvSpPr txBox="1">
            <a:spLocks/>
          </p:cNvSpPr>
          <p:nvPr/>
        </p:nvSpPr>
        <p:spPr bwMode="gray">
          <a:xfrm>
            <a:off x="425598" y="501052"/>
            <a:ext cx="9934819"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重点展示：质量管理解决方案</a:t>
            </a:r>
          </a:p>
        </p:txBody>
      </p:sp>
      <p:sp>
        <p:nvSpPr>
          <p:cNvPr id="10" name="Rectangle 39"/>
          <p:cNvSpPr/>
          <p:nvPr/>
        </p:nvSpPr>
        <p:spPr>
          <a:xfrm>
            <a:off x="1937499" y="5030060"/>
            <a:ext cx="9586157" cy="1077218"/>
          </a:xfrm>
          <a:prstGeom prst="rect">
            <a:avLst/>
          </a:prstGeom>
        </p:spPr>
        <p:txBody>
          <a:bodyPr wrap="square">
            <a:spAutoFit/>
          </a:bodyPr>
          <a:lstStyle/>
          <a:p>
            <a:r>
              <a:rPr lang="zh-CN" altLang="en-US" dirty="0" smtClean="0">
                <a:solidFill>
                  <a:srgbClr val="000000"/>
                </a:solidFill>
                <a:latin typeface="微软雅黑" panose="020B0503020204020204" pitchFamily="34" charset="-122"/>
                <a:ea typeface="微软雅黑" panose="020B0503020204020204" pitchFamily="34" charset="-122"/>
                <a:cs typeface="+mn-cs"/>
              </a:rPr>
              <a:t>流程说明：</a:t>
            </a:r>
            <a:endParaRPr lang="en-US" altLang="zh-CN" dirty="0" smtClean="0">
              <a:solidFill>
                <a:srgbClr val="000000"/>
              </a:solidFill>
              <a:latin typeface="微软雅黑" panose="020B0503020204020204" pitchFamily="34" charset="-122"/>
              <a:ea typeface="微软雅黑" panose="020B0503020204020204" pitchFamily="34" charset="-122"/>
              <a:cs typeface="+mn-cs"/>
            </a:endParaRPr>
          </a:p>
          <a:p>
            <a:r>
              <a:rPr lang="zh-CN" altLang="en-US" dirty="0" smtClean="0">
                <a:solidFill>
                  <a:srgbClr val="000000"/>
                </a:solidFill>
                <a:latin typeface="微软雅黑" panose="020B0503020204020204" pitchFamily="34" charset="-122"/>
                <a:ea typeface="微软雅黑" panose="020B0503020204020204" pitchFamily="34" charset="-122"/>
                <a:cs typeface="+mn-cs"/>
              </a:rPr>
              <a:t>本版本质检管理增加了</a:t>
            </a:r>
            <a:r>
              <a:rPr lang="zh-CN" altLang="en-US" b="1" dirty="0" smtClean="0">
                <a:solidFill>
                  <a:srgbClr val="000000"/>
                </a:solidFill>
                <a:latin typeface="微软雅黑" panose="020B0503020204020204" pitchFamily="34" charset="-122"/>
                <a:ea typeface="微软雅黑" panose="020B0503020204020204" pitchFamily="34" charset="-122"/>
                <a:cs typeface="+mn-cs"/>
              </a:rPr>
              <a:t>报检单的单据</a:t>
            </a:r>
            <a:r>
              <a:rPr lang="zh-CN" altLang="en-US" dirty="0" smtClean="0">
                <a:solidFill>
                  <a:srgbClr val="000000"/>
                </a:solidFill>
                <a:latin typeface="微软雅黑" panose="020B0503020204020204" pitchFamily="34" charset="-122"/>
                <a:ea typeface="微软雅黑" panose="020B0503020204020204" pitchFamily="34" charset="-122"/>
                <a:cs typeface="+mn-cs"/>
              </a:rPr>
              <a:t>来源即报检单可</a:t>
            </a:r>
            <a:r>
              <a:rPr lang="zh-CN" altLang="en-US" b="1" dirty="0" smtClean="0">
                <a:solidFill>
                  <a:srgbClr val="000000"/>
                </a:solidFill>
                <a:latin typeface="微软雅黑" panose="020B0503020204020204" pitchFamily="34" charset="-122"/>
                <a:ea typeface="微软雅黑" panose="020B0503020204020204" pitchFamily="34" charset="-122"/>
                <a:cs typeface="+mn-cs"/>
              </a:rPr>
              <a:t>基于采购</a:t>
            </a:r>
            <a:r>
              <a:rPr lang="en-US" altLang="zh-CN" b="1" dirty="0" smtClean="0">
                <a:solidFill>
                  <a:srgbClr val="000000"/>
                </a:solidFill>
                <a:latin typeface="微软雅黑" panose="020B0503020204020204" pitchFamily="34" charset="-122"/>
                <a:ea typeface="微软雅黑" panose="020B0503020204020204" pitchFamily="34" charset="-122"/>
                <a:cs typeface="+mn-cs"/>
              </a:rPr>
              <a:t>\</a:t>
            </a:r>
            <a:r>
              <a:rPr lang="zh-CN" altLang="en-US" b="1" dirty="0" smtClean="0">
                <a:solidFill>
                  <a:srgbClr val="000000"/>
                </a:solidFill>
                <a:latin typeface="微软雅黑" panose="020B0503020204020204" pitchFamily="34" charset="-122"/>
                <a:ea typeface="微软雅黑" panose="020B0503020204020204" pitchFamily="34" charset="-122"/>
                <a:cs typeface="+mn-cs"/>
              </a:rPr>
              <a:t>生产</a:t>
            </a:r>
            <a:r>
              <a:rPr lang="en-US" altLang="zh-CN" b="1" dirty="0" smtClean="0">
                <a:solidFill>
                  <a:srgbClr val="000000"/>
                </a:solidFill>
                <a:latin typeface="微软雅黑" panose="020B0503020204020204" pitchFamily="34" charset="-122"/>
                <a:ea typeface="微软雅黑" panose="020B0503020204020204" pitchFamily="34" charset="-122"/>
                <a:cs typeface="+mn-cs"/>
              </a:rPr>
              <a:t>\</a:t>
            </a:r>
            <a:r>
              <a:rPr lang="zh-CN" altLang="en-US" b="1" dirty="0" smtClean="0">
                <a:solidFill>
                  <a:srgbClr val="000000"/>
                </a:solidFill>
                <a:latin typeface="微软雅黑" panose="020B0503020204020204" pitchFamily="34" charset="-122"/>
                <a:ea typeface="微软雅黑" panose="020B0503020204020204" pitchFamily="34" charset="-122"/>
                <a:cs typeface="+mn-cs"/>
              </a:rPr>
              <a:t>销售等订单来生成</a:t>
            </a:r>
            <a:r>
              <a:rPr lang="zh-CN" altLang="en-US" dirty="0" smtClean="0">
                <a:solidFill>
                  <a:srgbClr val="000000"/>
                </a:solidFill>
                <a:latin typeface="微软雅黑" panose="020B0503020204020204" pitchFamily="34" charset="-122"/>
                <a:ea typeface="微软雅黑" panose="020B0503020204020204" pitchFamily="34" charset="-122"/>
                <a:cs typeface="+mn-cs"/>
              </a:rPr>
              <a:t>。</a:t>
            </a:r>
            <a:endParaRPr lang="en-US" altLang="zh-CN" dirty="0" smtClean="0">
              <a:solidFill>
                <a:srgbClr val="000000"/>
              </a:solidFill>
              <a:latin typeface="微软雅黑" panose="020B0503020204020204" pitchFamily="34" charset="-122"/>
              <a:ea typeface="微软雅黑" panose="020B0503020204020204" pitchFamily="34" charset="-122"/>
              <a:cs typeface="+mn-cs"/>
            </a:endParaRPr>
          </a:p>
          <a:p>
            <a:r>
              <a:rPr lang="zh-CN" altLang="en-US" b="1" dirty="0" smtClean="0">
                <a:solidFill>
                  <a:srgbClr val="000000"/>
                </a:solidFill>
                <a:latin typeface="微软雅黑" panose="020B0503020204020204" pitchFamily="34" charset="-122"/>
                <a:ea typeface="微软雅黑" panose="020B0503020204020204" pitchFamily="34" charset="-122"/>
                <a:cs typeface="+mn-cs"/>
              </a:rPr>
              <a:t>质检单快速生成功能</a:t>
            </a:r>
            <a:r>
              <a:rPr lang="zh-CN" altLang="en-US" dirty="0" smtClean="0">
                <a:solidFill>
                  <a:srgbClr val="000000"/>
                </a:solidFill>
                <a:latin typeface="微软雅黑" panose="020B0503020204020204" pitchFamily="34" charset="-122"/>
                <a:ea typeface="微软雅黑" panose="020B0503020204020204" pitchFamily="34" charset="-122"/>
                <a:cs typeface="+mn-cs"/>
              </a:rPr>
              <a:t>可在同一界面内一次生成质检单、不合格品处理单。</a:t>
            </a:r>
            <a:endParaRPr lang="en-US" altLang="zh-CN" dirty="0" smtClean="0">
              <a:solidFill>
                <a:srgbClr val="000000"/>
              </a:solidFill>
              <a:latin typeface="微软雅黑" panose="020B0503020204020204" pitchFamily="34" charset="-122"/>
              <a:ea typeface="微软雅黑" panose="020B0503020204020204" pitchFamily="34" charset="-122"/>
              <a:cs typeface="+mn-cs"/>
            </a:endParaRPr>
          </a:p>
          <a:p>
            <a:r>
              <a:rPr lang="zh-CN" altLang="en-US" dirty="0" smtClean="0">
                <a:solidFill>
                  <a:srgbClr val="000000"/>
                </a:solidFill>
                <a:latin typeface="微软雅黑" panose="020B0503020204020204" pitchFamily="34" charset="-122"/>
                <a:ea typeface="微软雅黑" panose="020B0503020204020204" pitchFamily="34" charset="-122"/>
                <a:cs typeface="+mn-cs"/>
              </a:rPr>
              <a:t>质检单根据</a:t>
            </a:r>
            <a:r>
              <a:rPr lang="zh-CN" altLang="en-US" b="1" dirty="0" smtClean="0">
                <a:solidFill>
                  <a:srgbClr val="000000"/>
                </a:solidFill>
                <a:latin typeface="微软雅黑" panose="020B0503020204020204" pitchFamily="34" charset="-122"/>
                <a:ea typeface="微软雅黑" panose="020B0503020204020204" pitchFamily="34" charset="-122"/>
                <a:cs typeface="+mn-cs"/>
              </a:rPr>
              <a:t>检验结果</a:t>
            </a:r>
            <a:r>
              <a:rPr lang="zh-CN" altLang="en-US" dirty="0" smtClean="0">
                <a:solidFill>
                  <a:srgbClr val="000000"/>
                </a:solidFill>
                <a:latin typeface="微软雅黑" panose="020B0503020204020204" pitchFamily="34" charset="-122"/>
                <a:ea typeface="微软雅黑" panose="020B0503020204020204" pitchFamily="34" charset="-122"/>
                <a:cs typeface="+mn-cs"/>
              </a:rPr>
              <a:t>，分别生成相应合格以及</a:t>
            </a:r>
            <a:r>
              <a:rPr lang="zh-CN" altLang="en-US" b="1" dirty="0" smtClean="0">
                <a:solidFill>
                  <a:srgbClr val="000000"/>
                </a:solidFill>
                <a:latin typeface="微软雅黑" panose="020B0503020204020204" pitchFamily="34" charset="-122"/>
                <a:ea typeface="微软雅黑" panose="020B0503020204020204" pitchFamily="34" charset="-122"/>
                <a:cs typeface="+mn-cs"/>
              </a:rPr>
              <a:t>不合格产品单据</a:t>
            </a:r>
            <a:r>
              <a:rPr lang="zh-CN" altLang="en-US" dirty="0" smtClean="0">
                <a:solidFill>
                  <a:srgbClr val="000000"/>
                </a:solidFill>
                <a:latin typeface="微软雅黑" panose="020B0503020204020204" pitchFamily="34" charset="-122"/>
                <a:ea typeface="微软雅黑" panose="020B0503020204020204" pitchFamily="34" charset="-122"/>
                <a:cs typeface="+mn-cs"/>
              </a:rPr>
              <a:t>，并生成相应的</a:t>
            </a:r>
            <a:r>
              <a:rPr lang="zh-CN" altLang="en-US" dirty="0" smtClean="0">
                <a:latin typeface="微软雅黑" panose="020B0503020204020204" pitchFamily="34" charset="-122"/>
                <a:ea typeface="微软雅黑" panose="020B0503020204020204" pitchFamily="34" charset="-122"/>
                <a:cs typeface="+mn-cs"/>
              </a:rPr>
              <a:t>入库单（收货单）</a:t>
            </a:r>
            <a:r>
              <a:rPr lang="zh-CN" altLang="en-US" dirty="0" smtClean="0">
                <a:solidFill>
                  <a:srgbClr val="000000"/>
                </a:solidFill>
                <a:latin typeface="微软雅黑" panose="020B0503020204020204" pitchFamily="34" charset="-122"/>
                <a:ea typeface="微软雅黑" panose="020B0503020204020204" pitchFamily="34" charset="-122"/>
                <a:cs typeface="+mn-cs"/>
              </a:rPr>
              <a:t>。</a:t>
            </a:r>
            <a:endParaRPr lang="zh-CN" altLang="en-US" dirty="0">
              <a:solidFill>
                <a:srgbClr val="000000"/>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6167737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4" y="1371527"/>
            <a:ext cx="6607111" cy="328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128" y="2449397"/>
            <a:ext cx="7753543" cy="381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0492" y="1502796"/>
            <a:ext cx="6987653" cy="3892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标题 1"/>
          <p:cNvSpPr txBox="1">
            <a:spLocks/>
          </p:cNvSpPr>
          <p:nvPr/>
        </p:nvSpPr>
        <p:spPr bwMode="gray">
          <a:xfrm>
            <a:off x="425598" y="501052"/>
            <a:ext cx="101988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重点展示：质量管理解决方案</a:t>
            </a:r>
          </a:p>
        </p:txBody>
      </p:sp>
    </p:spTree>
    <p:extLst>
      <p:ext uri="{BB962C8B-B14F-4D97-AF65-F5344CB8AC3E}">
        <p14:creationId xmlns:p14="http://schemas.microsoft.com/office/powerpoint/2010/main" val="568503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
          <p:cNvPicPr>
            <a:picLocks noChangeAspect="1" noChangeArrowheads="1"/>
          </p:cNvPicPr>
          <p:nvPr/>
        </p:nvPicPr>
        <p:blipFill>
          <a:blip r:embed="rId3" cstate="print"/>
          <a:srcRect/>
          <a:stretch>
            <a:fillRect/>
          </a:stretch>
        </p:blipFill>
        <p:spPr bwMode="auto">
          <a:xfrm>
            <a:off x="1477729" y="1515687"/>
            <a:ext cx="3248025" cy="4686300"/>
          </a:xfrm>
          <a:prstGeom prst="rect">
            <a:avLst/>
          </a:prstGeom>
          <a:noFill/>
          <a:ln w="9525">
            <a:noFill/>
            <a:miter lim="800000"/>
            <a:headEnd/>
            <a:tailEnd/>
          </a:ln>
        </p:spPr>
      </p:pic>
      <p:pic>
        <p:nvPicPr>
          <p:cNvPr id="314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314" y="3706438"/>
            <a:ext cx="3571665" cy="2772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标题 1"/>
          <p:cNvSpPr txBox="1">
            <a:spLocks/>
          </p:cNvSpPr>
          <p:nvPr/>
        </p:nvSpPr>
        <p:spPr bwMode="gray">
          <a:xfrm>
            <a:off x="425598" y="501052"/>
            <a:ext cx="8820000"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重点展示：服务管理</a:t>
            </a:r>
            <a:r>
              <a:rPr lang="zh-CN" altLang="en-US" sz="3200" dirty="0" smtClean="0">
                <a:latin typeface="微软雅黑" panose="020B0503020204020204" pitchFamily="34" charset="-122"/>
                <a:ea typeface="微软雅黑" panose="020B0503020204020204" pitchFamily="34" charset="-122"/>
              </a:rPr>
              <a:t>流程</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3923296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2"/>
          <p:cNvPicPr>
            <a:picLocks noChangeAspect="1" noChangeArrowheads="1"/>
          </p:cNvPicPr>
          <p:nvPr/>
        </p:nvPicPr>
        <p:blipFill>
          <a:blip r:embed="rId3" cstate="print"/>
          <a:srcRect/>
          <a:stretch>
            <a:fillRect/>
          </a:stretch>
        </p:blipFill>
        <p:spPr bwMode="gray">
          <a:xfrm>
            <a:off x="4914900" y="1560531"/>
            <a:ext cx="6181725" cy="4152900"/>
          </a:xfrm>
          <a:prstGeom prst="rect">
            <a:avLst/>
          </a:prstGeom>
          <a:noFill/>
          <a:ln w="9525" algn="ctr">
            <a:noFill/>
            <a:miter lim="800000"/>
            <a:headEnd/>
            <a:tailEnd/>
          </a:ln>
        </p:spPr>
      </p:pic>
      <p:pic>
        <p:nvPicPr>
          <p:cNvPr id="59396" name="Picture 3"/>
          <p:cNvPicPr>
            <a:picLocks noChangeAspect="1" noChangeArrowheads="1"/>
          </p:cNvPicPr>
          <p:nvPr/>
        </p:nvPicPr>
        <p:blipFill>
          <a:blip r:embed="rId4" cstate="print"/>
          <a:srcRect/>
          <a:stretch>
            <a:fillRect/>
          </a:stretch>
        </p:blipFill>
        <p:spPr bwMode="gray">
          <a:xfrm>
            <a:off x="2421493" y="2808306"/>
            <a:ext cx="4457700" cy="2905125"/>
          </a:xfrm>
          <a:prstGeom prst="rect">
            <a:avLst/>
          </a:prstGeom>
          <a:noFill/>
          <a:ln w="9525" algn="ctr">
            <a:noFill/>
            <a:miter lim="800000"/>
            <a:headEnd/>
            <a:tailEnd/>
          </a:ln>
        </p:spPr>
      </p:pic>
      <p:pic>
        <p:nvPicPr>
          <p:cNvPr id="59397" name="Picture 4"/>
          <p:cNvPicPr>
            <a:picLocks noChangeAspect="1" noChangeArrowheads="1"/>
          </p:cNvPicPr>
          <p:nvPr/>
        </p:nvPicPr>
        <p:blipFill>
          <a:blip r:embed="rId5" cstate="print"/>
          <a:srcRect/>
          <a:stretch>
            <a:fillRect/>
          </a:stretch>
        </p:blipFill>
        <p:spPr bwMode="gray">
          <a:xfrm>
            <a:off x="5444015" y="2179655"/>
            <a:ext cx="6181725" cy="4162425"/>
          </a:xfrm>
          <a:prstGeom prst="rect">
            <a:avLst/>
          </a:prstGeom>
          <a:noFill/>
          <a:ln w="9525" algn="ctr">
            <a:noFill/>
            <a:miter lim="800000"/>
            <a:headEnd/>
            <a:tailEnd/>
          </a:ln>
        </p:spPr>
      </p:pic>
      <p:sp>
        <p:nvSpPr>
          <p:cNvPr id="4" name="Text Box 3"/>
          <p:cNvSpPr txBox="1">
            <a:spLocks noChangeArrowheads="1"/>
          </p:cNvSpPr>
          <p:nvPr/>
        </p:nvSpPr>
        <p:spPr bwMode="auto">
          <a:xfrm>
            <a:off x="324000" y="1600903"/>
            <a:ext cx="4375000" cy="1077218"/>
          </a:xfrm>
          <a:prstGeom prst="rect">
            <a:avLst/>
          </a:prstGeom>
          <a:noFill/>
          <a:ln w="9525">
            <a:noFill/>
            <a:miter lim="800000"/>
            <a:headEnd/>
            <a:tailEnd/>
          </a:ln>
        </p:spPr>
        <p:txBody>
          <a:bodyPr wrap="square">
            <a:spAutoFit/>
          </a:bodyPr>
          <a:lstStyle/>
          <a:p>
            <a:pPr>
              <a:spcBef>
                <a:spcPts val="0"/>
              </a:spcBef>
              <a:buClr>
                <a:schemeClr val="tx2">
                  <a:lumMod val="40000"/>
                  <a:lumOff val="60000"/>
                </a:schemeClr>
              </a:buClr>
              <a:buSzPct val="80000"/>
              <a:defRPr/>
            </a:pPr>
            <a:r>
              <a:rPr lang="zh-CN" altLang="en-US" dirty="0">
                <a:latin typeface="+mj-lt"/>
                <a:ea typeface="+mj-ea"/>
                <a:cs typeface="+mj-cs"/>
              </a:rPr>
              <a:t>系统支持，客户呼叫时，只要说出自己的产品序列号，操作人员选择序列号，整单就可以直接填充。客户名称，产品名称、合同号、合同结束日期（是否在保修期内</a:t>
            </a:r>
            <a:r>
              <a:rPr lang="zh-CN" altLang="en-US" dirty="0" smtClean="0">
                <a:latin typeface="+mj-lt"/>
                <a:ea typeface="+mj-ea"/>
                <a:cs typeface="+mj-cs"/>
              </a:rPr>
              <a:t>）</a:t>
            </a:r>
            <a:endParaRPr lang="en-US" altLang="zh-CN" dirty="0">
              <a:latin typeface="+mj-lt"/>
              <a:ea typeface="+mj-ea"/>
              <a:cs typeface="+mj-cs"/>
            </a:endParaRPr>
          </a:p>
        </p:txBody>
      </p:sp>
      <p:sp>
        <p:nvSpPr>
          <p:cNvPr id="10" name="标题 1"/>
          <p:cNvSpPr txBox="1">
            <a:spLocks/>
          </p:cNvSpPr>
          <p:nvPr/>
        </p:nvSpPr>
        <p:spPr bwMode="gray">
          <a:xfrm>
            <a:off x="425598" y="501052"/>
            <a:ext cx="8820000"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重点展示：服务呼叫管理</a:t>
            </a:r>
          </a:p>
        </p:txBody>
      </p:sp>
    </p:spTree>
    <p:extLst>
      <p:ext uri="{BB962C8B-B14F-4D97-AF65-F5344CB8AC3E}">
        <p14:creationId xmlns:p14="http://schemas.microsoft.com/office/powerpoint/2010/main" val="1663529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ppt_x"/>
                                          </p:val>
                                        </p:tav>
                                        <p:tav tm="100000">
                                          <p:val>
                                            <p:strVal val="#ppt_x"/>
                                          </p:val>
                                        </p:tav>
                                      </p:tavLst>
                                    </p:anim>
                                    <p:anim calcmode="lin" valueType="num">
                                      <p:cBhvr additive="base">
                                        <p:cTn id="8"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7"/>
                                        </p:tgtEl>
                                        <p:attrNameLst>
                                          <p:attrName>style.visibility</p:attrName>
                                        </p:attrNameLst>
                                      </p:cBhvr>
                                      <p:to>
                                        <p:strVal val="visible"/>
                                      </p:to>
                                    </p:set>
                                    <p:anim calcmode="lin" valueType="num">
                                      <p:cBhvr additive="base">
                                        <p:cTn id="13" dur="500" fill="hold"/>
                                        <p:tgtEl>
                                          <p:spTgt spid="59397"/>
                                        </p:tgtEl>
                                        <p:attrNameLst>
                                          <p:attrName>ppt_x</p:attrName>
                                        </p:attrNameLst>
                                      </p:cBhvr>
                                      <p:tavLst>
                                        <p:tav tm="0">
                                          <p:val>
                                            <p:strVal val="#ppt_x"/>
                                          </p:val>
                                        </p:tav>
                                        <p:tav tm="100000">
                                          <p:val>
                                            <p:strVal val="#ppt_x"/>
                                          </p:val>
                                        </p:tav>
                                      </p:tavLst>
                                    </p:anim>
                                    <p:anim calcmode="lin" valueType="num">
                                      <p:cBhvr additive="base">
                                        <p:cTn id="14" dur="500" fill="hold"/>
                                        <p:tgtEl>
                                          <p:spTgt spid="593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50000"/>
              </a:lnSpc>
              <a:spcBef>
                <a:spcPct val="20000"/>
              </a:spcBef>
              <a:buFont typeface="Arial" pitchFamily="34" charset="0"/>
              <a:buChar char="•"/>
              <a:defRPr kumimoji="1" sz="1600">
                <a:solidFill>
                  <a:schemeClr val="accent1"/>
                </a:solidFill>
                <a:latin typeface="微软雅黑" pitchFamily="34" charset="-122"/>
                <a:ea typeface="微软雅黑" pitchFamily="34" charset="-122"/>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9pPr>
          </a:lstStyle>
          <a:p>
            <a:pPr eaLnBrk="1" hangingPunct="1">
              <a:lnSpc>
                <a:spcPct val="100000"/>
              </a:lnSpc>
              <a:spcBef>
                <a:spcPct val="0"/>
              </a:spcBef>
              <a:buFontTx/>
              <a:buNone/>
            </a:pPr>
            <a:fld id="{CBA96C1A-F1DC-4103-A286-8ED5E02BF2C3}" type="slidenum">
              <a:rPr kumimoji="0" lang="zh-CN" altLang="en-US" sz="1200">
                <a:solidFill>
                  <a:schemeClr val="bg1"/>
                </a:solidFill>
                <a:latin typeface="Calibri" pitchFamily="34" charset="0"/>
                <a:ea typeface="宋体" pitchFamily="2" charset="-122"/>
              </a:rPr>
              <a:pPr eaLnBrk="1" hangingPunct="1">
                <a:lnSpc>
                  <a:spcPct val="100000"/>
                </a:lnSpc>
                <a:spcBef>
                  <a:spcPct val="0"/>
                </a:spcBef>
                <a:buFontTx/>
                <a:buNone/>
              </a:pPr>
              <a:t>25</a:t>
            </a:fld>
            <a:endParaRPr kumimoji="0" lang="zh-CN" altLang="en-US" sz="1200">
              <a:solidFill>
                <a:schemeClr val="bg1"/>
              </a:solidFill>
              <a:latin typeface="Calibri" pitchFamily="34" charset="0"/>
              <a:ea typeface="宋体" pitchFamily="2" charset="-122"/>
            </a:endParaRPr>
          </a:p>
        </p:txBody>
      </p:sp>
      <p:grpSp>
        <p:nvGrpSpPr>
          <p:cNvPr id="6" name="组合 5"/>
          <p:cNvGrpSpPr/>
          <p:nvPr/>
        </p:nvGrpSpPr>
        <p:grpSpPr>
          <a:xfrm>
            <a:off x="-493486" y="1885153"/>
            <a:ext cx="8059738" cy="3187699"/>
            <a:chOff x="2127251" y="2198689"/>
            <a:chExt cx="8059738" cy="3187699"/>
          </a:xfrm>
        </p:grpSpPr>
        <p:sp>
          <p:nvSpPr>
            <p:cNvPr id="7" name="MH_Other_1"/>
            <p:cNvSpPr/>
            <p:nvPr>
              <p:custDataLst>
                <p:tags r:id="rId1"/>
              </p:custDataLst>
            </p:nvPr>
          </p:nvSpPr>
          <p:spPr>
            <a:xfrm>
              <a:off x="5081588" y="2198689"/>
              <a:ext cx="1027112" cy="1182687"/>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2320" tIns="313011" rIns="272320" bIns="313011" spcCol="1270" anchor="ctr">
              <a:normAutofit/>
            </a:bodyPr>
            <a:lstStyle/>
            <a:p>
              <a:pPr algn="ctr" defTabSz="1600200" fontAlgn="auto">
                <a:lnSpc>
                  <a:spcPct val="90000"/>
                </a:lnSpc>
                <a:spcAft>
                  <a:spcPct val="35000"/>
                </a:spcAft>
                <a:defRPr/>
              </a:pPr>
              <a:endParaRPr lang="zh-CN" altLang="en-US" sz="3600">
                <a:latin typeface="微软雅黑" panose="020B0503020204020204" pitchFamily="34" charset="-122"/>
                <a:ea typeface="微软雅黑" panose="020B0503020204020204" pitchFamily="34" charset="-122"/>
              </a:endParaRPr>
            </a:p>
          </p:txBody>
        </p:sp>
        <p:sp>
          <p:nvSpPr>
            <p:cNvPr id="8" name="MH_Other_2"/>
            <p:cNvSpPr/>
            <p:nvPr>
              <p:custDataLst>
                <p:tags r:id="rId2"/>
              </p:custDataLst>
            </p:nvPr>
          </p:nvSpPr>
          <p:spPr>
            <a:xfrm>
              <a:off x="6745288" y="3201989"/>
              <a:ext cx="1027112" cy="1182687"/>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2320" tIns="313011" rIns="272320" bIns="313011" spcCol="1270" anchor="ctr">
              <a:normAutofit/>
            </a:bodyPr>
            <a:lstStyle/>
            <a:p>
              <a:pPr algn="ctr" defTabSz="1600200" fontAlgn="auto">
                <a:lnSpc>
                  <a:spcPct val="90000"/>
                </a:lnSpc>
                <a:spcAft>
                  <a:spcPct val="35000"/>
                </a:spcAft>
                <a:defRPr/>
              </a:pPr>
              <a:endParaRPr lang="zh-CN" altLang="en-US" sz="3600">
                <a:latin typeface="微软雅黑" panose="020B0503020204020204" pitchFamily="34" charset="-122"/>
                <a:ea typeface="微软雅黑" panose="020B0503020204020204" pitchFamily="34" charset="-122"/>
              </a:endParaRPr>
            </a:p>
          </p:txBody>
        </p:sp>
        <p:sp>
          <p:nvSpPr>
            <p:cNvPr id="9" name="MH_Other_3"/>
            <p:cNvSpPr/>
            <p:nvPr>
              <p:custDataLst>
                <p:tags r:id="rId3"/>
              </p:custDataLst>
            </p:nvPr>
          </p:nvSpPr>
          <p:spPr>
            <a:xfrm>
              <a:off x="5081588" y="4205288"/>
              <a:ext cx="1027112" cy="118110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2320" tIns="313011" rIns="272320" bIns="313011" spcCol="1270" anchor="ctr">
              <a:normAutofit/>
            </a:bodyPr>
            <a:lstStyle/>
            <a:p>
              <a:pPr algn="ctr" defTabSz="1600200" fontAlgn="auto">
                <a:lnSpc>
                  <a:spcPct val="90000"/>
                </a:lnSpc>
                <a:spcAft>
                  <a:spcPct val="35000"/>
                </a:spcAft>
                <a:defRPr/>
              </a:pPr>
              <a:endParaRPr lang="zh-CN" altLang="en-US" sz="3600">
                <a:latin typeface="微软雅黑" panose="020B0503020204020204" pitchFamily="34" charset="-122"/>
                <a:ea typeface="微软雅黑" panose="020B0503020204020204" pitchFamily="34" charset="-122"/>
              </a:endParaRPr>
            </a:p>
          </p:txBody>
        </p:sp>
        <p:sp>
          <p:nvSpPr>
            <p:cNvPr id="10" name="MH_Other_5"/>
            <p:cNvSpPr>
              <a:spLocks noEditPoints="1"/>
            </p:cNvSpPr>
            <p:nvPr>
              <p:custDataLst>
                <p:tags r:id="rId4"/>
              </p:custDataLst>
            </p:nvPr>
          </p:nvSpPr>
          <p:spPr bwMode="auto">
            <a:xfrm>
              <a:off x="7073900" y="3625850"/>
              <a:ext cx="368300" cy="369888"/>
            </a:xfrm>
            <a:custGeom>
              <a:avLst/>
              <a:gdLst>
                <a:gd name="T0" fmla="*/ 2147483646 w 128"/>
                <a:gd name="T1" fmla="*/ 0 h 128"/>
                <a:gd name="T2" fmla="*/ 2147483646 w 128"/>
                <a:gd name="T3" fmla="*/ 2147483646 h 128"/>
                <a:gd name="T4" fmla="*/ 2147483646 w 128"/>
                <a:gd name="T5" fmla="*/ 2147483646 h 128"/>
                <a:gd name="T6" fmla="*/ 2147483646 w 128"/>
                <a:gd name="T7" fmla="*/ 0 h 128"/>
                <a:gd name="T8" fmla="*/ 0 w 128"/>
                <a:gd name="T9" fmla="*/ 2147483646 h 128"/>
                <a:gd name="T10" fmla="*/ 0 w 128"/>
                <a:gd name="T11" fmla="*/ 2147483646 h 128"/>
                <a:gd name="T12" fmla="*/ 2147483646 w 128"/>
                <a:gd name="T13" fmla="*/ 2147483646 h 128"/>
                <a:gd name="T14" fmla="*/ 2147483646 w 128"/>
                <a:gd name="T15" fmla="*/ 2147483646 h 128"/>
                <a:gd name="T16" fmla="*/ 2147483646 w 128"/>
                <a:gd name="T17" fmla="*/ 2147483646 h 128"/>
                <a:gd name="T18" fmla="*/ 2147483646 w 128"/>
                <a:gd name="T19" fmla="*/ 2147483646 h 128"/>
                <a:gd name="T20" fmla="*/ 2147483646 w 128"/>
                <a:gd name="T21" fmla="*/ 2147483646 h 128"/>
                <a:gd name="T22" fmla="*/ 2147483646 w 128"/>
                <a:gd name="T23" fmla="*/ 2147483646 h 128"/>
                <a:gd name="T24" fmla="*/ 2147483646 w 128"/>
                <a:gd name="T25" fmla="*/ 0 h 128"/>
                <a:gd name="T26" fmla="*/ 2147483646 w 128"/>
                <a:gd name="T27" fmla="*/ 2147483646 h 128"/>
                <a:gd name="T28" fmla="*/ 2147483646 w 128"/>
                <a:gd name="T29" fmla="*/ 2147483646 h 128"/>
                <a:gd name="T30" fmla="*/ 2147483646 w 128"/>
                <a:gd name="T31" fmla="*/ 2147483646 h 128"/>
                <a:gd name="T32" fmla="*/ 2147483646 w 128"/>
                <a:gd name="T33" fmla="*/ 2147483646 h 128"/>
                <a:gd name="T34" fmla="*/ 2147483646 w 128"/>
                <a:gd name="T35" fmla="*/ 2147483646 h 128"/>
                <a:gd name="T36" fmla="*/ 2147483646 w 128"/>
                <a:gd name="T37" fmla="*/ 2147483646 h 128"/>
                <a:gd name="T38" fmla="*/ 2147483646 w 128"/>
                <a:gd name="T39" fmla="*/ 2147483646 h 128"/>
                <a:gd name="T40" fmla="*/ 2147483646 w 128"/>
                <a:gd name="T41" fmla="*/ 2147483646 h 128"/>
                <a:gd name="T42" fmla="*/ 2147483646 w 128"/>
                <a:gd name="T43" fmla="*/ 2147483646 h 128"/>
                <a:gd name="T44" fmla="*/ 2147483646 w 128"/>
                <a:gd name="T45" fmla="*/ 2147483646 h 128"/>
                <a:gd name="T46" fmla="*/ 2147483646 w 128"/>
                <a:gd name="T47" fmla="*/ 2147483646 h 128"/>
                <a:gd name="T48" fmla="*/ 2147483646 w 128"/>
                <a:gd name="T49" fmla="*/ 2147483646 h 128"/>
                <a:gd name="T50" fmla="*/ 2147483646 w 128"/>
                <a:gd name="T51" fmla="*/ 2147483646 h 128"/>
                <a:gd name="T52" fmla="*/ 2147483646 w 128"/>
                <a:gd name="T53" fmla="*/ 2147483646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1" name="MH_Other_6"/>
            <p:cNvSpPr>
              <a:spLocks noEditPoints="1"/>
            </p:cNvSpPr>
            <p:nvPr>
              <p:custDataLst>
                <p:tags r:id="rId5"/>
              </p:custDataLst>
            </p:nvPr>
          </p:nvSpPr>
          <p:spPr bwMode="auto">
            <a:xfrm>
              <a:off x="5410200" y="2617788"/>
              <a:ext cx="369888" cy="368300"/>
            </a:xfrm>
            <a:custGeom>
              <a:avLst/>
              <a:gdLst>
                <a:gd name="T0" fmla="*/ 2147483646 w 128"/>
                <a:gd name="T1" fmla="*/ 2147483646 h 128"/>
                <a:gd name="T2" fmla="*/ 2147483646 w 128"/>
                <a:gd name="T3" fmla="*/ 2147483646 h 128"/>
                <a:gd name="T4" fmla="*/ 2147483646 w 128"/>
                <a:gd name="T5" fmla="*/ 2147483646 h 128"/>
                <a:gd name="T6" fmla="*/ 2147483646 w 128"/>
                <a:gd name="T7" fmla="*/ 2147483646 h 128"/>
                <a:gd name="T8" fmla="*/ 2147483646 w 128"/>
                <a:gd name="T9" fmla="*/ 2147483646 h 128"/>
                <a:gd name="T10" fmla="*/ 2147483646 w 128"/>
                <a:gd name="T11" fmla="*/ 2147483646 h 128"/>
                <a:gd name="T12" fmla="*/ 2147483646 w 128"/>
                <a:gd name="T13" fmla="*/ 2147483646 h 128"/>
                <a:gd name="T14" fmla="*/ 2147483646 w 128"/>
                <a:gd name="T15" fmla="*/ 2147483646 h 128"/>
                <a:gd name="T16" fmla="*/ 2147483646 w 128"/>
                <a:gd name="T17" fmla="*/ 2147483646 h 128"/>
                <a:gd name="T18" fmla="*/ 2147483646 w 128"/>
                <a:gd name="T19" fmla="*/ 2147483646 h 128"/>
                <a:gd name="T20" fmla="*/ 2147483646 w 128"/>
                <a:gd name="T21" fmla="*/ 2147483646 h 128"/>
                <a:gd name="T22" fmla="*/ 2147483646 w 128"/>
                <a:gd name="T23" fmla="*/ 2147483646 h 128"/>
                <a:gd name="T24" fmla="*/ 2147483646 w 128"/>
                <a:gd name="T25" fmla="*/ 2147483646 h 128"/>
                <a:gd name="T26" fmla="*/ 2147483646 w 128"/>
                <a:gd name="T27" fmla="*/ 2147483646 h 128"/>
                <a:gd name="T28" fmla="*/ 2147483646 w 128"/>
                <a:gd name="T29" fmla="*/ 2147483646 h 128"/>
                <a:gd name="T30" fmla="*/ 2147483646 w 128"/>
                <a:gd name="T31" fmla="*/ 2147483646 h 128"/>
                <a:gd name="T32" fmla="*/ 2147483646 w 128"/>
                <a:gd name="T33" fmla="*/ 2147483646 h 128"/>
                <a:gd name="T34" fmla="*/ 2147483646 w 128"/>
                <a:gd name="T35" fmla="*/ 2147483646 h 128"/>
                <a:gd name="T36" fmla="*/ 2147483646 w 128"/>
                <a:gd name="T37" fmla="*/ 2147483646 h 128"/>
                <a:gd name="T38" fmla="*/ 2147483646 w 128"/>
                <a:gd name="T39" fmla="*/ 2147483646 h 128"/>
                <a:gd name="T40" fmla="*/ 2147483646 w 128"/>
                <a:gd name="T41" fmla="*/ 2147483646 h 128"/>
                <a:gd name="T42" fmla="*/ 2147483646 w 128"/>
                <a:gd name="T43" fmla="*/ 0 h 128"/>
                <a:gd name="T44" fmla="*/ 2147483646 w 128"/>
                <a:gd name="T45" fmla="*/ 0 h 128"/>
                <a:gd name="T46" fmla="*/ 0 w 128"/>
                <a:gd name="T47" fmla="*/ 2147483646 h 128"/>
                <a:gd name="T48" fmla="*/ 0 w 128"/>
                <a:gd name="T49" fmla="*/ 2147483646 h 128"/>
                <a:gd name="T50" fmla="*/ 2147483646 w 128"/>
                <a:gd name="T51" fmla="*/ 2147483646 h 128"/>
                <a:gd name="T52" fmla="*/ 2147483646 w 128"/>
                <a:gd name="T53" fmla="*/ 2147483646 h 128"/>
                <a:gd name="T54" fmla="*/ 2147483646 w 128"/>
                <a:gd name="T55" fmla="*/ 2147483646 h 128"/>
                <a:gd name="T56" fmla="*/ 2147483646 w 128"/>
                <a:gd name="T57" fmla="*/ 2147483646 h 128"/>
                <a:gd name="T58" fmla="*/ 2147483646 w 128"/>
                <a:gd name="T59" fmla="*/ 0 h 128"/>
                <a:gd name="T60" fmla="*/ 2147483646 w 128"/>
                <a:gd name="T61" fmla="*/ 2147483646 h 128"/>
                <a:gd name="T62" fmla="*/ 2147483646 w 128"/>
                <a:gd name="T63" fmla="*/ 2147483646 h 128"/>
                <a:gd name="T64" fmla="*/ 2147483646 w 128"/>
                <a:gd name="T65" fmla="*/ 2147483646 h 128"/>
                <a:gd name="T66" fmla="*/ 2147483646 w 128"/>
                <a:gd name="T67" fmla="*/ 2147483646 h 128"/>
                <a:gd name="T68" fmla="*/ 2147483646 w 128"/>
                <a:gd name="T69" fmla="*/ 2147483646 h 128"/>
                <a:gd name="T70" fmla="*/ 2147483646 w 128"/>
                <a:gd name="T71" fmla="*/ 2147483646 h 128"/>
                <a:gd name="T72" fmla="*/ 2147483646 w 128"/>
                <a:gd name="T73" fmla="*/ 2147483646 h 128"/>
                <a:gd name="T74" fmla="*/ 2147483646 w 128"/>
                <a:gd name="T75" fmla="*/ 2147483646 h 128"/>
                <a:gd name="T76" fmla="*/ 2147483646 w 128"/>
                <a:gd name="T77" fmla="*/ 2147483646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2" name="MH_Other_7"/>
            <p:cNvSpPr/>
            <p:nvPr>
              <p:custDataLst>
                <p:tags r:id="rId6"/>
              </p:custDataLst>
            </p:nvPr>
          </p:nvSpPr>
          <p:spPr>
            <a:xfrm>
              <a:off x="6186488" y="2198689"/>
              <a:ext cx="1028700" cy="1182687"/>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2320" tIns="313011" rIns="272320" bIns="313011" spcCol="1270" anchor="ctr">
              <a:normAutofit/>
            </a:bodyPr>
            <a:lstStyle/>
            <a:p>
              <a:pPr algn="ctr" defTabSz="1600200" fontAlgn="auto">
                <a:lnSpc>
                  <a:spcPct val="90000"/>
                </a:lnSpc>
                <a:spcAft>
                  <a:spcPct val="35000"/>
                </a:spcAft>
                <a:defRPr/>
              </a:pPr>
              <a:endParaRPr lang="zh-CN" altLang="en-US" sz="3600">
                <a:latin typeface="微软雅黑" panose="020B0503020204020204" pitchFamily="34" charset="-122"/>
                <a:ea typeface="微软雅黑" panose="020B0503020204020204" pitchFamily="34" charset="-122"/>
              </a:endParaRPr>
            </a:p>
          </p:txBody>
        </p:sp>
        <p:sp>
          <p:nvSpPr>
            <p:cNvPr id="13" name="MH_Other_8"/>
            <p:cNvSpPr/>
            <p:nvPr>
              <p:custDataLst>
                <p:tags r:id="rId7"/>
              </p:custDataLst>
            </p:nvPr>
          </p:nvSpPr>
          <p:spPr>
            <a:xfrm>
              <a:off x="6186488" y="4198939"/>
              <a:ext cx="1028700" cy="1182687"/>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2320" tIns="313011" rIns="272320" bIns="313011" spcCol="1270" anchor="ctr">
              <a:normAutofit/>
            </a:bodyPr>
            <a:lstStyle/>
            <a:p>
              <a:pPr algn="ctr" defTabSz="1600200" fontAlgn="auto">
                <a:lnSpc>
                  <a:spcPct val="90000"/>
                </a:lnSpc>
                <a:spcAft>
                  <a:spcPct val="35000"/>
                </a:spcAft>
                <a:defRPr/>
              </a:pPr>
              <a:endParaRPr lang="zh-CN" altLang="en-US" sz="3600">
                <a:latin typeface="微软雅黑" panose="020B0503020204020204" pitchFamily="34" charset="-122"/>
                <a:ea typeface="微软雅黑" panose="020B0503020204020204" pitchFamily="34" charset="-122"/>
              </a:endParaRPr>
            </a:p>
          </p:txBody>
        </p:sp>
        <p:sp>
          <p:nvSpPr>
            <p:cNvPr id="14" name="MH_Other_9"/>
            <p:cNvSpPr/>
            <p:nvPr>
              <p:custDataLst>
                <p:tags r:id="rId8"/>
              </p:custDataLst>
            </p:nvPr>
          </p:nvSpPr>
          <p:spPr>
            <a:xfrm>
              <a:off x="4524376" y="3201989"/>
              <a:ext cx="1027113" cy="1182687"/>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2320" tIns="313011" rIns="272320" bIns="313011" spcCol="1270" anchor="ctr">
              <a:normAutofit/>
            </a:bodyPr>
            <a:lstStyle/>
            <a:p>
              <a:pPr algn="ctr" defTabSz="1600200" fontAlgn="auto">
                <a:lnSpc>
                  <a:spcPct val="90000"/>
                </a:lnSpc>
                <a:spcAft>
                  <a:spcPct val="35000"/>
                </a:spcAft>
                <a:defRPr/>
              </a:pPr>
              <a:endParaRPr lang="zh-CN" altLang="en-US" sz="3600">
                <a:latin typeface="微软雅黑" panose="020B0503020204020204" pitchFamily="34" charset="-122"/>
                <a:ea typeface="微软雅黑" panose="020B0503020204020204" pitchFamily="34" charset="-122"/>
              </a:endParaRPr>
            </a:p>
          </p:txBody>
        </p:sp>
        <p:sp>
          <p:nvSpPr>
            <p:cNvPr id="15" name="MH_SubTitle_1"/>
            <p:cNvSpPr>
              <a:spLocks noChangeArrowheads="1"/>
            </p:cNvSpPr>
            <p:nvPr>
              <p:custDataLst>
                <p:tags r:id="rId9"/>
              </p:custDataLst>
            </p:nvPr>
          </p:nvSpPr>
          <p:spPr bwMode="auto">
            <a:xfrm>
              <a:off x="2674938" y="2460626"/>
              <a:ext cx="2309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defRPr/>
              </a:pPr>
              <a:r>
                <a:rPr lang="zh-CN" altLang="en-US" dirty="0" smtClean="0">
                  <a:latin typeface="微软雅黑" panose="020B0503020204020204" pitchFamily="34" charset="-122"/>
                  <a:ea typeface="微软雅黑" panose="020B0503020204020204" pitchFamily="34" charset="-122"/>
                </a:rPr>
                <a:t>税收筹划</a:t>
              </a:r>
              <a:endParaRPr lang="zh-CN" altLang="en-US" dirty="0">
                <a:latin typeface="微软雅黑" panose="020B0503020204020204" pitchFamily="34" charset="-122"/>
                <a:ea typeface="微软雅黑" panose="020B0503020204020204" pitchFamily="34" charset="-122"/>
              </a:endParaRPr>
            </a:p>
          </p:txBody>
        </p:sp>
        <p:sp>
          <p:nvSpPr>
            <p:cNvPr id="16" name="MH_SubTitle_2"/>
            <p:cNvSpPr>
              <a:spLocks noChangeArrowheads="1"/>
            </p:cNvSpPr>
            <p:nvPr>
              <p:custDataLst>
                <p:tags r:id="rId10"/>
              </p:custDataLst>
            </p:nvPr>
          </p:nvSpPr>
          <p:spPr bwMode="auto">
            <a:xfrm>
              <a:off x="2127251" y="3471863"/>
              <a:ext cx="2309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defRPr/>
              </a:pPr>
              <a:r>
                <a:rPr lang="zh-CN" altLang="en-US" dirty="0" smtClean="0">
                  <a:latin typeface="微软雅黑" panose="020B0503020204020204" pitchFamily="34" charset="-122"/>
                  <a:ea typeface="微软雅黑" panose="020B0503020204020204" pitchFamily="34" charset="-122"/>
                </a:rPr>
                <a:t>内控风险管理</a:t>
              </a:r>
              <a:endParaRPr lang="zh-CN" altLang="en-US" dirty="0">
                <a:latin typeface="微软雅黑" panose="020B0503020204020204" pitchFamily="34" charset="-122"/>
                <a:ea typeface="微软雅黑" panose="020B0503020204020204" pitchFamily="34" charset="-122"/>
              </a:endParaRPr>
            </a:p>
          </p:txBody>
        </p:sp>
        <p:sp>
          <p:nvSpPr>
            <p:cNvPr id="17" name="MH_SubTitle_3"/>
            <p:cNvSpPr>
              <a:spLocks noChangeArrowheads="1"/>
            </p:cNvSpPr>
            <p:nvPr>
              <p:custDataLst>
                <p:tags r:id="rId11"/>
              </p:custDataLst>
            </p:nvPr>
          </p:nvSpPr>
          <p:spPr bwMode="auto">
            <a:xfrm>
              <a:off x="2674938" y="4486276"/>
              <a:ext cx="2309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defRPr/>
              </a:pPr>
              <a:r>
                <a:rPr lang="zh-CN" altLang="en-US" dirty="0" smtClean="0">
                  <a:latin typeface="微软雅黑" panose="020B0503020204020204" pitchFamily="34" charset="-122"/>
                  <a:ea typeface="微软雅黑" panose="020B0503020204020204" pitchFamily="34" charset="-122"/>
                </a:rPr>
                <a:t>资金管理</a:t>
              </a:r>
              <a:endParaRPr lang="zh-CN" altLang="en-US" dirty="0">
                <a:latin typeface="微软雅黑" panose="020B0503020204020204" pitchFamily="34" charset="-122"/>
                <a:ea typeface="微软雅黑" panose="020B0503020204020204" pitchFamily="34" charset="-122"/>
              </a:endParaRPr>
            </a:p>
          </p:txBody>
        </p:sp>
        <p:sp>
          <p:nvSpPr>
            <p:cNvPr id="18" name="MH_SubTitle_4"/>
            <p:cNvSpPr>
              <a:spLocks noChangeArrowheads="1"/>
            </p:cNvSpPr>
            <p:nvPr>
              <p:custDataLst>
                <p:tags r:id="rId12"/>
              </p:custDataLst>
            </p:nvPr>
          </p:nvSpPr>
          <p:spPr bwMode="auto">
            <a:xfrm>
              <a:off x="7310438" y="2460626"/>
              <a:ext cx="2309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dirty="0" smtClean="0">
                  <a:latin typeface="微软雅黑" panose="020B0503020204020204" pitchFamily="34" charset="-122"/>
                  <a:ea typeface="微软雅黑" panose="020B0503020204020204" pitchFamily="34" charset="-122"/>
                </a:rPr>
                <a:t>财务核算管理</a:t>
              </a:r>
              <a:endParaRPr lang="zh-CN" altLang="en-US" dirty="0">
                <a:latin typeface="微软雅黑" panose="020B0503020204020204" pitchFamily="34" charset="-122"/>
                <a:ea typeface="微软雅黑" panose="020B0503020204020204" pitchFamily="34" charset="-122"/>
              </a:endParaRPr>
            </a:p>
          </p:txBody>
        </p:sp>
        <p:sp>
          <p:nvSpPr>
            <p:cNvPr id="19" name="MH_SubTitle_5"/>
            <p:cNvSpPr>
              <a:spLocks noChangeArrowheads="1"/>
            </p:cNvSpPr>
            <p:nvPr>
              <p:custDataLst>
                <p:tags r:id="rId13"/>
              </p:custDataLst>
            </p:nvPr>
          </p:nvSpPr>
          <p:spPr bwMode="auto">
            <a:xfrm>
              <a:off x="7877176" y="3471863"/>
              <a:ext cx="2309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dirty="0" smtClean="0">
                  <a:latin typeface="微软雅黑" panose="020B0503020204020204" pitchFamily="34" charset="-122"/>
                  <a:ea typeface="微软雅黑" panose="020B0503020204020204" pitchFamily="34" charset="-122"/>
                </a:rPr>
                <a:t>财务报告管理</a:t>
              </a:r>
              <a:endParaRPr lang="zh-CN" altLang="en-US" dirty="0">
                <a:latin typeface="微软雅黑" panose="020B0503020204020204" pitchFamily="34" charset="-122"/>
                <a:ea typeface="微软雅黑" panose="020B0503020204020204" pitchFamily="34" charset="-122"/>
              </a:endParaRPr>
            </a:p>
          </p:txBody>
        </p:sp>
        <p:sp>
          <p:nvSpPr>
            <p:cNvPr id="20" name="MH_SubTitle_6"/>
            <p:cNvSpPr>
              <a:spLocks noChangeArrowheads="1"/>
            </p:cNvSpPr>
            <p:nvPr>
              <p:custDataLst>
                <p:tags r:id="rId14"/>
              </p:custDataLst>
            </p:nvPr>
          </p:nvSpPr>
          <p:spPr bwMode="auto">
            <a:xfrm>
              <a:off x="7310438" y="4486276"/>
              <a:ext cx="2309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dirty="0" smtClean="0">
                  <a:latin typeface="微软雅黑" panose="020B0503020204020204" pitchFamily="34" charset="-122"/>
                  <a:ea typeface="微软雅黑" panose="020B0503020204020204" pitchFamily="34" charset="-122"/>
                </a:rPr>
                <a:t>全面预算管理</a:t>
              </a:r>
              <a:endParaRPr lang="zh-CN" altLang="en-US" dirty="0">
                <a:latin typeface="微软雅黑" panose="020B0503020204020204" pitchFamily="34" charset="-122"/>
                <a:ea typeface="微软雅黑" panose="020B0503020204020204" pitchFamily="34" charset="-122"/>
              </a:endParaRPr>
            </a:p>
          </p:txBody>
        </p:sp>
        <p:sp>
          <p:nvSpPr>
            <p:cNvPr id="21" name="MH_Title_1"/>
            <p:cNvSpPr/>
            <p:nvPr>
              <p:custDataLst>
                <p:tags r:id="rId15"/>
              </p:custDataLst>
            </p:nvPr>
          </p:nvSpPr>
          <p:spPr>
            <a:xfrm>
              <a:off x="5638801" y="3201989"/>
              <a:ext cx="1027113" cy="1182687"/>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ormAutofit/>
            </a:bodyPr>
            <a:lstStyle/>
            <a:p>
              <a:pPr algn="ctr" defTabSz="1600200" fontAlgn="auto">
                <a:lnSpc>
                  <a:spcPct val="90000"/>
                </a:lnSpc>
                <a:spcAft>
                  <a:spcPct val="35000"/>
                </a:spcAft>
                <a:defRPr/>
              </a:pPr>
              <a:r>
                <a:rPr lang="zh-CN" altLang="en-US" b="1" dirty="0" smtClean="0">
                  <a:solidFill>
                    <a:srgbClr val="FFFFFF"/>
                  </a:solidFill>
                  <a:latin typeface="微软雅黑" panose="020B0503020204020204" pitchFamily="34" charset="-122"/>
                  <a:ea typeface="微软雅黑" panose="020B0503020204020204" pitchFamily="34" charset="-122"/>
                </a:rPr>
                <a:t>财务管控</a:t>
              </a:r>
              <a:endParaRPr lang="en-US" altLang="zh-CN" b="1" dirty="0" smtClean="0">
                <a:solidFill>
                  <a:srgbClr val="FFFFFF"/>
                </a:solidFill>
                <a:latin typeface="微软雅黑" panose="020B0503020204020204" pitchFamily="34" charset="-122"/>
                <a:ea typeface="微软雅黑" panose="020B0503020204020204" pitchFamily="34" charset="-122"/>
              </a:endParaRPr>
            </a:p>
            <a:p>
              <a:pPr algn="ctr" defTabSz="1600200" fontAlgn="auto">
                <a:lnSpc>
                  <a:spcPct val="90000"/>
                </a:lnSpc>
                <a:spcAft>
                  <a:spcPct val="35000"/>
                </a:spcAft>
                <a:defRPr/>
              </a:pPr>
              <a:r>
                <a:rPr lang="zh-CN" altLang="en-US" b="1" dirty="0" smtClean="0">
                  <a:solidFill>
                    <a:srgbClr val="FFFFFF"/>
                  </a:solidFill>
                  <a:latin typeface="微软雅黑" panose="020B0503020204020204" pitchFamily="34" charset="-122"/>
                  <a:ea typeface="微软雅黑" panose="020B0503020204020204" pitchFamily="34" charset="-122"/>
                </a:rPr>
                <a:t>职能</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2" name="MH_Other_11"/>
            <p:cNvSpPr>
              <a:spLocks/>
            </p:cNvSpPr>
            <p:nvPr>
              <p:custDataLst>
                <p:tags r:id="rId16"/>
              </p:custDataLst>
            </p:nvPr>
          </p:nvSpPr>
          <p:spPr bwMode="auto">
            <a:xfrm>
              <a:off x="6470651" y="2646363"/>
              <a:ext cx="460375" cy="341312"/>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a:extLst/>
          </p:spPr>
          <p:txBody>
            <a:bodyPr lIns="68580" tIns="34290" rIns="68580" bIns="540000" anchor="ctr">
              <a:normAutofit fontScale="25000" lnSpcReduction="20000"/>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3" name="MH_Other_12"/>
            <p:cNvSpPr>
              <a:spLocks/>
            </p:cNvSpPr>
            <p:nvPr>
              <p:custDataLst>
                <p:tags r:id="rId17"/>
              </p:custDataLst>
            </p:nvPr>
          </p:nvSpPr>
          <p:spPr bwMode="auto">
            <a:xfrm>
              <a:off x="6523038" y="4605338"/>
              <a:ext cx="355600" cy="36830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FFFFFF"/>
            </a:solidFill>
            <a:ln>
              <a:noFill/>
            </a:ln>
            <a:extLst/>
          </p:spPr>
          <p:txBody>
            <a:bodyPr anchor="ctr">
              <a:normAutofit/>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 name="KSO_Shape"/>
            <p:cNvSpPr>
              <a:spLocks/>
            </p:cNvSpPr>
            <p:nvPr/>
          </p:nvSpPr>
          <p:spPr bwMode="auto">
            <a:xfrm>
              <a:off x="5269420" y="4598990"/>
              <a:ext cx="545083" cy="359543"/>
            </a:xfrm>
            <a:custGeom>
              <a:avLst/>
              <a:gdLst>
                <a:gd name="T0" fmla="*/ 1691265 w 3283"/>
                <a:gd name="T1" fmla="*/ 972666 h 2167"/>
                <a:gd name="T2" fmla="*/ 1691265 w 3283"/>
                <a:gd name="T3" fmla="*/ 1114753 h 2167"/>
                <a:gd name="T4" fmla="*/ 1582682 w 3283"/>
                <a:gd name="T5" fmla="*/ 1114753 h 2167"/>
                <a:gd name="T6" fmla="*/ 0 w 3283"/>
                <a:gd name="T7" fmla="*/ 1188814 h 2167"/>
                <a:gd name="T8" fmla="*/ 106390 w 3283"/>
                <a:gd name="T9" fmla="*/ 285820 h 2167"/>
                <a:gd name="T10" fmla="*/ 106390 w 3283"/>
                <a:gd name="T11" fmla="*/ 145379 h 2167"/>
                <a:gd name="T12" fmla="*/ 215521 w 3283"/>
                <a:gd name="T13" fmla="*/ 145379 h 2167"/>
                <a:gd name="T14" fmla="*/ 215521 w 3283"/>
                <a:gd name="T15" fmla="*/ 0 h 2167"/>
                <a:gd name="T16" fmla="*/ 1726911 w 3283"/>
                <a:gd name="T17" fmla="*/ 0 h 2167"/>
                <a:gd name="T18" fmla="*/ 1800397 w 3283"/>
                <a:gd name="T19" fmla="*/ 68026 h 2167"/>
                <a:gd name="T20" fmla="*/ 1800397 w 3283"/>
                <a:gd name="T21" fmla="*/ 972666 h 2167"/>
                <a:gd name="T22" fmla="*/ 71840 w 3283"/>
                <a:gd name="T23" fmla="*/ 357687 h 2167"/>
                <a:gd name="T24" fmla="*/ 1509197 w 3283"/>
                <a:gd name="T25" fmla="*/ 1114205 h 2167"/>
                <a:gd name="T26" fmla="*/ 71840 w 3283"/>
                <a:gd name="T27" fmla="*/ 357687 h 2167"/>
                <a:gd name="T28" fmla="*/ 180424 w 3283"/>
                <a:gd name="T29" fmla="*/ 285820 h 2167"/>
                <a:gd name="T30" fmla="*/ 1582682 w 3283"/>
                <a:gd name="T31" fmla="*/ 1046727 h 2167"/>
                <a:gd name="T32" fmla="*/ 1617231 w 3283"/>
                <a:gd name="T33" fmla="*/ 213405 h 2167"/>
                <a:gd name="T34" fmla="*/ 1726911 w 3283"/>
                <a:gd name="T35" fmla="*/ 68026 h 2167"/>
                <a:gd name="T36" fmla="*/ 289555 w 3283"/>
                <a:gd name="T37" fmla="*/ 145379 h 2167"/>
                <a:gd name="T38" fmla="*/ 1691265 w 3283"/>
                <a:gd name="T39" fmla="*/ 145379 h 2167"/>
                <a:gd name="T40" fmla="*/ 1691265 w 3283"/>
                <a:gd name="T41" fmla="*/ 898605 h 2167"/>
                <a:gd name="T42" fmla="*/ 1726911 w 3283"/>
                <a:gd name="T43" fmla="*/ 68026 h 2167"/>
                <a:gd name="T44" fmla="*/ 255006 w 3283"/>
                <a:gd name="T45" fmla="*/ 1081837 h 2167"/>
                <a:gd name="T46" fmla="*/ 106938 w 3283"/>
                <a:gd name="T47" fmla="*/ 965534 h 2167"/>
                <a:gd name="T48" fmla="*/ 119551 w 3283"/>
                <a:gd name="T49" fmla="*/ 552439 h 2167"/>
                <a:gd name="T50" fmla="*/ 252264 w 3283"/>
                <a:gd name="T51" fmla="*/ 398283 h 2167"/>
                <a:gd name="T52" fmla="*/ 1339193 w 3283"/>
                <a:gd name="T53" fmla="*/ 410352 h 2167"/>
                <a:gd name="T54" fmla="*/ 1478486 w 3283"/>
                <a:gd name="T55" fmla="*/ 963888 h 2167"/>
                <a:gd name="T56" fmla="*/ 310394 w 3283"/>
                <a:gd name="T57" fmla="*/ 655576 h 2167"/>
                <a:gd name="T58" fmla="*/ 310394 w 3283"/>
                <a:gd name="T59" fmla="*/ 851974 h 2167"/>
                <a:gd name="T60" fmla="*/ 310394 w 3283"/>
                <a:gd name="T61" fmla="*/ 655576 h 2167"/>
                <a:gd name="T62" fmla="*/ 539626 w 3283"/>
                <a:gd name="T63" fmla="*/ 753775 h 2167"/>
                <a:gd name="T64" fmla="*/ 1055121 w 3283"/>
                <a:gd name="T65" fmla="*/ 753775 h 2167"/>
                <a:gd name="T66" fmla="*/ 1274481 w 3283"/>
                <a:gd name="T67" fmla="*/ 655576 h 2167"/>
                <a:gd name="T68" fmla="*/ 1274481 w 3283"/>
                <a:gd name="T69" fmla="*/ 851974 h 2167"/>
                <a:gd name="T70" fmla="*/ 1274481 w 3283"/>
                <a:gd name="T71" fmla="*/ 655576 h 2167"/>
                <a:gd name="T72" fmla="*/ 811632 w 3283"/>
                <a:gd name="T73" fmla="*/ 949625 h 2167"/>
                <a:gd name="T74" fmla="*/ 772147 w 3283"/>
                <a:gd name="T75" fmla="*/ 911772 h 2167"/>
                <a:gd name="T76" fmla="*/ 704146 w 3283"/>
                <a:gd name="T77" fmla="*/ 870078 h 2167"/>
                <a:gd name="T78" fmla="*/ 727178 w 3283"/>
                <a:gd name="T79" fmla="*/ 813024 h 2167"/>
                <a:gd name="T80" fmla="*/ 772147 w 3283"/>
                <a:gd name="T81" fmla="*/ 879953 h 2167"/>
                <a:gd name="T82" fmla="*/ 733211 w 3283"/>
                <a:gd name="T83" fmla="*/ 741706 h 2167"/>
                <a:gd name="T84" fmla="*/ 695371 w 3283"/>
                <a:gd name="T85" fmla="*/ 673131 h 2167"/>
                <a:gd name="T86" fmla="*/ 772147 w 3283"/>
                <a:gd name="T87" fmla="*/ 587550 h 2167"/>
                <a:gd name="T88" fmla="*/ 811632 w 3283"/>
                <a:gd name="T89" fmla="*/ 569446 h 2167"/>
                <a:gd name="T90" fmla="*/ 854956 w 3283"/>
                <a:gd name="T91" fmla="*/ 606750 h 2167"/>
                <a:gd name="T92" fmla="*/ 846181 w 3283"/>
                <a:gd name="T93" fmla="*/ 669291 h 2167"/>
                <a:gd name="T94" fmla="*/ 811632 w 3283"/>
                <a:gd name="T95" fmla="*/ 619368 h 2167"/>
                <a:gd name="T96" fmla="*/ 840697 w 3283"/>
                <a:gd name="T97" fmla="*/ 739511 h 2167"/>
                <a:gd name="T98" fmla="*/ 886763 w 3283"/>
                <a:gd name="T99" fmla="*/ 785045 h 2167"/>
                <a:gd name="T100" fmla="*/ 867569 w 3283"/>
                <a:gd name="T101" fmla="*/ 883244 h 2167"/>
                <a:gd name="T102" fmla="*/ 772147 w 3283"/>
                <a:gd name="T103" fmla="*/ 618820 h 2167"/>
                <a:gd name="T104" fmla="*/ 733211 w 3283"/>
                <a:gd name="T105" fmla="*/ 670388 h 2167"/>
                <a:gd name="T106" fmla="*/ 772147 w 3283"/>
                <a:gd name="T107" fmla="*/ 723602 h 2167"/>
                <a:gd name="T108" fmla="*/ 843439 w 3283"/>
                <a:gd name="T109" fmla="*/ 787240 h 2167"/>
                <a:gd name="T110" fmla="*/ 811632 w 3283"/>
                <a:gd name="T111" fmla="*/ 879953 h 2167"/>
                <a:gd name="T112" fmla="*/ 853859 w 3283"/>
                <a:gd name="T113" fmla="*/ 820704 h 2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283" h="2167">
                  <a:moveTo>
                    <a:pt x="3149" y="1773"/>
                  </a:moveTo>
                  <a:cubicBezTo>
                    <a:pt x="3084" y="1773"/>
                    <a:pt x="3084" y="1773"/>
                    <a:pt x="3084" y="1773"/>
                  </a:cubicBezTo>
                  <a:cubicBezTo>
                    <a:pt x="3084" y="1908"/>
                    <a:pt x="3084" y="1908"/>
                    <a:pt x="3084" y="1908"/>
                  </a:cubicBezTo>
                  <a:cubicBezTo>
                    <a:pt x="3084" y="2032"/>
                    <a:pt x="3084" y="2032"/>
                    <a:pt x="3084" y="2032"/>
                  </a:cubicBezTo>
                  <a:cubicBezTo>
                    <a:pt x="2949" y="2032"/>
                    <a:pt x="2949" y="2032"/>
                    <a:pt x="2949" y="2032"/>
                  </a:cubicBezTo>
                  <a:cubicBezTo>
                    <a:pt x="2886" y="2032"/>
                    <a:pt x="2886" y="2032"/>
                    <a:pt x="2886" y="2032"/>
                  </a:cubicBezTo>
                  <a:cubicBezTo>
                    <a:pt x="2886" y="2167"/>
                    <a:pt x="2886" y="2167"/>
                    <a:pt x="2886" y="2167"/>
                  </a:cubicBezTo>
                  <a:cubicBezTo>
                    <a:pt x="0" y="2167"/>
                    <a:pt x="0" y="2167"/>
                    <a:pt x="0" y="2167"/>
                  </a:cubicBezTo>
                  <a:cubicBezTo>
                    <a:pt x="0" y="521"/>
                    <a:pt x="0" y="521"/>
                    <a:pt x="0" y="521"/>
                  </a:cubicBezTo>
                  <a:cubicBezTo>
                    <a:pt x="194" y="521"/>
                    <a:pt x="194" y="521"/>
                    <a:pt x="194" y="521"/>
                  </a:cubicBezTo>
                  <a:cubicBezTo>
                    <a:pt x="194" y="389"/>
                    <a:pt x="194" y="389"/>
                    <a:pt x="194" y="389"/>
                  </a:cubicBezTo>
                  <a:cubicBezTo>
                    <a:pt x="194" y="265"/>
                    <a:pt x="194" y="265"/>
                    <a:pt x="194" y="265"/>
                  </a:cubicBezTo>
                  <a:cubicBezTo>
                    <a:pt x="329" y="265"/>
                    <a:pt x="329" y="265"/>
                    <a:pt x="329" y="265"/>
                  </a:cubicBezTo>
                  <a:cubicBezTo>
                    <a:pt x="393" y="265"/>
                    <a:pt x="393" y="265"/>
                    <a:pt x="393" y="265"/>
                  </a:cubicBezTo>
                  <a:cubicBezTo>
                    <a:pt x="393" y="124"/>
                    <a:pt x="393" y="124"/>
                    <a:pt x="393" y="124"/>
                  </a:cubicBezTo>
                  <a:cubicBezTo>
                    <a:pt x="393" y="0"/>
                    <a:pt x="393" y="0"/>
                    <a:pt x="393" y="0"/>
                  </a:cubicBezTo>
                  <a:cubicBezTo>
                    <a:pt x="528" y="0"/>
                    <a:pt x="528" y="0"/>
                    <a:pt x="528" y="0"/>
                  </a:cubicBezTo>
                  <a:cubicBezTo>
                    <a:pt x="3149" y="0"/>
                    <a:pt x="3149" y="0"/>
                    <a:pt x="3149" y="0"/>
                  </a:cubicBezTo>
                  <a:cubicBezTo>
                    <a:pt x="3283" y="0"/>
                    <a:pt x="3283" y="0"/>
                    <a:pt x="3283" y="0"/>
                  </a:cubicBezTo>
                  <a:cubicBezTo>
                    <a:pt x="3283" y="124"/>
                    <a:pt x="3283" y="124"/>
                    <a:pt x="3283" y="124"/>
                  </a:cubicBezTo>
                  <a:cubicBezTo>
                    <a:pt x="3283" y="1638"/>
                    <a:pt x="3283" y="1638"/>
                    <a:pt x="3283" y="1638"/>
                  </a:cubicBezTo>
                  <a:cubicBezTo>
                    <a:pt x="3283" y="1773"/>
                    <a:pt x="3283" y="1773"/>
                    <a:pt x="3283" y="1773"/>
                  </a:cubicBezTo>
                  <a:lnTo>
                    <a:pt x="3149" y="1773"/>
                  </a:lnTo>
                  <a:close/>
                  <a:moveTo>
                    <a:pt x="131" y="652"/>
                  </a:moveTo>
                  <a:cubicBezTo>
                    <a:pt x="131" y="2031"/>
                    <a:pt x="131" y="2031"/>
                    <a:pt x="131" y="2031"/>
                  </a:cubicBezTo>
                  <a:cubicBezTo>
                    <a:pt x="2752" y="2031"/>
                    <a:pt x="2752" y="2031"/>
                    <a:pt x="2752" y="2031"/>
                  </a:cubicBezTo>
                  <a:cubicBezTo>
                    <a:pt x="2752" y="652"/>
                    <a:pt x="2752" y="652"/>
                    <a:pt x="2752" y="652"/>
                  </a:cubicBezTo>
                  <a:lnTo>
                    <a:pt x="131" y="652"/>
                  </a:lnTo>
                  <a:close/>
                  <a:moveTo>
                    <a:pt x="329" y="389"/>
                  </a:moveTo>
                  <a:cubicBezTo>
                    <a:pt x="329" y="521"/>
                    <a:pt x="329" y="521"/>
                    <a:pt x="329" y="521"/>
                  </a:cubicBezTo>
                  <a:cubicBezTo>
                    <a:pt x="2886" y="521"/>
                    <a:pt x="2886" y="521"/>
                    <a:pt x="2886" y="521"/>
                  </a:cubicBezTo>
                  <a:cubicBezTo>
                    <a:pt x="2886" y="1908"/>
                    <a:pt x="2886" y="1908"/>
                    <a:pt x="2886" y="1908"/>
                  </a:cubicBezTo>
                  <a:cubicBezTo>
                    <a:pt x="2949" y="1908"/>
                    <a:pt x="2949" y="1908"/>
                    <a:pt x="2949" y="1908"/>
                  </a:cubicBezTo>
                  <a:cubicBezTo>
                    <a:pt x="2949" y="389"/>
                    <a:pt x="2949" y="389"/>
                    <a:pt x="2949" y="389"/>
                  </a:cubicBezTo>
                  <a:lnTo>
                    <a:pt x="329" y="389"/>
                  </a:lnTo>
                  <a:close/>
                  <a:moveTo>
                    <a:pt x="3149" y="124"/>
                  </a:moveTo>
                  <a:cubicBezTo>
                    <a:pt x="528" y="124"/>
                    <a:pt x="528" y="124"/>
                    <a:pt x="528" y="124"/>
                  </a:cubicBezTo>
                  <a:cubicBezTo>
                    <a:pt x="528" y="265"/>
                    <a:pt x="528" y="265"/>
                    <a:pt x="528" y="265"/>
                  </a:cubicBezTo>
                  <a:cubicBezTo>
                    <a:pt x="2949" y="265"/>
                    <a:pt x="2949" y="265"/>
                    <a:pt x="2949" y="265"/>
                  </a:cubicBezTo>
                  <a:cubicBezTo>
                    <a:pt x="3084" y="265"/>
                    <a:pt x="3084" y="265"/>
                    <a:pt x="3084" y="265"/>
                  </a:cubicBezTo>
                  <a:cubicBezTo>
                    <a:pt x="3084" y="389"/>
                    <a:pt x="3084" y="389"/>
                    <a:pt x="3084" y="389"/>
                  </a:cubicBezTo>
                  <a:cubicBezTo>
                    <a:pt x="3084" y="1638"/>
                    <a:pt x="3084" y="1638"/>
                    <a:pt x="3084" y="1638"/>
                  </a:cubicBezTo>
                  <a:cubicBezTo>
                    <a:pt x="3149" y="1638"/>
                    <a:pt x="3149" y="1638"/>
                    <a:pt x="3149" y="1638"/>
                  </a:cubicBezTo>
                  <a:lnTo>
                    <a:pt x="3149" y="124"/>
                  </a:lnTo>
                  <a:close/>
                  <a:moveTo>
                    <a:pt x="2444" y="1972"/>
                  </a:moveTo>
                  <a:cubicBezTo>
                    <a:pt x="465" y="1972"/>
                    <a:pt x="465" y="1972"/>
                    <a:pt x="465" y="1972"/>
                  </a:cubicBezTo>
                  <a:cubicBezTo>
                    <a:pt x="453" y="1850"/>
                    <a:pt x="343" y="1755"/>
                    <a:pt x="218" y="1755"/>
                  </a:cubicBezTo>
                  <a:cubicBezTo>
                    <a:pt x="209" y="1755"/>
                    <a:pt x="203" y="1758"/>
                    <a:pt x="195" y="1760"/>
                  </a:cubicBezTo>
                  <a:cubicBezTo>
                    <a:pt x="195" y="971"/>
                    <a:pt x="195" y="971"/>
                    <a:pt x="195" y="971"/>
                  </a:cubicBezTo>
                  <a:cubicBezTo>
                    <a:pt x="202" y="982"/>
                    <a:pt x="209" y="993"/>
                    <a:pt x="218" y="1007"/>
                  </a:cubicBezTo>
                  <a:cubicBezTo>
                    <a:pt x="350" y="1007"/>
                    <a:pt x="467" y="881"/>
                    <a:pt x="467" y="748"/>
                  </a:cubicBezTo>
                  <a:cubicBezTo>
                    <a:pt x="467" y="740"/>
                    <a:pt x="462" y="733"/>
                    <a:pt x="460" y="726"/>
                  </a:cubicBezTo>
                  <a:cubicBezTo>
                    <a:pt x="2447" y="726"/>
                    <a:pt x="2447" y="726"/>
                    <a:pt x="2447" y="726"/>
                  </a:cubicBezTo>
                  <a:cubicBezTo>
                    <a:pt x="2446" y="734"/>
                    <a:pt x="2442" y="740"/>
                    <a:pt x="2442" y="748"/>
                  </a:cubicBezTo>
                  <a:cubicBezTo>
                    <a:pt x="2442" y="873"/>
                    <a:pt x="2575" y="993"/>
                    <a:pt x="2696" y="1005"/>
                  </a:cubicBezTo>
                  <a:cubicBezTo>
                    <a:pt x="2696" y="1757"/>
                    <a:pt x="2696" y="1757"/>
                    <a:pt x="2696" y="1757"/>
                  </a:cubicBezTo>
                  <a:cubicBezTo>
                    <a:pt x="2582" y="1768"/>
                    <a:pt x="2455" y="1858"/>
                    <a:pt x="2444" y="1972"/>
                  </a:cubicBezTo>
                  <a:close/>
                  <a:moveTo>
                    <a:pt x="566" y="1195"/>
                  </a:moveTo>
                  <a:cubicBezTo>
                    <a:pt x="467" y="1195"/>
                    <a:pt x="387" y="1275"/>
                    <a:pt x="387" y="1374"/>
                  </a:cubicBezTo>
                  <a:cubicBezTo>
                    <a:pt x="387" y="1473"/>
                    <a:pt x="467" y="1553"/>
                    <a:pt x="566" y="1553"/>
                  </a:cubicBezTo>
                  <a:cubicBezTo>
                    <a:pt x="665" y="1553"/>
                    <a:pt x="745" y="1473"/>
                    <a:pt x="745" y="1374"/>
                  </a:cubicBezTo>
                  <a:cubicBezTo>
                    <a:pt x="745" y="1275"/>
                    <a:pt x="665" y="1195"/>
                    <a:pt x="566" y="1195"/>
                  </a:cubicBezTo>
                  <a:close/>
                  <a:moveTo>
                    <a:pt x="1454" y="905"/>
                  </a:moveTo>
                  <a:cubicBezTo>
                    <a:pt x="1195" y="905"/>
                    <a:pt x="984" y="1115"/>
                    <a:pt x="984" y="1374"/>
                  </a:cubicBezTo>
                  <a:cubicBezTo>
                    <a:pt x="984" y="1634"/>
                    <a:pt x="1195" y="1844"/>
                    <a:pt x="1454" y="1844"/>
                  </a:cubicBezTo>
                  <a:cubicBezTo>
                    <a:pt x="1714" y="1844"/>
                    <a:pt x="1924" y="1634"/>
                    <a:pt x="1924" y="1374"/>
                  </a:cubicBezTo>
                  <a:cubicBezTo>
                    <a:pt x="1924" y="1115"/>
                    <a:pt x="1714" y="905"/>
                    <a:pt x="1454" y="905"/>
                  </a:cubicBezTo>
                  <a:close/>
                  <a:moveTo>
                    <a:pt x="2324" y="1195"/>
                  </a:moveTo>
                  <a:cubicBezTo>
                    <a:pt x="2225" y="1195"/>
                    <a:pt x="2145" y="1275"/>
                    <a:pt x="2145" y="1374"/>
                  </a:cubicBezTo>
                  <a:cubicBezTo>
                    <a:pt x="2145" y="1473"/>
                    <a:pt x="2225" y="1553"/>
                    <a:pt x="2324" y="1553"/>
                  </a:cubicBezTo>
                  <a:cubicBezTo>
                    <a:pt x="2422" y="1553"/>
                    <a:pt x="2502" y="1473"/>
                    <a:pt x="2502" y="1374"/>
                  </a:cubicBezTo>
                  <a:cubicBezTo>
                    <a:pt x="2502" y="1275"/>
                    <a:pt x="2422" y="1195"/>
                    <a:pt x="2324" y="1195"/>
                  </a:cubicBezTo>
                  <a:close/>
                  <a:moveTo>
                    <a:pt x="1480" y="1662"/>
                  </a:moveTo>
                  <a:cubicBezTo>
                    <a:pt x="1480" y="1731"/>
                    <a:pt x="1480" y="1731"/>
                    <a:pt x="1480" y="1731"/>
                  </a:cubicBezTo>
                  <a:cubicBezTo>
                    <a:pt x="1408" y="1731"/>
                    <a:pt x="1408" y="1731"/>
                    <a:pt x="1408" y="1731"/>
                  </a:cubicBezTo>
                  <a:cubicBezTo>
                    <a:pt x="1408" y="1662"/>
                    <a:pt x="1408" y="1662"/>
                    <a:pt x="1408" y="1662"/>
                  </a:cubicBezTo>
                  <a:cubicBezTo>
                    <a:pt x="1373" y="1658"/>
                    <a:pt x="1361" y="1650"/>
                    <a:pt x="1340" y="1639"/>
                  </a:cubicBezTo>
                  <a:cubicBezTo>
                    <a:pt x="1318" y="1628"/>
                    <a:pt x="1299" y="1610"/>
                    <a:pt x="1284" y="1586"/>
                  </a:cubicBezTo>
                  <a:cubicBezTo>
                    <a:pt x="1268" y="1561"/>
                    <a:pt x="1259" y="1530"/>
                    <a:pt x="1256" y="1495"/>
                  </a:cubicBezTo>
                  <a:cubicBezTo>
                    <a:pt x="1326" y="1482"/>
                    <a:pt x="1326" y="1482"/>
                    <a:pt x="1326" y="1482"/>
                  </a:cubicBezTo>
                  <a:cubicBezTo>
                    <a:pt x="1331" y="1519"/>
                    <a:pt x="1341" y="1546"/>
                    <a:pt x="1354" y="1563"/>
                  </a:cubicBezTo>
                  <a:cubicBezTo>
                    <a:pt x="1373" y="1588"/>
                    <a:pt x="1381" y="1601"/>
                    <a:pt x="1408" y="1604"/>
                  </a:cubicBezTo>
                  <a:cubicBezTo>
                    <a:pt x="1408" y="1385"/>
                    <a:pt x="1408" y="1385"/>
                    <a:pt x="1408" y="1385"/>
                  </a:cubicBezTo>
                  <a:cubicBezTo>
                    <a:pt x="1380" y="1380"/>
                    <a:pt x="1367" y="1369"/>
                    <a:pt x="1337" y="1352"/>
                  </a:cubicBezTo>
                  <a:cubicBezTo>
                    <a:pt x="1315" y="1340"/>
                    <a:pt x="1298" y="1323"/>
                    <a:pt x="1286" y="1301"/>
                  </a:cubicBezTo>
                  <a:cubicBezTo>
                    <a:pt x="1274" y="1280"/>
                    <a:pt x="1268" y="1255"/>
                    <a:pt x="1268" y="1227"/>
                  </a:cubicBezTo>
                  <a:cubicBezTo>
                    <a:pt x="1268" y="1178"/>
                    <a:pt x="1286" y="1139"/>
                    <a:pt x="1320" y="1108"/>
                  </a:cubicBezTo>
                  <a:cubicBezTo>
                    <a:pt x="1344" y="1088"/>
                    <a:pt x="1362" y="1075"/>
                    <a:pt x="1408" y="1071"/>
                  </a:cubicBezTo>
                  <a:cubicBezTo>
                    <a:pt x="1408" y="1038"/>
                    <a:pt x="1408" y="1038"/>
                    <a:pt x="1408" y="1038"/>
                  </a:cubicBezTo>
                  <a:cubicBezTo>
                    <a:pt x="1480" y="1038"/>
                    <a:pt x="1480" y="1038"/>
                    <a:pt x="1480" y="1038"/>
                  </a:cubicBezTo>
                  <a:cubicBezTo>
                    <a:pt x="1480" y="1071"/>
                    <a:pt x="1480" y="1071"/>
                    <a:pt x="1480" y="1071"/>
                  </a:cubicBezTo>
                  <a:cubicBezTo>
                    <a:pt x="1520" y="1074"/>
                    <a:pt x="1536" y="1086"/>
                    <a:pt x="1559" y="1106"/>
                  </a:cubicBezTo>
                  <a:cubicBezTo>
                    <a:pt x="1590" y="1131"/>
                    <a:pt x="1608" y="1165"/>
                    <a:pt x="1614" y="1209"/>
                  </a:cubicBezTo>
                  <a:cubicBezTo>
                    <a:pt x="1543" y="1220"/>
                    <a:pt x="1543" y="1220"/>
                    <a:pt x="1543" y="1220"/>
                  </a:cubicBezTo>
                  <a:cubicBezTo>
                    <a:pt x="1539" y="1193"/>
                    <a:pt x="1530" y="1172"/>
                    <a:pt x="1517" y="1157"/>
                  </a:cubicBezTo>
                  <a:cubicBezTo>
                    <a:pt x="1504" y="1143"/>
                    <a:pt x="1503" y="1133"/>
                    <a:pt x="1480" y="1129"/>
                  </a:cubicBezTo>
                  <a:cubicBezTo>
                    <a:pt x="1480" y="1328"/>
                    <a:pt x="1480" y="1328"/>
                    <a:pt x="1480" y="1328"/>
                  </a:cubicBezTo>
                  <a:cubicBezTo>
                    <a:pt x="1515" y="1336"/>
                    <a:pt x="1522" y="1343"/>
                    <a:pt x="1533" y="1348"/>
                  </a:cubicBezTo>
                  <a:cubicBezTo>
                    <a:pt x="1555" y="1357"/>
                    <a:pt x="1572" y="1369"/>
                    <a:pt x="1586" y="1382"/>
                  </a:cubicBezTo>
                  <a:cubicBezTo>
                    <a:pt x="1599" y="1396"/>
                    <a:pt x="1610" y="1412"/>
                    <a:pt x="1617" y="1431"/>
                  </a:cubicBezTo>
                  <a:cubicBezTo>
                    <a:pt x="1624" y="1449"/>
                    <a:pt x="1628" y="1469"/>
                    <a:pt x="1628" y="1491"/>
                  </a:cubicBezTo>
                  <a:cubicBezTo>
                    <a:pt x="1628" y="1539"/>
                    <a:pt x="1613" y="1578"/>
                    <a:pt x="1582" y="1610"/>
                  </a:cubicBezTo>
                  <a:cubicBezTo>
                    <a:pt x="1552" y="1642"/>
                    <a:pt x="1529" y="1659"/>
                    <a:pt x="1480" y="1662"/>
                  </a:cubicBezTo>
                  <a:close/>
                  <a:moveTo>
                    <a:pt x="1408" y="1128"/>
                  </a:moveTo>
                  <a:cubicBezTo>
                    <a:pt x="1381" y="1132"/>
                    <a:pt x="1376" y="1143"/>
                    <a:pt x="1360" y="1160"/>
                  </a:cubicBezTo>
                  <a:cubicBezTo>
                    <a:pt x="1345" y="1178"/>
                    <a:pt x="1337" y="1198"/>
                    <a:pt x="1337" y="1222"/>
                  </a:cubicBezTo>
                  <a:cubicBezTo>
                    <a:pt x="1337" y="1245"/>
                    <a:pt x="1344" y="1265"/>
                    <a:pt x="1357" y="1281"/>
                  </a:cubicBezTo>
                  <a:cubicBezTo>
                    <a:pt x="1370" y="1297"/>
                    <a:pt x="1376" y="1309"/>
                    <a:pt x="1408" y="1319"/>
                  </a:cubicBezTo>
                  <a:lnTo>
                    <a:pt x="1408" y="1128"/>
                  </a:lnTo>
                  <a:close/>
                  <a:moveTo>
                    <a:pt x="1538" y="1435"/>
                  </a:moveTo>
                  <a:cubicBezTo>
                    <a:pt x="1526" y="1420"/>
                    <a:pt x="1517" y="1407"/>
                    <a:pt x="1480" y="1394"/>
                  </a:cubicBezTo>
                  <a:cubicBezTo>
                    <a:pt x="1480" y="1604"/>
                    <a:pt x="1480" y="1604"/>
                    <a:pt x="1480" y="1604"/>
                  </a:cubicBezTo>
                  <a:cubicBezTo>
                    <a:pt x="1507" y="1601"/>
                    <a:pt x="1513" y="1589"/>
                    <a:pt x="1531" y="1569"/>
                  </a:cubicBezTo>
                  <a:cubicBezTo>
                    <a:pt x="1548" y="1549"/>
                    <a:pt x="1557" y="1525"/>
                    <a:pt x="1557" y="1496"/>
                  </a:cubicBezTo>
                  <a:cubicBezTo>
                    <a:pt x="1557" y="1470"/>
                    <a:pt x="1551" y="1450"/>
                    <a:pt x="1538" y="1435"/>
                  </a:cubicBezTo>
                  <a:close/>
                </a:path>
              </a:pathLst>
            </a:custGeom>
            <a:solidFill>
              <a:schemeClr val="bg1"/>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5" name="KSO_Shape"/>
            <p:cNvSpPr>
              <a:spLocks/>
            </p:cNvSpPr>
            <p:nvPr/>
          </p:nvSpPr>
          <p:spPr bwMode="auto">
            <a:xfrm>
              <a:off x="4853494" y="3551241"/>
              <a:ext cx="363031" cy="485469"/>
            </a:xfrm>
            <a:custGeom>
              <a:avLst/>
              <a:gdLst>
                <a:gd name="T0" fmla="*/ 1094578 w 634"/>
                <a:gd name="T1" fmla="*/ 1337519 h 634"/>
                <a:gd name="T2" fmla="*/ 467587 w 634"/>
                <a:gd name="T3" fmla="*/ 1169974 h 634"/>
                <a:gd name="T4" fmla="*/ 248671 w 634"/>
                <a:gd name="T5" fmla="*/ 1337519 h 634"/>
                <a:gd name="T6" fmla="*/ 248671 w 634"/>
                <a:gd name="T7" fmla="*/ 1462468 h 634"/>
                <a:gd name="T8" fmla="*/ 467587 w 634"/>
                <a:gd name="T9" fmla="*/ 1630012 h 634"/>
                <a:gd name="T10" fmla="*/ 1094578 w 634"/>
                <a:gd name="T11" fmla="*/ 1462468 h 634"/>
                <a:gd name="T12" fmla="*/ 1094578 w 634"/>
                <a:gd name="T13" fmla="*/ 1337519 h 634"/>
                <a:gd name="T14" fmla="*/ 467587 w 634"/>
                <a:gd name="T15" fmla="*/ 1547660 h 634"/>
                <a:gd name="T16" fmla="*/ 467587 w 634"/>
                <a:gd name="T17" fmla="*/ 1255166 h 634"/>
                <a:gd name="T18" fmla="*/ 467587 w 634"/>
                <a:gd name="T19" fmla="*/ 1547660 h 634"/>
                <a:gd name="T20" fmla="*/ 1094578 w 634"/>
                <a:gd name="T21" fmla="*/ 460038 h 634"/>
                <a:gd name="T22" fmla="*/ 467587 w 634"/>
                <a:gd name="T23" fmla="*/ 292494 h 634"/>
                <a:gd name="T24" fmla="*/ 248671 w 634"/>
                <a:gd name="T25" fmla="*/ 460038 h 634"/>
                <a:gd name="T26" fmla="*/ 248671 w 634"/>
                <a:gd name="T27" fmla="*/ 584987 h 634"/>
                <a:gd name="T28" fmla="*/ 467587 w 634"/>
                <a:gd name="T29" fmla="*/ 752532 h 634"/>
                <a:gd name="T30" fmla="*/ 1094578 w 634"/>
                <a:gd name="T31" fmla="*/ 584987 h 634"/>
                <a:gd name="T32" fmla="*/ 1094578 w 634"/>
                <a:gd name="T33" fmla="*/ 460038 h 634"/>
                <a:gd name="T34" fmla="*/ 467587 w 634"/>
                <a:gd name="T35" fmla="*/ 667340 h 634"/>
                <a:gd name="T36" fmla="*/ 467587 w 634"/>
                <a:gd name="T37" fmla="*/ 377686 h 634"/>
                <a:gd name="T38" fmla="*/ 467587 w 634"/>
                <a:gd name="T39" fmla="*/ 667340 h 634"/>
                <a:gd name="T40" fmla="*/ 1094578 w 634"/>
                <a:gd name="T41" fmla="*/ 920077 h 634"/>
                <a:gd name="T42" fmla="*/ 843782 w 634"/>
                <a:gd name="T43" fmla="*/ 752532 h 634"/>
                <a:gd name="T44" fmla="*/ 248671 w 634"/>
                <a:gd name="T45" fmla="*/ 920077 h 634"/>
                <a:gd name="T46" fmla="*/ 248671 w 634"/>
                <a:gd name="T47" fmla="*/ 1002429 h 634"/>
                <a:gd name="T48" fmla="*/ 843782 w 634"/>
                <a:gd name="T49" fmla="*/ 1169974 h 634"/>
                <a:gd name="T50" fmla="*/ 1094578 w 634"/>
                <a:gd name="T51" fmla="*/ 1002429 h 634"/>
                <a:gd name="T52" fmla="*/ 1094578 w 634"/>
                <a:gd name="T53" fmla="*/ 920077 h 634"/>
                <a:gd name="T54" fmla="*/ 843782 w 634"/>
                <a:gd name="T55" fmla="*/ 1087622 h 634"/>
                <a:gd name="T56" fmla="*/ 843782 w 634"/>
                <a:gd name="T57" fmla="*/ 834884 h 634"/>
                <a:gd name="T58" fmla="*/ 843782 w 634"/>
                <a:gd name="T59" fmla="*/ 1087622 h 634"/>
                <a:gd name="T60" fmla="*/ 1156215 w 634"/>
                <a:gd name="T61" fmla="*/ 0 h 634"/>
                <a:gd name="T62" fmla="*/ 0 w 634"/>
                <a:gd name="T63" fmla="*/ 249897 h 634"/>
                <a:gd name="T64" fmla="*/ 155154 w 634"/>
                <a:gd name="T65" fmla="*/ 1797557 h 634"/>
                <a:gd name="T66" fmla="*/ 1345375 w 634"/>
                <a:gd name="T67" fmla="*/ 1587416 h 634"/>
                <a:gd name="T68" fmla="*/ 1156215 w 634"/>
                <a:gd name="T69" fmla="*/ 0 h 634"/>
                <a:gd name="T70" fmla="*/ 1249732 w 634"/>
                <a:gd name="T71" fmla="*/ 1587416 h 634"/>
                <a:gd name="T72" fmla="*/ 155154 w 634"/>
                <a:gd name="T73" fmla="*/ 1672609 h 634"/>
                <a:gd name="T74" fmla="*/ 93517 w 634"/>
                <a:gd name="T75" fmla="*/ 249897 h 634"/>
                <a:gd name="T76" fmla="*/ 1156215 w 634"/>
                <a:gd name="T77" fmla="*/ 124949 h 634"/>
                <a:gd name="T78" fmla="*/ 1249732 w 634"/>
                <a:gd name="T79" fmla="*/ 1587416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bg1"/>
            </a:solidFill>
            <a:ln>
              <a:noFill/>
            </a:ln>
            <a:extLst/>
          </p:spPr>
          <p:txBody>
            <a:bodyPr wrap="none" lIns="121908" tIns="60955" rIns="121908" bIns="60955"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26" name="标题 1"/>
          <p:cNvSpPr txBox="1">
            <a:spLocks/>
          </p:cNvSpPr>
          <p:nvPr/>
        </p:nvSpPr>
        <p:spPr bwMode="gray">
          <a:xfrm>
            <a:off x="425598" y="501052"/>
            <a:ext cx="9531200"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latin typeface="微软雅黑" panose="020B0503020204020204" pitchFamily="34" charset="-122"/>
                <a:ea typeface="微软雅黑" panose="020B0503020204020204" pitchFamily="34" charset="-122"/>
              </a:rPr>
              <a:t>重点展示：财务管理</a:t>
            </a:r>
            <a:r>
              <a:rPr lang="zh-CN" altLang="en-US" sz="3200" dirty="0">
                <a:latin typeface="微软雅黑" panose="020B0503020204020204" pitchFamily="34" charset="-122"/>
                <a:ea typeface="微软雅黑" panose="020B0503020204020204" pitchFamily="34" charset="-122"/>
              </a:rPr>
              <a:t>的目标和</a:t>
            </a:r>
            <a:r>
              <a:rPr lang="zh-CN" altLang="en-US" sz="3200" dirty="0" smtClean="0">
                <a:latin typeface="微软雅黑" panose="020B0503020204020204" pitchFamily="34" charset="-122"/>
                <a:ea typeface="微软雅黑" panose="020B0503020204020204" pitchFamily="34" charset="-122"/>
              </a:rPr>
              <a:t>方向</a:t>
            </a:r>
            <a:endParaRPr lang="zh-CN" altLang="en-US" sz="3200" dirty="0">
              <a:latin typeface="微软雅黑" panose="020B0503020204020204" pitchFamily="34" charset="-122"/>
              <a:ea typeface="微软雅黑" panose="020B0503020204020204" pitchFamily="34" charset="-122"/>
            </a:endParaRPr>
          </a:p>
        </p:txBody>
      </p:sp>
      <p:sp>
        <p:nvSpPr>
          <p:cNvPr id="27" name="Rectangle 39"/>
          <p:cNvSpPr/>
          <p:nvPr/>
        </p:nvSpPr>
        <p:spPr>
          <a:xfrm>
            <a:off x="6742567" y="2123702"/>
            <a:ext cx="4877934" cy="253640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800" dirty="0" smtClean="0">
                <a:solidFill>
                  <a:srgbClr val="000000"/>
                </a:solidFill>
                <a:latin typeface="微软雅黑" panose="020B0503020204020204" pitchFamily="34" charset="-122"/>
                <a:ea typeface="微软雅黑" panose="020B0503020204020204" pitchFamily="34" charset="-122"/>
                <a:cs typeface="+mn-cs"/>
              </a:rPr>
              <a:t>建立统一的财务核算平台；</a:t>
            </a:r>
            <a:endParaRPr lang="en-US" altLang="zh-CN" sz="1800" dirty="0" smtClean="0">
              <a:solidFill>
                <a:srgbClr val="000000"/>
              </a:solidFill>
              <a:latin typeface="微软雅黑" panose="020B0503020204020204" pitchFamily="34" charset="-122"/>
              <a:ea typeface="微软雅黑" panose="020B0503020204020204" pitchFamily="34" charset="-122"/>
              <a:cs typeface="+mn-cs"/>
            </a:endParaRPr>
          </a:p>
          <a:p>
            <a:pPr marL="285750" indent="-285750">
              <a:lnSpc>
                <a:spcPct val="150000"/>
              </a:lnSpc>
              <a:buFont typeface="Wingdings" panose="05000000000000000000" pitchFamily="2" charset="2"/>
              <a:buChar char="n"/>
            </a:pPr>
            <a:r>
              <a:rPr lang="zh-CN" altLang="en-US" sz="1800" dirty="0" smtClean="0">
                <a:solidFill>
                  <a:srgbClr val="000000"/>
                </a:solidFill>
                <a:latin typeface="微软雅黑" panose="020B0503020204020204" pitchFamily="34" charset="-122"/>
                <a:ea typeface="微软雅黑" panose="020B0503020204020204" pitchFamily="34" charset="-122"/>
                <a:cs typeface="+mn-cs"/>
              </a:rPr>
              <a:t>科学合理的财务核算流程；</a:t>
            </a:r>
            <a:endParaRPr lang="en-US" altLang="zh-CN" sz="1800" dirty="0" smtClean="0">
              <a:solidFill>
                <a:srgbClr val="000000"/>
              </a:solidFill>
              <a:latin typeface="微软雅黑" panose="020B0503020204020204" pitchFamily="34" charset="-122"/>
              <a:ea typeface="微软雅黑" panose="020B0503020204020204" pitchFamily="34" charset="-122"/>
              <a:cs typeface="+mn-cs"/>
            </a:endParaRPr>
          </a:p>
          <a:p>
            <a:pPr marL="285750" indent="-285750">
              <a:lnSpc>
                <a:spcPct val="150000"/>
              </a:lnSpc>
              <a:buFont typeface="Wingdings" panose="05000000000000000000" pitchFamily="2" charset="2"/>
              <a:buChar char="n"/>
            </a:pPr>
            <a:r>
              <a:rPr lang="zh-CN" altLang="en-US" sz="1800" dirty="0" smtClean="0">
                <a:solidFill>
                  <a:srgbClr val="000000"/>
                </a:solidFill>
                <a:latin typeface="微软雅黑" panose="020B0503020204020204" pitchFamily="34" charset="-122"/>
                <a:ea typeface="微软雅黑" panose="020B0503020204020204" pitchFamily="34" charset="-122"/>
                <a:cs typeface="+mn-cs"/>
              </a:rPr>
              <a:t>贯彻和执行统一的会计核算制度和会计政策；</a:t>
            </a:r>
            <a:endParaRPr lang="en-US" altLang="zh-CN" sz="1800" dirty="0" smtClean="0">
              <a:solidFill>
                <a:srgbClr val="000000"/>
              </a:solidFill>
              <a:latin typeface="微软雅黑" panose="020B0503020204020204" pitchFamily="34" charset="-122"/>
              <a:ea typeface="微软雅黑" panose="020B0503020204020204" pitchFamily="34" charset="-122"/>
              <a:cs typeface="+mn-cs"/>
            </a:endParaRPr>
          </a:p>
          <a:p>
            <a:pPr marL="285750" indent="-285750">
              <a:lnSpc>
                <a:spcPct val="150000"/>
              </a:lnSpc>
              <a:buFont typeface="Wingdings" panose="05000000000000000000" pitchFamily="2" charset="2"/>
              <a:buChar char="n"/>
            </a:pPr>
            <a:r>
              <a:rPr lang="zh-CN" altLang="en-US" sz="1800" dirty="0" smtClean="0">
                <a:solidFill>
                  <a:srgbClr val="000000"/>
                </a:solidFill>
                <a:latin typeface="微软雅黑" panose="020B0503020204020204" pitchFamily="34" charset="-122"/>
                <a:ea typeface="微软雅黑" panose="020B0503020204020204" pitchFamily="34" charset="-122"/>
                <a:cs typeface="+mn-cs"/>
              </a:rPr>
              <a:t>规范基础数据；</a:t>
            </a:r>
            <a:endParaRPr lang="en-US" altLang="zh-CN" sz="1800" dirty="0" smtClean="0">
              <a:solidFill>
                <a:srgbClr val="000000"/>
              </a:solidFill>
              <a:latin typeface="微软雅黑" panose="020B0503020204020204" pitchFamily="34" charset="-122"/>
              <a:ea typeface="微软雅黑" panose="020B0503020204020204" pitchFamily="34" charset="-122"/>
              <a:cs typeface="+mn-cs"/>
            </a:endParaRPr>
          </a:p>
          <a:p>
            <a:pPr marL="285750" indent="-285750">
              <a:lnSpc>
                <a:spcPct val="150000"/>
              </a:lnSpc>
              <a:buFont typeface="Wingdings" panose="05000000000000000000" pitchFamily="2" charset="2"/>
              <a:buChar char="n"/>
            </a:pPr>
            <a:r>
              <a:rPr lang="zh-CN" altLang="en-US" sz="1800" dirty="0" smtClean="0">
                <a:solidFill>
                  <a:srgbClr val="000000"/>
                </a:solidFill>
                <a:latin typeface="微软雅黑" panose="020B0503020204020204" pitchFamily="34" charset="-122"/>
                <a:ea typeface="微软雅黑" panose="020B0503020204020204" pitchFamily="34" charset="-122"/>
                <a:cs typeface="+mn-cs"/>
              </a:rPr>
              <a:t>确保会计信息的完整性、准确性、及时性，并具有可比性。</a:t>
            </a:r>
            <a:endParaRPr lang="zh-CN" altLang="en-US" sz="1800" dirty="0">
              <a:solidFill>
                <a:srgbClr val="000000"/>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518499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a:grpSpLocks/>
          </p:cNvGrpSpPr>
          <p:nvPr/>
        </p:nvGrpSpPr>
        <p:grpSpPr bwMode="auto">
          <a:xfrm>
            <a:off x="1560741" y="1353684"/>
            <a:ext cx="2064249" cy="1544827"/>
            <a:chOff x="146757" y="1077911"/>
            <a:chExt cx="2194560" cy="1642711"/>
          </a:xfrm>
        </p:grpSpPr>
        <p:sp>
          <p:nvSpPr>
            <p:cNvPr id="64" name="AutoShape 109"/>
            <p:cNvSpPr>
              <a:spLocks noChangeArrowheads="1"/>
            </p:cNvSpPr>
            <p:nvPr/>
          </p:nvSpPr>
          <p:spPr bwMode="gray">
            <a:xfrm>
              <a:off x="146757" y="1077911"/>
              <a:ext cx="2183452" cy="1642711"/>
            </a:xfrm>
            <a:prstGeom prst="rect">
              <a:avLst/>
            </a:prstGeom>
            <a:gradFill flip="none" rotWithShape="1">
              <a:gsLst>
                <a:gs pos="0">
                  <a:schemeClr val="bg1">
                    <a:lumMod val="85000"/>
                  </a:schemeClr>
                </a:gs>
                <a:gs pos="100000">
                  <a:schemeClr val="bg1"/>
                </a:gs>
              </a:gsLst>
              <a:lin ang="13500000" scaled="1"/>
              <a:tileRect/>
            </a:gradFill>
            <a:ln w="9525" algn="ctr">
              <a:solidFill>
                <a:srgbClr val="E8E8E8"/>
              </a:solidFill>
              <a:miter lim="800000"/>
              <a:headEnd/>
              <a:tailEnd/>
            </a:ln>
            <a:effectLst>
              <a:outerShdw blurRad="25400" dist="12700" dir="2700000" algn="tl" rotWithShape="0">
                <a:prstClr val="black">
                  <a:alpha val="40000"/>
                </a:prstClr>
              </a:outerShdw>
            </a:effectLst>
          </p:spPr>
          <p:txBody>
            <a:bodyPr lIns="182880" tIns="457200" bIns="46800"/>
            <a:lstStyle/>
            <a:p>
              <a:pPr marL="169863" lvl="1" indent="-169863" eaLnBrk="0" hangingPunct="0">
                <a:spcBef>
                  <a:spcPts val="300"/>
                </a:spcBef>
                <a:buClr>
                  <a:srgbClr val="F0AB00"/>
                </a:buClr>
                <a:buSzPct val="80000"/>
                <a:buFont typeface="Wingdings" pitchFamily="2" charset="2"/>
                <a:buChar char="n"/>
              </a:pP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加快和改进</a:t>
              </a:r>
              <a:r>
                <a:rPr lang="zh-CN" altLang="en-US" sz="1100" dirty="0">
                  <a:solidFill>
                    <a:srgbClr val="000000"/>
                  </a:solidFill>
                  <a:latin typeface="微软雅黑" panose="020B0503020204020204" pitchFamily="34" charset="-122"/>
                  <a:ea typeface="微软雅黑" panose="020B0503020204020204" pitchFamily="34" charset="-122"/>
                  <a:sym typeface="Arial" pitchFamily="34" charset="0"/>
                </a:rPr>
                <a:t>应收</a:t>
              </a: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会计</a:t>
              </a:r>
              <a:r>
                <a:rPr lang="zh-CN" altLang="en-US" sz="1100" dirty="0">
                  <a:solidFill>
                    <a:srgbClr val="000000"/>
                  </a:solidFill>
                  <a:latin typeface="微软雅黑" panose="020B0503020204020204" pitchFamily="34" charset="-122"/>
                  <a:ea typeface="微软雅黑" panose="020B0503020204020204" pitchFamily="34" charset="-122"/>
                  <a:sym typeface="Arial" pitchFamily="34" charset="0"/>
                </a:rPr>
                <a:t>日常工作</a:t>
              </a:r>
              <a:endParaRPr lang="en-US" altLang="zh-CN" sz="1100" dirty="0">
                <a:solidFill>
                  <a:srgbClr val="000000"/>
                </a:solidFill>
                <a:latin typeface="微软雅黑" panose="020B0503020204020204" pitchFamily="34" charset="-122"/>
                <a:ea typeface="微软雅黑" panose="020B0503020204020204" pitchFamily="34" charset="-122"/>
                <a:sym typeface="Arial" pitchFamily="34" charset="0"/>
              </a:endParaRPr>
            </a:p>
            <a:p>
              <a:pPr marL="169863" lvl="1" indent="-169863" eaLnBrk="0" hangingPunct="0">
                <a:spcBef>
                  <a:spcPts val="300"/>
                </a:spcBef>
                <a:buClr>
                  <a:srgbClr val="F0AB00"/>
                </a:buClr>
                <a:buSzPct val="80000"/>
                <a:buFont typeface="Wingdings" pitchFamily="2" charset="2"/>
                <a:buChar char="n"/>
              </a:pPr>
              <a:r>
                <a:rPr lang="zh-CN" altLang="en-US" sz="1100" dirty="0">
                  <a:solidFill>
                    <a:srgbClr val="000000"/>
                  </a:solidFill>
                  <a:latin typeface="微软雅黑" panose="020B0503020204020204" pitchFamily="34" charset="-122"/>
                  <a:ea typeface="微软雅黑" panose="020B0503020204020204" pitchFamily="34" charset="-122"/>
                  <a:sym typeface="Arial" pitchFamily="34" charset="0"/>
                </a:rPr>
                <a:t>自动进行应收账款的统计</a:t>
              </a:r>
              <a:endParaRPr lang="de-DE" sz="1100" dirty="0">
                <a:solidFill>
                  <a:srgbClr val="000000"/>
                </a:solidFill>
                <a:latin typeface="微软雅黑" panose="020B0503020204020204" pitchFamily="34" charset="-122"/>
                <a:ea typeface="微软雅黑" panose="020B0503020204020204" pitchFamily="34" charset="-122"/>
                <a:sym typeface="Arial" pitchFamily="34" charset="0"/>
              </a:endParaRPr>
            </a:p>
          </p:txBody>
        </p:sp>
        <p:sp>
          <p:nvSpPr>
            <p:cNvPr id="13365" name="Text Box 708"/>
            <p:cNvSpPr>
              <a:spLocks noChangeArrowheads="1"/>
            </p:cNvSpPr>
            <p:nvPr/>
          </p:nvSpPr>
          <p:spPr bwMode="gray">
            <a:xfrm rot="10800000" flipV="1">
              <a:off x="149516" y="1082538"/>
              <a:ext cx="2191801" cy="330137"/>
            </a:xfrm>
            <a:prstGeom prst="rect">
              <a:avLst/>
            </a:prstGeom>
            <a:solidFill>
              <a:srgbClr val="F0AB00"/>
            </a:solidFill>
            <a:ln w="12700" algn="ctr">
              <a:noFill/>
              <a:round/>
              <a:headEnd/>
              <a:tailEnd/>
            </a:ln>
          </p:spPr>
          <p:txBody>
            <a:bodyPr tIns="0" bIns="0" anchor="ctr"/>
            <a:lstStyle/>
            <a:p>
              <a:pPr marL="166688" lvl="1" indent="-166688" algn="ctr" eaLnBrk="0" hangingPunct="0">
                <a:buSzPct val="80000"/>
              </a:pPr>
              <a:r>
                <a:rPr lang="de-DE" sz="1100" b="1">
                  <a:solidFill>
                    <a:srgbClr val="FFFFFF"/>
                  </a:solidFill>
                  <a:latin typeface="微软雅黑" panose="020B0503020204020204" pitchFamily="34" charset="-122"/>
                  <a:ea typeface="微软雅黑" panose="020B0503020204020204" pitchFamily="34" charset="-122"/>
                  <a:sym typeface="Arial" pitchFamily="34" charset="0"/>
                </a:rPr>
                <a:t>应收账款</a:t>
              </a:r>
            </a:p>
          </p:txBody>
        </p:sp>
      </p:grpSp>
      <p:grpSp>
        <p:nvGrpSpPr>
          <p:cNvPr id="3" name="Group 95"/>
          <p:cNvGrpSpPr>
            <a:grpSpLocks/>
          </p:cNvGrpSpPr>
          <p:nvPr/>
        </p:nvGrpSpPr>
        <p:grpSpPr bwMode="auto">
          <a:xfrm>
            <a:off x="3657826" y="1353684"/>
            <a:ext cx="2062756" cy="1544827"/>
            <a:chOff x="2376159" y="1077911"/>
            <a:chExt cx="2194560" cy="1642711"/>
          </a:xfrm>
        </p:grpSpPr>
        <p:sp>
          <p:nvSpPr>
            <p:cNvPr id="85" name="AutoShape 109"/>
            <p:cNvSpPr>
              <a:spLocks noChangeArrowheads="1"/>
            </p:cNvSpPr>
            <p:nvPr/>
          </p:nvSpPr>
          <p:spPr bwMode="gray">
            <a:xfrm>
              <a:off x="2376159" y="1077911"/>
              <a:ext cx="2183444" cy="1642711"/>
            </a:xfrm>
            <a:prstGeom prst="rect">
              <a:avLst/>
            </a:prstGeom>
            <a:gradFill flip="none" rotWithShape="1">
              <a:gsLst>
                <a:gs pos="0">
                  <a:schemeClr val="bg1">
                    <a:lumMod val="85000"/>
                  </a:schemeClr>
                </a:gs>
                <a:gs pos="100000">
                  <a:schemeClr val="bg1"/>
                </a:gs>
              </a:gsLst>
              <a:lin ang="13500000" scaled="1"/>
              <a:tileRect/>
            </a:gradFill>
            <a:ln w="9525" algn="ctr">
              <a:solidFill>
                <a:srgbClr val="E8E8E8"/>
              </a:solidFill>
              <a:miter lim="800000"/>
              <a:headEnd/>
              <a:tailEnd/>
            </a:ln>
            <a:effectLst>
              <a:outerShdw blurRad="25400" dist="12700" dir="2700000" algn="tl" rotWithShape="0">
                <a:prstClr val="black">
                  <a:alpha val="40000"/>
                </a:prstClr>
              </a:outerShdw>
            </a:effectLst>
          </p:spPr>
          <p:txBody>
            <a:bodyPr lIns="182880" tIns="457200" bIns="46800"/>
            <a:lstStyle/>
            <a:p>
              <a:pPr marL="169863" lvl="1" indent="-169863" eaLnBrk="0" hangingPunct="0">
                <a:spcBef>
                  <a:spcPts val="300"/>
                </a:spcBef>
                <a:buClr>
                  <a:srgbClr val="F0AB00"/>
                </a:buClr>
                <a:buSzPct val="80000"/>
                <a:buFont typeface="Wingdings" pitchFamily="2" charset="2"/>
                <a:buChar char="n"/>
              </a:pP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有效记录和管理</a:t>
              </a:r>
              <a:r>
                <a:rPr lang="zh-CN" altLang="en-US" sz="1100" dirty="0">
                  <a:solidFill>
                    <a:srgbClr val="000000"/>
                  </a:solidFill>
                  <a:latin typeface="微软雅黑" panose="020B0503020204020204" pitchFamily="34" charset="-122"/>
                  <a:ea typeface="微软雅黑" panose="020B0503020204020204" pitchFamily="34" charset="-122"/>
                  <a:sym typeface="Arial" pitchFamily="34" charset="0"/>
                </a:rPr>
                <a:t>应付</a:t>
              </a: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会计数据 </a:t>
              </a:r>
            </a:p>
            <a:p>
              <a:pPr marL="169863" lvl="1" indent="-169863" eaLnBrk="0" hangingPunct="0">
                <a:spcBef>
                  <a:spcPts val="300"/>
                </a:spcBef>
                <a:buClr>
                  <a:srgbClr val="F0AB00"/>
                </a:buClr>
                <a:buSzPct val="80000"/>
                <a:buFont typeface="Wingdings" pitchFamily="2" charset="2"/>
                <a:buChar char="n"/>
              </a:pP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简化付款处理和审批过程</a:t>
              </a:r>
            </a:p>
          </p:txBody>
        </p:sp>
        <p:sp>
          <p:nvSpPr>
            <p:cNvPr id="13363" name="Text Box 708"/>
            <p:cNvSpPr>
              <a:spLocks noChangeArrowheads="1"/>
            </p:cNvSpPr>
            <p:nvPr/>
          </p:nvSpPr>
          <p:spPr bwMode="gray">
            <a:xfrm rot="10800000" flipV="1">
              <a:off x="2378918" y="1082538"/>
              <a:ext cx="2191801" cy="330137"/>
            </a:xfrm>
            <a:prstGeom prst="rect">
              <a:avLst/>
            </a:prstGeom>
            <a:solidFill>
              <a:srgbClr val="F0AB00"/>
            </a:solidFill>
            <a:ln w="12700" algn="ctr">
              <a:noFill/>
              <a:round/>
              <a:headEnd/>
              <a:tailEnd/>
            </a:ln>
          </p:spPr>
          <p:txBody>
            <a:bodyPr tIns="0" bIns="0" anchor="ctr"/>
            <a:lstStyle/>
            <a:p>
              <a:pPr marL="166688" lvl="1" indent="-166688" algn="ctr" eaLnBrk="0" hangingPunct="0">
                <a:buSzPct val="80000"/>
              </a:pPr>
              <a:r>
                <a:rPr lang="de-DE" sz="1100" b="1">
                  <a:solidFill>
                    <a:srgbClr val="FFFFFF"/>
                  </a:solidFill>
                  <a:latin typeface="微软雅黑" panose="020B0503020204020204" pitchFamily="34" charset="-122"/>
                  <a:ea typeface="微软雅黑" panose="020B0503020204020204" pitchFamily="34" charset="-122"/>
                  <a:sym typeface="Arial" pitchFamily="34" charset="0"/>
                </a:rPr>
                <a:t>应付账款</a:t>
              </a:r>
            </a:p>
          </p:txBody>
        </p:sp>
      </p:grpSp>
      <p:grpSp>
        <p:nvGrpSpPr>
          <p:cNvPr id="4" name="Group 93"/>
          <p:cNvGrpSpPr>
            <a:grpSpLocks/>
          </p:cNvGrpSpPr>
          <p:nvPr/>
        </p:nvGrpSpPr>
        <p:grpSpPr bwMode="auto">
          <a:xfrm>
            <a:off x="7849010" y="1353684"/>
            <a:ext cx="2064248" cy="1544827"/>
            <a:chOff x="6834963" y="1077911"/>
            <a:chExt cx="2194560" cy="1642711"/>
          </a:xfrm>
        </p:grpSpPr>
        <p:sp>
          <p:nvSpPr>
            <p:cNvPr id="88" name="AutoShape 109"/>
            <p:cNvSpPr>
              <a:spLocks noChangeArrowheads="1"/>
            </p:cNvSpPr>
            <p:nvPr/>
          </p:nvSpPr>
          <p:spPr bwMode="gray">
            <a:xfrm>
              <a:off x="6834963" y="1077911"/>
              <a:ext cx="2183453" cy="1642711"/>
            </a:xfrm>
            <a:prstGeom prst="rect">
              <a:avLst/>
            </a:prstGeom>
            <a:gradFill flip="none" rotWithShape="1">
              <a:gsLst>
                <a:gs pos="0">
                  <a:schemeClr val="bg1">
                    <a:lumMod val="85000"/>
                  </a:schemeClr>
                </a:gs>
                <a:gs pos="100000">
                  <a:schemeClr val="bg1"/>
                </a:gs>
              </a:gsLst>
              <a:lin ang="13500000" scaled="1"/>
              <a:tileRect/>
            </a:gradFill>
            <a:ln w="9525" algn="ctr">
              <a:solidFill>
                <a:srgbClr val="E8E8E8"/>
              </a:solidFill>
              <a:miter lim="800000"/>
              <a:headEnd/>
              <a:tailEnd/>
            </a:ln>
            <a:effectLst>
              <a:outerShdw blurRad="25400" dist="12700" dir="2700000" algn="tl" rotWithShape="0">
                <a:prstClr val="black">
                  <a:alpha val="40000"/>
                </a:prstClr>
              </a:outerShdw>
            </a:effectLst>
          </p:spPr>
          <p:txBody>
            <a:bodyPr lIns="182880" tIns="457200" bIns="46800"/>
            <a:lstStyle/>
            <a:p>
              <a:pPr marL="169863" lvl="1" indent="-169863" eaLnBrk="0" hangingPunct="0">
                <a:spcBef>
                  <a:spcPts val="300"/>
                </a:spcBef>
                <a:buClr>
                  <a:srgbClr val="F0AB00"/>
                </a:buClr>
                <a:buSzPct val="80000"/>
                <a:buFont typeface="Wingdings" pitchFamily="2" charset="2"/>
                <a:buChar char="n"/>
              </a:pPr>
              <a:r>
                <a:rPr lang="zh-CN" altLang="en-US" sz="1100" dirty="0">
                  <a:solidFill>
                    <a:srgbClr val="000000"/>
                  </a:solidFill>
                  <a:latin typeface="微软雅黑" panose="020B0503020204020204" pitchFamily="34" charset="-122"/>
                  <a:ea typeface="微软雅黑" panose="020B0503020204020204" pitchFamily="34" charset="-122"/>
                  <a:sym typeface="Arial" pitchFamily="34" charset="0"/>
                </a:rPr>
                <a:t>多维度的</a:t>
              </a: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成本/利润中心</a:t>
              </a:r>
            </a:p>
            <a:p>
              <a:pPr marL="169863" lvl="1" indent="-169863" eaLnBrk="0" hangingPunct="0">
                <a:spcBef>
                  <a:spcPts val="300"/>
                </a:spcBef>
                <a:buClr>
                  <a:srgbClr val="F0AB00"/>
                </a:buClr>
                <a:buSzPct val="80000"/>
                <a:buFont typeface="Wingdings" pitchFamily="2" charset="2"/>
                <a:buChar char="n"/>
              </a:pP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销售成本</a:t>
              </a:r>
            </a:p>
            <a:p>
              <a:pPr marL="169863" lvl="1" indent="-169863" eaLnBrk="0" hangingPunct="0">
                <a:spcBef>
                  <a:spcPts val="300"/>
                </a:spcBef>
                <a:buClr>
                  <a:srgbClr val="F0AB00"/>
                </a:buClr>
                <a:buSzPct val="80000"/>
                <a:buFont typeface="Wingdings" pitchFamily="2" charset="2"/>
                <a:buChar char="n"/>
              </a:pP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项目成本</a:t>
              </a:r>
            </a:p>
            <a:p>
              <a:pPr marL="169863" lvl="1" indent="-169863" eaLnBrk="0" hangingPunct="0">
                <a:spcBef>
                  <a:spcPts val="300"/>
                </a:spcBef>
                <a:buClr>
                  <a:srgbClr val="F0AB00"/>
                </a:buClr>
                <a:buSzPct val="80000"/>
                <a:buFont typeface="Wingdings" pitchFamily="2" charset="2"/>
                <a:buChar char="n"/>
              </a:pP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生产成本</a:t>
              </a:r>
            </a:p>
          </p:txBody>
        </p:sp>
        <p:sp>
          <p:nvSpPr>
            <p:cNvPr id="13361" name="Text Box 708"/>
            <p:cNvSpPr>
              <a:spLocks noChangeArrowheads="1"/>
            </p:cNvSpPr>
            <p:nvPr/>
          </p:nvSpPr>
          <p:spPr bwMode="gray">
            <a:xfrm rot="10800000" flipV="1">
              <a:off x="6837722" y="1082538"/>
              <a:ext cx="2191801" cy="330137"/>
            </a:xfrm>
            <a:prstGeom prst="rect">
              <a:avLst/>
            </a:prstGeom>
            <a:solidFill>
              <a:srgbClr val="F0AB00"/>
            </a:solidFill>
            <a:ln w="12700" algn="ctr">
              <a:noFill/>
              <a:round/>
              <a:headEnd/>
              <a:tailEnd/>
            </a:ln>
          </p:spPr>
          <p:txBody>
            <a:bodyPr tIns="0" bIns="0" anchor="ctr"/>
            <a:lstStyle/>
            <a:p>
              <a:pPr marL="0" lvl="1" algn="ctr" eaLnBrk="0" hangingPunct="0">
                <a:buSzPct val="80000"/>
              </a:pPr>
              <a:r>
                <a:rPr lang="de-DE" sz="1100" b="1">
                  <a:solidFill>
                    <a:srgbClr val="FFFFFF"/>
                  </a:solidFill>
                  <a:latin typeface="微软雅黑" panose="020B0503020204020204" pitchFamily="34" charset="-122"/>
                  <a:ea typeface="微软雅黑" panose="020B0503020204020204" pitchFamily="34" charset="-122"/>
                  <a:sym typeface="Arial" pitchFamily="34" charset="0"/>
                </a:rPr>
                <a:t>管理会计</a:t>
              </a:r>
            </a:p>
          </p:txBody>
        </p:sp>
      </p:grpSp>
      <p:grpSp>
        <p:nvGrpSpPr>
          <p:cNvPr id="5" name="Group 94"/>
          <p:cNvGrpSpPr>
            <a:grpSpLocks/>
          </p:cNvGrpSpPr>
          <p:nvPr/>
        </p:nvGrpSpPr>
        <p:grpSpPr bwMode="auto">
          <a:xfrm>
            <a:off x="5753419" y="1353684"/>
            <a:ext cx="2062756" cy="1544827"/>
            <a:chOff x="4605561" y="1077911"/>
            <a:chExt cx="2194560" cy="1642711"/>
          </a:xfrm>
        </p:grpSpPr>
        <p:sp>
          <p:nvSpPr>
            <p:cNvPr id="91" name="AutoShape 109"/>
            <p:cNvSpPr>
              <a:spLocks noChangeArrowheads="1"/>
            </p:cNvSpPr>
            <p:nvPr/>
          </p:nvSpPr>
          <p:spPr bwMode="gray">
            <a:xfrm>
              <a:off x="4605561" y="1077911"/>
              <a:ext cx="2183444" cy="1642711"/>
            </a:xfrm>
            <a:prstGeom prst="rect">
              <a:avLst/>
            </a:prstGeom>
            <a:gradFill flip="none" rotWithShape="1">
              <a:gsLst>
                <a:gs pos="0">
                  <a:schemeClr val="bg1">
                    <a:lumMod val="85000"/>
                  </a:schemeClr>
                </a:gs>
                <a:gs pos="100000">
                  <a:schemeClr val="bg1"/>
                </a:gs>
              </a:gsLst>
              <a:lin ang="13500000" scaled="1"/>
              <a:tileRect/>
            </a:gradFill>
            <a:ln w="9525" algn="ctr">
              <a:solidFill>
                <a:srgbClr val="E8E8E8"/>
              </a:solidFill>
              <a:miter lim="800000"/>
              <a:headEnd/>
              <a:tailEnd/>
            </a:ln>
            <a:effectLst>
              <a:outerShdw blurRad="25400" dist="12700" dir="2700000" algn="tl" rotWithShape="0">
                <a:prstClr val="black">
                  <a:alpha val="40000"/>
                </a:prstClr>
              </a:outerShdw>
            </a:effectLst>
          </p:spPr>
          <p:txBody>
            <a:bodyPr lIns="182880" tIns="457200" bIns="46800"/>
            <a:lstStyle/>
            <a:p>
              <a:pPr marL="169863" lvl="1" indent="-169863" eaLnBrk="0" hangingPunct="0">
                <a:spcBef>
                  <a:spcPts val="300"/>
                </a:spcBef>
                <a:buClr>
                  <a:srgbClr val="F0AB00"/>
                </a:buClr>
                <a:buSzPct val="80000"/>
                <a:buFont typeface="Wingdings" pitchFamily="2" charset="2"/>
                <a:buChar char="n"/>
              </a:pP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管理现金余额 </a:t>
              </a:r>
            </a:p>
            <a:p>
              <a:pPr marL="169863" lvl="1" indent="-169863" eaLnBrk="0" hangingPunct="0">
                <a:spcBef>
                  <a:spcPts val="300"/>
                </a:spcBef>
                <a:buClr>
                  <a:srgbClr val="F0AB00"/>
                </a:buClr>
                <a:buSzPct val="80000"/>
                <a:buFont typeface="Wingdings" pitchFamily="2" charset="2"/>
                <a:buChar char="n"/>
              </a:pP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简化付款流程</a:t>
              </a:r>
            </a:p>
            <a:p>
              <a:pPr marL="169863" lvl="1" indent="-169863" eaLnBrk="0" hangingPunct="0">
                <a:spcBef>
                  <a:spcPts val="300"/>
                </a:spcBef>
                <a:buClr>
                  <a:srgbClr val="F0AB00"/>
                </a:buClr>
                <a:buSzPct val="80000"/>
                <a:buFont typeface="Wingdings" pitchFamily="2" charset="2"/>
                <a:buChar char="n"/>
              </a:pP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流动资金预测</a:t>
              </a:r>
            </a:p>
            <a:p>
              <a:pPr marL="169863" lvl="1" indent="-169863" eaLnBrk="0" hangingPunct="0">
                <a:spcBef>
                  <a:spcPts val="300"/>
                </a:spcBef>
                <a:buClr>
                  <a:srgbClr val="F0AB00"/>
                </a:buClr>
                <a:buSzPct val="80000"/>
                <a:buFont typeface="Wingdings" pitchFamily="2" charset="2"/>
                <a:buChar char="n"/>
              </a:pPr>
              <a:r>
                <a:rPr lang="zh-CN" altLang="en-US" sz="1100" dirty="0">
                  <a:solidFill>
                    <a:srgbClr val="000000"/>
                  </a:solidFill>
                  <a:latin typeface="微软雅黑" panose="020B0503020204020204" pitchFamily="34" charset="-122"/>
                  <a:ea typeface="微软雅黑" panose="020B0503020204020204" pitchFamily="34" charset="-122"/>
                  <a:sym typeface="Arial" pitchFamily="34" charset="0"/>
                </a:rPr>
                <a:t>资金计划</a:t>
              </a:r>
              <a:endParaRPr lang="de-DE" sz="1100" dirty="0">
                <a:solidFill>
                  <a:srgbClr val="000000"/>
                </a:solidFill>
                <a:latin typeface="微软雅黑" panose="020B0503020204020204" pitchFamily="34" charset="-122"/>
                <a:ea typeface="微软雅黑" panose="020B0503020204020204" pitchFamily="34" charset="-122"/>
                <a:sym typeface="Arial" pitchFamily="34" charset="0"/>
              </a:endParaRPr>
            </a:p>
          </p:txBody>
        </p:sp>
        <p:sp>
          <p:nvSpPr>
            <p:cNvPr id="13359" name="Text Box 708"/>
            <p:cNvSpPr>
              <a:spLocks noChangeArrowheads="1"/>
            </p:cNvSpPr>
            <p:nvPr/>
          </p:nvSpPr>
          <p:spPr bwMode="gray">
            <a:xfrm rot="10800000" flipV="1">
              <a:off x="4608320" y="1082538"/>
              <a:ext cx="2191801" cy="330137"/>
            </a:xfrm>
            <a:prstGeom prst="rect">
              <a:avLst/>
            </a:prstGeom>
            <a:solidFill>
              <a:srgbClr val="F0AB00"/>
            </a:solidFill>
            <a:ln w="12700" algn="ctr">
              <a:noFill/>
              <a:round/>
              <a:headEnd/>
              <a:tailEnd/>
            </a:ln>
          </p:spPr>
          <p:txBody>
            <a:bodyPr tIns="0" bIns="0" anchor="ctr"/>
            <a:lstStyle/>
            <a:p>
              <a:pPr marL="0" lvl="1" algn="ctr" eaLnBrk="0" hangingPunct="0">
                <a:buSzPct val="80000"/>
              </a:pPr>
              <a:r>
                <a:rPr lang="de-DE" sz="1100" b="1">
                  <a:solidFill>
                    <a:srgbClr val="FFFFFF"/>
                  </a:solidFill>
                  <a:latin typeface="微软雅黑" panose="020B0503020204020204" pitchFamily="34" charset="-122"/>
                  <a:ea typeface="微软雅黑" panose="020B0503020204020204" pitchFamily="34" charset="-122"/>
                  <a:sym typeface="Arial" pitchFamily="34" charset="0"/>
                </a:rPr>
                <a:t>付款与流动资金</a:t>
              </a:r>
            </a:p>
          </p:txBody>
        </p:sp>
      </p:grpSp>
      <p:sp>
        <p:nvSpPr>
          <p:cNvPr id="20483" name="Rectangle 3"/>
          <p:cNvSpPr>
            <a:spLocks noChangeArrowheads="1"/>
          </p:cNvSpPr>
          <p:nvPr/>
        </p:nvSpPr>
        <p:spPr bwMode="gray">
          <a:xfrm>
            <a:off x="1571189" y="3228374"/>
            <a:ext cx="8339084" cy="1350791"/>
          </a:xfrm>
          <a:prstGeom prst="rect">
            <a:avLst/>
          </a:prstGeom>
          <a:gradFill rotWithShape="1">
            <a:gsLst>
              <a:gs pos="0">
                <a:srgbClr val="F5F5F5"/>
              </a:gs>
              <a:gs pos="100000">
                <a:srgbClr val="CACACA"/>
              </a:gs>
            </a:gsLst>
            <a:lin ang="2700000" scaled="1"/>
          </a:gradFill>
          <a:ln w="12700" algn="ctr">
            <a:solidFill>
              <a:srgbClr val="E8E8E8"/>
            </a:solidFill>
            <a:round/>
            <a:headEnd/>
            <a:tailEnd/>
          </a:ln>
          <a:effectLst>
            <a:outerShdw blurRad="25400" dist="12700" dir="2700000" algn="tl" rotWithShape="0">
              <a:prstClr val="black">
                <a:alpha val="40000"/>
              </a:prstClr>
            </a:outerShdw>
          </a:effectLst>
        </p:spPr>
        <p:txBody>
          <a:bodyPr tIns="91440" bIns="91440" anchor="ctr"/>
          <a:lstStyle/>
          <a:p>
            <a:pPr indent="182563" algn="ctr">
              <a:buClr>
                <a:schemeClr val="accent1"/>
              </a:buClr>
              <a:buSzPct val="80000"/>
              <a:defRPr/>
            </a:pPr>
            <a:endParaRPr lang="en-US" sz="1400" b="1">
              <a:latin typeface="微软雅黑" panose="020B0503020204020204" pitchFamily="34" charset="-122"/>
              <a:ea typeface="微软雅黑" panose="020B0503020204020204" pitchFamily="34" charset="-122"/>
            </a:endParaRPr>
          </a:p>
        </p:txBody>
      </p:sp>
      <p:sp>
        <p:nvSpPr>
          <p:cNvPr id="13320" name="AutoShape 37"/>
          <p:cNvSpPr>
            <a:spLocks noChangeArrowheads="1"/>
          </p:cNvSpPr>
          <p:nvPr/>
        </p:nvSpPr>
        <p:spPr bwMode="gray">
          <a:xfrm>
            <a:off x="2457786" y="2874630"/>
            <a:ext cx="325384" cy="322399"/>
          </a:xfrm>
          <a:prstGeom prst="downArrow">
            <a:avLst>
              <a:gd name="adj1" fmla="val 50000"/>
              <a:gd name="adj2" fmla="val 37639"/>
            </a:avLst>
          </a:prstGeom>
          <a:gradFill rotWithShape="1">
            <a:gsLst>
              <a:gs pos="0">
                <a:srgbClr val="97B5C3">
                  <a:alpha val="0"/>
                </a:srgbClr>
              </a:gs>
              <a:gs pos="100000">
                <a:srgbClr val="44697D"/>
              </a:gs>
            </a:gsLst>
            <a:lin ang="5400000" scaled="1"/>
          </a:gradFill>
          <a:ln w="12700" algn="ctr">
            <a:noFill/>
            <a:miter lim="800000"/>
            <a:headEnd/>
            <a:tailEnd/>
          </a:ln>
        </p:spPr>
        <p:txBody>
          <a:bodyPr lIns="0" tIns="0" rIns="0" bIns="0"/>
          <a:lstStyle/>
          <a:p>
            <a:pPr algn="ctr">
              <a:lnSpc>
                <a:spcPct val="110000"/>
              </a:lnSpc>
              <a:buClr>
                <a:schemeClr val="accent1"/>
              </a:buClr>
              <a:buSzPct val="80000"/>
              <a:buFont typeface="Wingdings" pitchFamily="2" charset="2"/>
              <a:buChar char="n"/>
            </a:pPr>
            <a:endParaRPr lang="en-US">
              <a:latin typeface="微软雅黑" panose="020B0503020204020204" pitchFamily="34" charset="-122"/>
              <a:ea typeface="微软雅黑" panose="020B0503020204020204" pitchFamily="34" charset="-122"/>
            </a:endParaRPr>
          </a:p>
        </p:txBody>
      </p:sp>
      <p:sp>
        <p:nvSpPr>
          <p:cNvPr id="13321" name="Rectangle 45"/>
          <p:cNvSpPr>
            <a:spLocks noChangeArrowheads="1"/>
          </p:cNvSpPr>
          <p:nvPr/>
        </p:nvSpPr>
        <p:spPr bwMode="gray">
          <a:xfrm>
            <a:off x="6563892" y="3462709"/>
            <a:ext cx="3164285" cy="1223921"/>
          </a:xfrm>
          <a:prstGeom prst="rect">
            <a:avLst/>
          </a:prstGeom>
          <a:noFill/>
          <a:ln w="12700" algn="ctr">
            <a:noFill/>
            <a:miter lim="800000"/>
            <a:headEnd/>
            <a:tailEnd/>
          </a:ln>
        </p:spPr>
        <p:txBody>
          <a:bodyPr lIns="72000" tIns="72000" rIns="72000" bIns="72000"/>
          <a:lstStyle/>
          <a:p>
            <a:pPr marL="282575" lvl="1" indent="-187325" eaLnBrk="0" hangingPunct="0">
              <a:lnSpc>
                <a:spcPct val="110000"/>
              </a:lnSpc>
              <a:spcBef>
                <a:spcPct val="25000"/>
              </a:spcBef>
              <a:buClr>
                <a:srgbClr val="F0AB00"/>
              </a:buClr>
              <a:buSzPct val="80000"/>
              <a:buFont typeface="Wingdings" pitchFamily="2" charset="2"/>
              <a:buChar char="n"/>
            </a:pPr>
            <a:r>
              <a:rPr lang="de-DE" sz="1200" b="1" dirty="0">
                <a:solidFill>
                  <a:srgbClr val="000000"/>
                </a:solidFill>
                <a:latin typeface="微软雅黑" panose="020B0503020204020204" pitchFamily="34" charset="-122"/>
                <a:ea typeface="微软雅黑" panose="020B0503020204020204" pitchFamily="34" charset="-122"/>
                <a:sym typeface="Arial" pitchFamily="34" charset="0"/>
              </a:rPr>
              <a:t>子分类账的实时更新</a:t>
            </a:r>
          </a:p>
          <a:p>
            <a:pPr marL="282575" lvl="1" indent="-187325" eaLnBrk="0" hangingPunct="0">
              <a:lnSpc>
                <a:spcPct val="110000"/>
              </a:lnSpc>
              <a:spcBef>
                <a:spcPct val="25000"/>
              </a:spcBef>
              <a:buClr>
                <a:srgbClr val="F0AB00"/>
              </a:buClr>
              <a:buSzPct val="80000"/>
              <a:buFont typeface="Wingdings" pitchFamily="2" charset="2"/>
              <a:buChar char="n"/>
            </a:pPr>
            <a:r>
              <a:rPr lang="de-DE" sz="1200" b="1" dirty="0">
                <a:solidFill>
                  <a:srgbClr val="000000"/>
                </a:solidFill>
                <a:latin typeface="微软雅黑" panose="020B0503020204020204" pitchFamily="34" charset="-122"/>
                <a:ea typeface="微软雅黑" panose="020B0503020204020204" pitchFamily="34" charset="-122"/>
                <a:sym typeface="Arial" pitchFamily="34" charset="0"/>
              </a:rPr>
              <a:t>利润中心和分部会计</a:t>
            </a:r>
          </a:p>
          <a:p>
            <a:pPr marL="282575" lvl="1" indent="-187325" eaLnBrk="0" hangingPunct="0">
              <a:lnSpc>
                <a:spcPct val="110000"/>
              </a:lnSpc>
              <a:spcBef>
                <a:spcPct val="25000"/>
              </a:spcBef>
              <a:buClr>
                <a:srgbClr val="F0AB00"/>
              </a:buClr>
              <a:buSzPct val="80000"/>
              <a:buFont typeface="Wingdings" pitchFamily="2" charset="2"/>
              <a:buChar char="n"/>
            </a:pPr>
            <a:r>
              <a:rPr lang="de-DE" sz="1200" b="1" dirty="0">
                <a:solidFill>
                  <a:srgbClr val="000000"/>
                </a:solidFill>
                <a:latin typeface="微软雅黑" panose="020B0503020204020204" pitchFamily="34" charset="-122"/>
                <a:ea typeface="微软雅黑" panose="020B0503020204020204" pitchFamily="34" charset="-122"/>
                <a:sym typeface="Arial" pitchFamily="34" charset="0"/>
              </a:rPr>
              <a:t>会计标准、货币等平行估价</a:t>
            </a:r>
          </a:p>
        </p:txBody>
      </p:sp>
      <p:pic>
        <p:nvPicPr>
          <p:cNvPr id="13322" name="Picture 99" descr="\\Eric-pauls-power-mac-g5.local\desktop\Graphic Tank\lg p blue.tif"/>
          <p:cNvPicPr>
            <a:picLocks noChangeAspect="1" noChangeArrowheads="1"/>
          </p:cNvPicPr>
          <p:nvPr/>
        </p:nvPicPr>
        <p:blipFill>
          <a:blip r:embed="rId3" cstate="print"/>
          <a:srcRect/>
          <a:stretch>
            <a:fillRect/>
          </a:stretch>
        </p:blipFill>
        <p:spPr bwMode="gray">
          <a:xfrm>
            <a:off x="4544423" y="3307481"/>
            <a:ext cx="1979171" cy="1204518"/>
          </a:xfrm>
          <a:prstGeom prst="rect">
            <a:avLst/>
          </a:prstGeom>
          <a:noFill/>
          <a:ln w="9525">
            <a:noFill/>
            <a:miter lim="800000"/>
            <a:headEnd/>
            <a:tailEnd/>
          </a:ln>
        </p:spPr>
      </p:pic>
      <p:grpSp>
        <p:nvGrpSpPr>
          <p:cNvPr id="6" name="Group 51"/>
          <p:cNvGrpSpPr>
            <a:grpSpLocks/>
          </p:cNvGrpSpPr>
          <p:nvPr/>
        </p:nvGrpSpPr>
        <p:grpSpPr bwMode="auto">
          <a:xfrm>
            <a:off x="4916077" y="3214940"/>
            <a:ext cx="1103022" cy="747787"/>
            <a:chOff x="3880" y="579"/>
            <a:chExt cx="1261" cy="721"/>
          </a:xfrm>
        </p:grpSpPr>
        <p:pic>
          <p:nvPicPr>
            <p:cNvPr id="13353" name="Picture 52" descr="sap erp"/>
            <p:cNvPicPr>
              <a:picLocks noChangeAspect="1" noChangeArrowheads="1"/>
            </p:cNvPicPr>
            <p:nvPr/>
          </p:nvPicPr>
          <p:blipFill>
            <a:blip r:embed="rId4" cstate="print">
              <a:lum bright="42000" contrast="-54000"/>
              <a:grayscl/>
            </a:blip>
            <a:srcRect/>
            <a:stretch>
              <a:fillRect/>
            </a:stretch>
          </p:blipFill>
          <p:spPr bwMode="gray">
            <a:xfrm>
              <a:off x="3880" y="771"/>
              <a:ext cx="353" cy="356"/>
            </a:xfrm>
            <a:prstGeom prst="rect">
              <a:avLst/>
            </a:prstGeom>
            <a:noFill/>
            <a:ln w="9525">
              <a:noFill/>
              <a:miter lim="800000"/>
              <a:headEnd/>
              <a:tailEnd/>
            </a:ln>
          </p:spPr>
        </p:pic>
        <p:grpSp>
          <p:nvGrpSpPr>
            <p:cNvPr id="7" name="Group 53"/>
            <p:cNvGrpSpPr>
              <a:grpSpLocks/>
            </p:cNvGrpSpPr>
            <p:nvPr/>
          </p:nvGrpSpPr>
          <p:grpSpPr bwMode="auto">
            <a:xfrm>
              <a:off x="4168" y="579"/>
              <a:ext cx="757" cy="683"/>
              <a:chOff x="2369" y="1214"/>
              <a:chExt cx="858" cy="994"/>
            </a:xfrm>
          </p:grpSpPr>
          <p:pic>
            <p:nvPicPr>
              <p:cNvPr id="13356" name="Picture 54" descr="sap erp"/>
              <p:cNvPicPr>
                <a:picLocks noChangeAspect="1" noChangeArrowheads="1"/>
              </p:cNvPicPr>
              <p:nvPr/>
            </p:nvPicPr>
            <p:blipFill>
              <a:blip r:embed="rId5" cstate="print"/>
              <a:srcRect/>
              <a:stretch>
                <a:fillRect/>
              </a:stretch>
            </p:blipFill>
            <p:spPr bwMode="gray">
              <a:xfrm>
                <a:off x="2369" y="1214"/>
                <a:ext cx="858" cy="994"/>
              </a:xfrm>
              <a:prstGeom prst="rect">
                <a:avLst/>
              </a:prstGeom>
              <a:noFill/>
              <a:ln w="9525">
                <a:noFill/>
                <a:miter lim="800000"/>
                <a:headEnd/>
                <a:tailEnd/>
              </a:ln>
            </p:spPr>
          </p:pic>
          <p:pic>
            <p:nvPicPr>
              <p:cNvPr id="13357" name="Picture 55" descr="sap angle"/>
              <p:cNvPicPr>
                <a:picLocks noChangeAspect="1" noChangeArrowheads="1"/>
              </p:cNvPicPr>
              <p:nvPr/>
            </p:nvPicPr>
            <p:blipFill>
              <a:blip r:embed="rId6" cstate="print"/>
              <a:srcRect/>
              <a:stretch>
                <a:fillRect/>
              </a:stretch>
            </p:blipFill>
            <p:spPr bwMode="gray">
              <a:xfrm>
                <a:off x="2418" y="1669"/>
                <a:ext cx="325" cy="285"/>
              </a:xfrm>
              <a:prstGeom prst="rect">
                <a:avLst/>
              </a:prstGeom>
              <a:noFill/>
              <a:ln w="9525">
                <a:noFill/>
                <a:miter lim="800000"/>
                <a:headEnd/>
                <a:tailEnd/>
              </a:ln>
            </p:spPr>
          </p:pic>
        </p:grpSp>
        <p:pic>
          <p:nvPicPr>
            <p:cNvPr id="13355" name="Picture 56" descr="sap erp"/>
            <p:cNvPicPr>
              <a:picLocks noChangeAspect="1" noChangeArrowheads="1"/>
            </p:cNvPicPr>
            <p:nvPr/>
          </p:nvPicPr>
          <p:blipFill>
            <a:blip r:embed="rId7" cstate="print">
              <a:lum bright="42000" contrast="-54000"/>
              <a:grayscl/>
            </a:blip>
            <a:srcRect/>
            <a:stretch>
              <a:fillRect/>
            </a:stretch>
          </p:blipFill>
          <p:spPr bwMode="gray">
            <a:xfrm>
              <a:off x="4776" y="932"/>
              <a:ext cx="365" cy="368"/>
            </a:xfrm>
            <a:prstGeom prst="rect">
              <a:avLst/>
            </a:prstGeom>
            <a:noFill/>
            <a:ln w="9525">
              <a:noFill/>
              <a:miter lim="800000"/>
              <a:headEnd/>
              <a:tailEnd/>
            </a:ln>
          </p:spPr>
        </p:pic>
      </p:grpSp>
      <p:sp>
        <p:nvSpPr>
          <p:cNvPr id="13324" name="TextBox 141"/>
          <p:cNvSpPr txBox="1">
            <a:spLocks noChangeArrowheads="1"/>
          </p:cNvSpPr>
          <p:nvPr/>
        </p:nvSpPr>
        <p:spPr bwMode="gray">
          <a:xfrm>
            <a:off x="5248706" y="3988101"/>
            <a:ext cx="543740" cy="329321"/>
          </a:xfrm>
          <a:prstGeom prst="rect">
            <a:avLst/>
          </a:prstGeom>
          <a:noFill/>
          <a:ln w="9525">
            <a:noFill/>
            <a:miter lim="800000"/>
            <a:headEnd/>
            <a:tailEnd/>
          </a:ln>
        </p:spPr>
        <p:txBody>
          <a:bodyPr wrap="none">
            <a:spAutoFit/>
          </a:bodyPr>
          <a:lstStyle/>
          <a:p>
            <a:pPr algn="ctr" eaLnBrk="0" hangingPunct="0">
              <a:lnSpc>
                <a:spcPct val="110000"/>
              </a:lnSpc>
              <a:buSzPct val="80000"/>
              <a:buFont typeface="Arial" pitchFamily="34" charset="0"/>
              <a:buNone/>
            </a:pPr>
            <a:r>
              <a:rPr lang="de-DE" sz="1400" b="1">
                <a:solidFill>
                  <a:srgbClr val="000000"/>
                </a:solidFill>
                <a:latin typeface="微软雅黑" panose="020B0503020204020204" pitchFamily="34" charset="-122"/>
                <a:ea typeface="微软雅黑" panose="020B0503020204020204" pitchFamily="34" charset="-122"/>
                <a:sym typeface="Arial" pitchFamily="34" charset="0"/>
              </a:rPr>
              <a:t>总账</a:t>
            </a:r>
          </a:p>
        </p:txBody>
      </p:sp>
      <p:sp>
        <p:nvSpPr>
          <p:cNvPr id="13328" name="AutoShape 37"/>
          <p:cNvSpPr>
            <a:spLocks noChangeArrowheads="1"/>
          </p:cNvSpPr>
          <p:nvPr/>
        </p:nvSpPr>
        <p:spPr bwMode="gray">
          <a:xfrm>
            <a:off x="4556364" y="2874630"/>
            <a:ext cx="325384" cy="322399"/>
          </a:xfrm>
          <a:prstGeom prst="downArrow">
            <a:avLst>
              <a:gd name="adj1" fmla="val 50000"/>
              <a:gd name="adj2" fmla="val 37639"/>
            </a:avLst>
          </a:prstGeom>
          <a:gradFill rotWithShape="1">
            <a:gsLst>
              <a:gs pos="0">
                <a:srgbClr val="97B5C3">
                  <a:alpha val="0"/>
                </a:srgbClr>
              </a:gs>
              <a:gs pos="100000">
                <a:srgbClr val="44697D"/>
              </a:gs>
            </a:gsLst>
            <a:lin ang="5400000" scaled="1"/>
          </a:gradFill>
          <a:ln w="12700" algn="ctr">
            <a:noFill/>
            <a:miter lim="800000"/>
            <a:headEnd/>
            <a:tailEnd/>
          </a:ln>
        </p:spPr>
        <p:txBody>
          <a:bodyPr lIns="0" tIns="0" rIns="0" bIns="0"/>
          <a:lstStyle/>
          <a:p>
            <a:pPr algn="ctr">
              <a:lnSpc>
                <a:spcPct val="110000"/>
              </a:lnSpc>
              <a:buClr>
                <a:schemeClr val="accent1"/>
              </a:buClr>
              <a:buSzPct val="80000"/>
              <a:buFont typeface="Wingdings" pitchFamily="2" charset="2"/>
              <a:buChar char="n"/>
            </a:pPr>
            <a:endParaRPr lang="en-US">
              <a:latin typeface="微软雅黑" panose="020B0503020204020204" pitchFamily="34" charset="-122"/>
              <a:ea typeface="微软雅黑" panose="020B0503020204020204" pitchFamily="34" charset="-122"/>
            </a:endParaRPr>
          </a:p>
        </p:txBody>
      </p:sp>
      <p:sp>
        <p:nvSpPr>
          <p:cNvPr id="13329" name="AutoShape 37"/>
          <p:cNvSpPr>
            <a:spLocks noChangeArrowheads="1"/>
          </p:cNvSpPr>
          <p:nvPr/>
        </p:nvSpPr>
        <p:spPr bwMode="gray">
          <a:xfrm>
            <a:off x="6669867" y="2874630"/>
            <a:ext cx="325384" cy="322399"/>
          </a:xfrm>
          <a:prstGeom prst="downArrow">
            <a:avLst>
              <a:gd name="adj1" fmla="val 50000"/>
              <a:gd name="adj2" fmla="val 37639"/>
            </a:avLst>
          </a:prstGeom>
          <a:gradFill rotWithShape="1">
            <a:gsLst>
              <a:gs pos="0">
                <a:srgbClr val="97B5C3">
                  <a:alpha val="0"/>
                </a:srgbClr>
              </a:gs>
              <a:gs pos="100000">
                <a:srgbClr val="44697D"/>
              </a:gs>
            </a:gsLst>
            <a:lin ang="5400000" scaled="1"/>
          </a:gradFill>
          <a:ln w="12700" algn="ctr">
            <a:noFill/>
            <a:miter lim="800000"/>
            <a:headEnd/>
            <a:tailEnd/>
          </a:ln>
        </p:spPr>
        <p:txBody>
          <a:bodyPr lIns="0" tIns="0" rIns="0" bIns="0"/>
          <a:lstStyle/>
          <a:p>
            <a:pPr algn="ctr">
              <a:lnSpc>
                <a:spcPct val="110000"/>
              </a:lnSpc>
              <a:buClr>
                <a:schemeClr val="accent1"/>
              </a:buClr>
              <a:buSzPct val="80000"/>
              <a:buFont typeface="Wingdings" pitchFamily="2" charset="2"/>
              <a:buChar char="n"/>
            </a:pPr>
            <a:endParaRPr lang="en-US">
              <a:latin typeface="微软雅黑" panose="020B0503020204020204" pitchFamily="34" charset="-122"/>
              <a:ea typeface="微软雅黑" panose="020B0503020204020204" pitchFamily="34" charset="-122"/>
            </a:endParaRPr>
          </a:p>
        </p:txBody>
      </p:sp>
      <p:sp>
        <p:nvSpPr>
          <p:cNvPr id="13330" name="AutoShape 37"/>
          <p:cNvSpPr>
            <a:spLocks noChangeArrowheads="1"/>
          </p:cNvSpPr>
          <p:nvPr/>
        </p:nvSpPr>
        <p:spPr bwMode="gray">
          <a:xfrm>
            <a:off x="8829641" y="2874630"/>
            <a:ext cx="325384" cy="322399"/>
          </a:xfrm>
          <a:prstGeom prst="downArrow">
            <a:avLst>
              <a:gd name="adj1" fmla="val 50000"/>
              <a:gd name="adj2" fmla="val 37639"/>
            </a:avLst>
          </a:prstGeom>
          <a:gradFill rotWithShape="1">
            <a:gsLst>
              <a:gs pos="0">
                <a:srgbClr val="97B5C3">
                  <a:alpha val="0"/>
                </a:srgbClr>
              </a:gs>
              <a:gs pos="100000">
                <a:srgbClr val="44697D"/>
              </a:gs>
            </a:gsLst>
            <a:lin ang="5400000" scaled="1"/>
          </a:gradFill>
          <a:ln w="12700" algn="ctr">
            <a:noFill/>
            <a:miter lim="800000"/>
            <a:headEnd/>
            <a:tailEnd/>
          </a:ln>
        </p:spPr>
        <p:txBody>
          <a:bodyPr lIns="0" tIns="0" rIns="0" bIns="0"/>
          <a:lstStyle/>
          <a:p>
            <a:pPr algn="ctr">
              <a:lnSpc>
                <a:spcPct val="110000"/>
              </a:lnSpc>
              <a:buClr>
                <a:schemeClr val="accent1"/>
              </a:buClr>
              <a:buSzPct val="80000"/>
              <a:buFont typeface="Wingdings" pitchFamily="2" charset="2"/>
              <a:buChar char="n"/>
            </a:pPr>
            <a:endParaRPr lang="en-US">
              <a:latin typeface="微软雅黑" panose="020B0503020204020204" pitchFamily="34" charset="-122"/>
              <a:ea typeface="微软雅黑" panose="020B0503020204020204" pitchFamily="34" charset="-122"/>
            </a:endParaRPr>
          </a:p>
        </p:txBody>
      </p:sp>
      <p:grpSp>
        <p:nvGrpSpPr>
          <p:cNvPr id="11" name="Group 97"/>
          <p:cNvGrpSpPr>
            <a:grpSpLocks/>
          </p:cNvGrpSpPr>
          <p:nvPr/>
        </p:nvGrpSpPr>
        <p:grpSpPr bwMode="auto">
          <a:xfrm>
            <a:off x="1560741" y="4877683"/>
            <a:ext cx="2064249" cy="1544828"/>
            <a:chOff x="146757" y="1077911"/>
            <a:chExt cx="2194560" cy="1642711"/>
          </a:xfrm>
        </p:grpSpPr>
        <p:sp>
          <p:nvSpPr>
            <p:cNvPr id="99" name="AutoShape 109"/>
            <p:cNvSpPr>
              <a:spLocks noChangeArrowheads="1"/>
            </p:cNvSpPr>
            <p:nvPr/>
          </p:nvSpPr>
          <p:spPr bwMode="gray">
            <a:xfrm>
              <a:off x="146757" y="1077911"/>
              <a:ext cx="2183452" cy="1642711"/>
            </a:xfrm>
            <a:prstGeom prst="rect">
              <a:avLst/>
            </a:prstGeom>
            <a:gradFill flip="none" rotWithShape="1">
              <a:gsLst>
                <a:gs pos="0">
                  <a:schemeClr val="bg1">
                    <a:lumMod val="85000"/>
                  </a:schemeClr>
                </a:gs>
                <a:gs pos="100000">
                  <a:schemeClr val="bg1"/>
                </a:gs>
              </a:gsLst>
              <a:lin ang="13500000" scaled="1"/>
              <a:tileRect/>
            </a:gradFill>
            <a:ln w="9525" algn="ctr">
              <a:solidFill>
                <a:srgbClr val="E8E8E8"/>
              </a:solidFill>
              <a:miter lim="800000"/>
              <a:headEnd/>
              <a:tailEnd/>
            </a:ln>
            <a:effectLst>
              <a:outerShdw blurRad="25400" dist="12700" dir="2700000" algn="tl" rotWithShape="0">
                <a:prstClr val="black">
                  <a:alpha val="40000"/>
                </a:prstClr>
              </a:outerShdw>
            </a:effectLst>
          </p:spPr>
          <p:txBody>
            <a:bodyPr lIns="182880" tIns="457200" bIns="46800"/>
            <a:lstStyle/>
            <a:p>
              <a:pPr marL="169863" lvl="1" indent="-169863" eaLnBrk="0" hangingPunct="0">
                <a:spcBef>
                  <a:spcPts val="300"/>
                </a:spcBef>
                <a:buClr>
                  <a:srgbClr val="F0AB00"/>
                </a:buClr>
                <a:buSzPct val="80000"/>
                <a:buFont typeface="Wingdings" pitchFamily="2" charset="2"/>
                <a:buChar char="n"/>
              </a:pP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主动管理从采购到报废的整个资产生命周期</a:t>
              </a:r>
            </a:p>
          </p:txBody>
        </p:sp>
        <p:sp>
          <p:nvSpPr>
            <p:cNvPr id="13346" name="Text Box 708"/>
            <p:cNvSpPr>
              <a:spLocks noChangeArrowheads="1"/>
            </p:cNvSpPr>
            <p:nvPr/>
          </p:nvSpPr>
          <p:spPr bwMode="gray">
            <a:xfrm rot="10800000" flipV="1">
              <a:off x="149516" y="1082538"/>
              <a:ext cx="2191801" cy="330137"/>
            </a:xfrm>
            <a:prstGeom prst="rect">
              <a:avLst/>
            </a:prstGeom>
            <a:solidFill>
              <a:srgbClr val="F0AB00"/>
            </a:solidFill>
            <a:ln w="12700" algn="ctr">
              <a:noFill/>
              <a:round/>
              <a:headEnd/>
              <a:tailEnd/>
            </a:ln>
          </p:spPr>
          <p:txBody>
            <a:bodyPr tIns="0" bIns="0" anchor="ctr"/>
            <a:lstStyle/>
            <a:p>
              <a:pPr marL="166688" lvl="1" indent="-166688" algn="ctr" eaLnBrk="0" hangingPunct="0">
                <a:buSzPct val="80000"/>
              </a:pPr>
              <a:r>
                <a:rPr lang="de-DE" sz="1100" b="1">
                  <a:solidFill>
                    <a:srgbClr val="FFFFFF"/>
                  </a:solidFill>
                  <a:latin typeface="微软雅黑" panose="020B0503020204020204" pitchFamily="34" charset="-122"/>
                  <a:ea typeface="微软雅黑" panose="020B0503020204020204" pitchFamily="34" charset="-122"/>
                  <a:sym typeface="Arial" pitchFamily="34" charset="0"/>
                </a:rPr>
                <a:t>固定资产 </a:t>
              </a:r>
            </a:p>
          </p:txBody>
        </p:sp>
      </p:grpSp>
      <p:grpSp>
        <p:nvGrpSpPr>
          <p:cNvPr id="12" name="Group 100"/>
          <p:cNvGrpSpPr>
            <a:grpSpLocks/>
          </p:cNvGrpSpPr>
          <p:nvPr/>
        </p:nvGrpSpPr>
        <p:grpSpPr bwMode="auto">
          <a:xfrm>
            <a:off x="3657826" y="4877683"/>
            <a:ext cx="2062756" cy="1544828"/>
            <a:chOff x="2376159" y="1077911"/>
            <a:chExt cx="2194560" cy="1642711"/>
          </a:xfrm>
        </p:grpSpPr>
        <p:sp>
          <p:nvSpPr>
            <p:cNvPr id="102" name="AutoShape 109"/>
            <p:cNvSpPr>
              <a:spLocks noChangeArrowheads="1"/>
            </p:cNvSpPr>
            <p:nvPr/>
          </p:nvSpPr>
          <p:spPr bwMode="gray">
            <a:xfrm>
              <a:off x="2376159" y="1077911"/>
              <a:ext cx="2183444" cy="1642711"/>
            </a:xfrm>
            <a:prstGeom prst="rect">
              <a:avLst/>
            </a:prstGeom>
            <a:gradFill flip="none" rotWithShape="1">
              <a:gsLst>
                <a:gs pos="0">
                  <a:schemeClr val="bg1">
                    <a:lumMod val="85000"/>
                  </a:schemeClr>
                </a:gs>
                <a:gs pos="100000">
                  <a:schemeClr val="bg1"/>
                </a:gs>
              </a:gsLst>
              <a:lin ang="13500000" scaled="1"/>
              <a:tileRect/>
            </a:gradFill>
            <a:ln w="9525" algn="ctr">
              <a:solidFill>
                <a:srgbClr val="E8E8E8"/>
              </a:solidFill>
              <a:miter lim="800000"/>
              <a:headEnd/>
              <a:tailEnd/>
            </a:ln>
            <a:effectLst>
              <a:outerShdw blurRad="25400" dist="12700" dir="2700000" algn="tl" rotWithShape="0">
                <a:prstClr val="black">
                  <a:alpha val="40000"/>
                </a:prstClr>
              </a:outerShdw>
            </a:effectLst>
          </p:spPr>
          <p:txBody>
            <a:bodyPr lIns="182880" tIns="457200" bIns="46800"/>
            <a:lstStyle/>
            <a:p>
              <a:pPr marL="169863" lvl="1" indent="-169863" eaLnBrk="0" hangingPunct="0">
                <a:spcBef>
                  <a:spcPts val="300"/>
                </a:spcBef>
                <a:buClr>
                  <a:srgbClr val="F0AB00"/>
                </a:buClr>
                <a:buSzPct val="80000"/>
                <a:buFont typeface="Wingdings" pitchFamily="2" charset="2"/>
                <a:buChar char="n"/>
              </a:pP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采购/物料移动</a:t>
              </a:r>
            </a:p>
            <a:p>
              <a:pPr marL="169863" lvl="1" indent="-169863" eaLnBrk="0" hangingPunct="0">
                <a:spcBef>
                  <a:spcPts val="300"/>
                </a:spcBef>
                <a:buClr>
                  <a:srgbClr val="F0AB00"/>
                </a:buClr>
                <a:buSzPct val="80000"/>
                <a:buFont typeface="Wingdings" pitchFamily="2" charset="2"/>
                <a:buChar char="n"/>
              </a:pPr>
              <a:r>
                <a:rPr lang="zh-CN" altLang="en-US" sz="1100" dirty="0">
                  <a:solidFill>
                    <a:srgbClr val="000000"/>
                  </a:solidFill>
                  <a:latin typeface="微软雅黑" panose="020B0503020204020204" pitchFamily="34" charset="-122"/>
                  <a:ea typeface="微软雅黑" panose="020B0503020204020204" pitchFamily="34" charset="-122"/>
                  <a:sym typeface="Arial" pitchFamily="34" charset="0"/>
                </a:rPr>
                <a:t>实时的成本计算</a:t>
              </a:r>
              <a:endParaRPr lang="de-DE" sz="1100" dirty="0">
                <a:solidFill>
                  <a:srgbClr val="000000"/>
                </a:solidFill>
                <a:latin typeface="微软雅黑" panose="020B0503020204020204" pitchFamily="34" charset="-122"/>
                <a:ea typeface="微软雅黑" panose="020B0503020204020204" pitchFamily="34" charset="-122"/>
                <a:sym typeface="Arial" pitchFamily="34" charset="0"/>
              </a:endParaRPr>
            </a:p>
            <a:p>
              <a:pPr marL="169863" lvl="1" indent="-169863" eaLnBrk="0" hangingPunct="0">
                <a:spcBef>
                  <a:spcPts val="300"/>
                </a:spcBef>
                <a:buClr>
                  <a:srgbClr val="F0AB00"/>
                </a:buClr>
                <a:buSzPct val="80000"/>
                <a:buFont typeface="Wingdings" pitchFamily="2" charset="2"/>
                <a:buChar char="n"/>
              </a:pPr>
              <a:r>
                <a:rPr lang="de-DE" sz="1100" dirty="0">
                  <a:solidFill>
                    <a:srgbClr val="000000"/>
                  </a:solidFill>
                  <a:latin typeface="微软雅黑" panose="020B0503020204020204" pitchFamily="34" charset="-122"/>
                  <a:ea typeface="微软雅黑" panose="020B0503020204020204" pitchFamily="34" charset="-122"/>
                  <a:sym typeface="Arial" pitchFamily="34" charset="0"/>
                </a:rPr>
                <a:t>成品</a:t>
              </a:r>
            </a:p>
          </p:txBody>
        </p:sp>
        <p:sp>
          <p:nvSpPr>
            <p:cNvPr id="13344" name="Text Box 708"/>
            <p:cNvSpPr>
              <a:spLocks noChangeArrowheads="1"/>
            </p:cNvSpPr>
            <p:nvPr/>
          </p:nvSpPr>
          <p:spPr bwMode="gray">
            <a:xfrm rot="10800000" flipV="1">
              <a:off x="2378918" y="1082538"/>
              <a:ext cx="2191801" cy="330137"/>
            </a:xfrm>
            <a:prstGeom prst="rect">
              <a:avLst/>
            </a:prstGeom>
            <a:solidFill>
              <a:srgbClr val="F0AB00"/>
            </a:solidFill>
            <a:ln w="12700" algn="ctr">
              <a:noFill/>
              <a:round/>
              <a:headEnd/>
              <a:tailEnd/>
            </a:ln>
          </p:spPr>
          <p:txBody>
            <a:bodyPr tIns="0" bIns="0" anchor="ctr"/>
            <a:lstStyle/>
            <a:p>
              <a:pPr marL="0" lvl="1" algn="ctr" eaLnBrk="0" hangingPunct="0">
                <a:buSzPct val="80000"/>
              </a:pPr>
              <a:r>
                <a:rPr lang="de-DE" sz="1100" b="1">
                  <a:solidFill>
                    <a:srgbClr val="FFFFFF"/>
                  </a:solidFill>
                  <a:latin typeface="微软雅黑" panose="020B0503020204020204" pitchFamily="34" charset="-122"/>
                  <a:ea typeface="微软雅黑" panose="020B0503020204020204" pitchFamily="34" charset="-122"/>
                  <a:sym typeface="Arial" pitchFamily="34" charset="0"/>
                </a:rPr>
                <a:t>库存会计</a:t>
              </a:r>
            </a:p>
          </p:txBody>
        </p:sp>
      </p:grpSp>
      <p:grpSp>
        <p:nvGrpSpPr>
          <p:cNvPr id="13" name="Group 103"/>
          <p:cNvGrpSpPr>
            <a:grpSpLocks/>
          </p:cNvGrpSpPr>
          <p:nvPr/>
        </p:nvGrpSpPr>
        <p:grpSpPr bwMode="auto">
          <a:xfrm>
            <a:off x="7849010" y="4877683"/>
            <a:ext cx="2064248" cy="1544828"/>
            <a:chOff x="6834963" y="1077911"/>
            <a:chExt cx="2194560" cy="1642711"/>
          </a:xfrm>
        </p:grpSpPr>
        <p:sp>
          <p:nvSpPr>
            <p:cNvPr id="105" name="AutoShape 109"/>
            <p:cNvSpPr>
              <a:spLocks noChangeArrowheads="1"/>
            </p:cNvSpPr>
            <p:nvPr/>
          </p:nvSpPr>
          <p:spPr bwMode="gray">
            <a:xfrm>
              <a:off x="6834963" y="1077911"/>
              <a:ext cx="2183453" cy="1642711"/>
            </a:xfrm>
            <a:prstGeom prst="rect">
              <a:avLst/>
            </a:prstGeom>
            <a:gradFill flip="none" rotWithShape="1">
              <a:gsLst>
                <a:gs pos="0">
                  <a:schemeClr val="bg1">
                    <a:lumMod val="85000"/>
                  </a:schemeClr>
                </a:gs>
                <a:gs pos="100000">
                  <a:schemeClr val="bg1"/>
                </a:gs>
              </a:gsLst>
              <a:lin ang="13500000" scaled="1"/>
              <a:tileRect/>
            </a:gradFill>
            <a:ln w="9525" algn="ctr">
              <a:solidFill>
                <a:srgbClr val="E8E8E8"/>
              </a:solidFill>
              <a:miter lim="800000"/>
              <a:headEnd/>
              <a:tailEnd/>
            </a:ln>
            <a:effectLst>
              <a:outerShdw blurRad="25400" dist="12700" dir="2700000" algn="tl" rotWithShape="0">
                <a:prstClr val="black">
                  <a:alpha val="40000"/>
                </a:prstClr>
              </a:outerShdw>
            </a:effectLst>
          </p:spPr>
          <p:txBody>
            <a:bodyPr lIns="182880" tIns="457200" bIns="46800"/>
            <a:lstStyle/>
            <a:p>
              <a:pPr marL="169863" lvl="1" indent="-169863" eaLnBrk="0" hangingPunct="0">
                <a:spcBef>
                  <a:spcPts val="300"/>
                </a:spcBef>
                <a:buClr>
                  <a:srgbClr val="F0AB00"/>
                </a:buClr>
                <a:buSzPct val="80000"/>
                <a:buFont typeface="Wingdings" pitchFamily="2" charset="2"/>
                <a:buChar char="n"/>
              </a:pPr>
              <a:r>
                <a:rPr lang="de-DE" sz="1100">
                  <a:solidFill>
                    <a:srgbClr val="000000"/>
                  </a:solidFill>
                  <a:latin typeface="微软雅黑" panose="020B0503020204020204" pitchFamily="34" charset="-122"/>
                  <a:ea typeface="微软雅黑" panose="020B0503020204020204" pitchFamily="34" charset="-122"/>
                  <a:sym typeface="Arial" pitchFamily="34" charset="0"/>
                </a:rPr>
                <a:t>自动会计应计</a:t>
              </a:r>
            </a:p>
          </p:txBody>
        </p:sp>
        <p:sp>
          <p:nvSpPr>
            <p:cNvPr id="13342" name="Text Box 708"/>
            <p:cNvSpPr>
              <a:spLocks noChangeArrowheads="1"/>
            </p:cNvSpPr>
            <p:nvPr/>
          </p:nvSpPr>
          <p:spPr bwMode="gray">
            <a:xfrm rot="10800000" flipV="1">
              <a:off x="6837722" y="1082538"/>
              <a:ext cx="2191801" cy="330137"/>
            </a:xfrm>
            <a:prstGeom prst="rect">
              <a:avLst/>
            </a:prstGeom>
            <a:solidFill>
              <a:srgbClr val="F0AB00"/>
            </a:solidFill>
            <a:ln w="12700" algn="ctr">
              <a:noFill/>
              <a:round/>
              <a:headEnd/>
              <a:tailEnd/>
            </a:ln>
          </p:spPr>
          <p:txBody>
            <a:bodyPr tIns="0" bIns="0" anchor="ctr"/>
            <a:lstStyle/>
            <a:p>
              <a:pPr marL="0" lvl="1" algn="ctr" eaLnBrk="0" hangingPunct="0">
                <a:buSzPct val="80000"/>
              </a:pPr>
              <a:r>
                <a:rPr lang="de-DE" sz="1100" b="1">
                  <a:solidFill>
                    <a:srgbClr val="FFFFFF"/>
                  </a:solidFill>
                  <a:latin typeface="微软雅黑" panose="020B0503020204020204" pitchFamily="34" charset="-122"/>
                  <a:ea typeface="微软雅黑" panose="020B0503020204020204" pitchFamily="34" charset="-122"/>
                  <a:sym typeface="Arial" pitchFamily="34" charset="0"/>
                </a:rPr>
                <a:t>应计会计</a:t>
              </a:r>
            </a:p>
          </p:txBody>
        </p:sp>
      </p:grpSp>
      <p:grpSp>
        <p:nvGrpSpPr>
          <p:cNvPr id="14" name="Group 106"/>
          <p:cNvGrpSpPr>
            <a:grpSpLocks/>
          </p:cNvGrpSpPr>
          <p:nvPr/>
        </p:nvGrpSpPr>
        <p:grpSpPr bwMode="auto">
          <a:xfrm>
            <a:off x="5753419" y="4877683"/>
            <a:ext cx="2062756" cy="1544828"/>
            <a:chOff x="4605561" y="1077911"/>
            <a:chExt cx="2194560" cy="1642711"/>
          </a:xfrm>
        </p:grpSpPr>
        <p:sp>
          <p:nvSpPr>
            <p:cNvPr id="108" name="AutoShape 109"/>
            <p:cNvSpPr>
              <a:spLocks noChangeArrowheads="1"/>
            </p:cNvSpPr>
            <p:nvPr/>
          </p:nvSpPr>
          <p:spPr bwMode="gray">
            <a:xfrm>
              <a:off x="4605561" y="1077911"/>
              <a:ext cx="2183444" cy="1642711"/>
            </a:xfrm>
            <a:prstGeom prst="rect">
              <a:avLst/>
            </a:prstGeom>
            <a:gradFill flip="none" rotWithShape="1">
              <a:gsLst>
                <a:gs pos="0">
                  <a:schemeClr val="bg1">
                    <a:lumMod val="85000"/>
                  </a:schemeClr>
                </a:gs>
                <a:gs pos="100000">
                  <a:schemeClr val="bg1"/>
                </a:gs>
              </a:gsLst>
              <a:lin ang="13500000" scaled="1"/>
              <a:tileRect/>
            </a:gradFill>
            <a:ln w="9525" algn="ctr">
              <a:solidFill>
                <a:srgbClr val="E8E8E8"/>
              </a:solidFill>
              <a:miter lim="800000"/>
              <a:headEnd/>
              <a:tailEnd/>
            </a:ln>
            <a:effectLst>
              <a:outerShdw blurRad="25400" dist="12700" dir="2700000" algn="tl" rotWithShape="0">
                <a:prstClr val="black">
                  <a:alpha val="40000"/>
                </a:prstClr>
              </a:outerShdw>
            </a:effectLst>
          </p:spPr>
          <p:txBody>
            <a:bodyPr lIns="182880" tIns="457200" bIns="46800"/>
            <a:lstStyle/>
            <a:p>
              <a:pPr marL="169863" lvl="1" indent="-169863" eaLnBrk="0" hangingPunct="0">
                <a:spcBef>
                  <a:spcPts val="300"/>
                </a:spcBef>
                <a:buClr>
                  <a:srgbClr val="F0AB00"/>
                </a:buClr>
                <a:buSzPct val="80000"/>
                <a:buFont typeface="Wingdings" pitchFamily="2" charset="2"/>
                <a:buChar char="n"/>
              </a:pPr>
              <a:r>
                <a:rPr lang="de-DE" sz="1100">
                  <a:solidFill>
                    <a:srgbClr val="000000"/>
                  </a:solidFill>
                  <a:latin typeface="微软雅黑" panose="020B0503020204020204" pitchFamily="34" charset="-122"/>
                  <a:ea typeface="微软雅黑" panose="020B0503020204020204" pitchFamily="34" charset="-122"/>
                  <a:sym typeface="Arial" pitchFamily="34" charset="0"/>
                </a:rPr>
                <a:t>根据国家或地区的法律规定准确核算税款</a:t>
              </a:r>
            </a:p>
          </p:txBody>
        </p:sp>
        <p:sp>
          <p:nvSpPr>
            <p:cNvPr id="13340" name="Text Box 708"/>
            <p:cNvSpPr>
              <a:spLocks noChangeArrowheads="1"/>
            </p:cNvSpPr>
            <p:nvPr/>
          </p:nvSpPr>
          <p:spPr bwMode="gray">
            <a:xfrm rot="10800000" flipV="1">
              <a:off x="4608320" y="1082538"/>
              <a:ext cx="2191801" cy="330137"/>
            </a:xfrm>
            <a:prstGeom prst="rect">
              <a:avLst/>
            </a:prstGeom>
            <a:solidFill>
              <a:srgbClr val="F0AB00"/>
            </a:solidFill>
            <a:ln w="12700" algn="ctr">
              <a:noFill/>
              <a:round/>
              <a:headEnd/>
              <a:tailEnd/>
            </a:ln>
          </p:spPr>
          <p:txBody>
            <a:bodyPr tIns="0" bIns="0" anchor="ctr"/>
            <a:lstStyle/>
            <a:p>
              <a:pPr marL="0" lvl="1" algn="ctr" eaLnBrk="0" hangingPunct="0">
                <a:buSzPct val="80000"/>
              </a:pPr>
              <a:r>
                <a:rPr lang="de-DE" sz="1100" b="1">
                  <a:solidFill>
                    <a:srgbClr val="FFFFFF"/>
                  </a:solidFill>
                  <a:latin typeface="微软雅黑" panose="020B0503020204020204" pitchFamily="34" charset="-122"/>
                  <a:ea typeface="微软雅黑" panose="020B0503020204020204" pitchFamily="34" charset="-122"/>
                  <a:sym typeface="Arial" pitchFamily="34" charset="0"/>
                </a:rPr>
                <a:t>税收会计</a:t>
              </a:r>
            </a:p>
          </p:txBody>
        </p:sp>
      </p:grpSp>
      <p:sp>
        <p:nvSpPr>
          <p:cNvPr id="13335" name="AutoShape 37"/>
          <p:cNvSpPr>
            <a:spLocks noChangeArrowheads="1"/>
          </p:cNvSpPr>
          <p:nvPr/>
        </p:nvSpPr>
        <p:spPr bwMode="gray">
          <a:xfrm flipH="1" flipV="1">
            <a:off x="2457786" y="4614987"/>
            <a:ext cx="325384" cy="322399"/>
          </a:xfrm>
          <a:prstGeom prst="downArrow">
            <a:avLst>
              <a:gd name="adj1" fmla="val 50000"/>
              <a:gd name="adj2" fmla="val 37639"/>
            </a:avLst>
          </a:prstGeom>
          <a:gradFill rotWithShape="1">
            <a:gsLst>
              <a:gs pos="0">
                <a:srgbClr val="97B5C3">
                  <a:alpha val="0"/>
                </a:srgbClr>
              </a:gs>
              <a:gs pos="100000">
                <a:srgbClr val="44697D"/>
              </a:gs>
            </a:gsLst>
            <a:lin ang="5400000" scaled="1"/>
          </a:gradFill>
          <a:ln w="12700" algn="ctr">
            <a:noFill/>
            <a:miter lim="800000"/>
            <a:headEnd/>
            <a:tailEnd/>
          </a:ln>
        </p:spPr>
        <p:txBody>
          <a:bodyPr lIns="0" tIns="0" rIns="0" bIns="0"/>
          <a:lstStyle/>
          <a:p>
            <a:pPr algn="ctr">
              <a:lnSpc>
                <a:spcPct val="110000"/>
              </a:lnSpc>
              <a:buClr>
                <a:schemeClr val="accent1"/>
              </a:buClr>
              <a:buSzPct val="80000"/>
              <a:buFont typeface="Wingdings" pitchFamily="2" charset="2"/>
              <a:buChar char="n"/>
            </a:pPr>
            <a:endParaRPr lang="en-US">
              <a:latin typeface="微软雅黑" panose="020B0503020204020204" pitchFamily="34" charset="-122"/>
              <a:ea typeface="微软雅黑" panose="020B0503020204020204" pitchFamily="34" charset="-122"/>
            </a:endParaRPr>
          </a:p>
        </p:txBody>
      </p:sp>
      <p:sp>
        <p:nvSpPr>
          <p:cNvPr id="13336" name="AutoShape 37"/>
          <p:cNvSpPr>
            <a:spLocks noChangeArrowheads="1"/>
          </p:cNvSpPr>
          <p:nvPr/>
        </p:nvSpPr>
        <p:spPr bwMode="gray">
          <a:xfrm flipH="1" flipV="1">
            <a:off x="4556364" y="4614987"/>
            <a:ext cx="325384" cy="322399"/>
          </a:xfrm>
          <a:prstGeom prst="downArrow">
            <a:avLst>
              <a:gd name="adj1" fmla="val 50000"/>
              <a:gd name="adj2" fmla="val 37639"/>
            </a:avLst>
          </a:prstGeom>
          <a:gradFill rotWithShape="1">
            <a:gsLst>
              <a:gs pos="0">
                <a:srgbClr val="97B5C3">
                  <a:alpha val="0"/>
                </a:srgbClr>
              </a:gs>
              <a:gs pos="100000">
                <a:srgbClr val="44697D"/>
              </a:gs>
            </a:gsLst>
            <a:lin ang="5400000" scaled="1"/>
          </a:gradFill>
          <a:ln w="12700" algn="ctr">
            <a:noFill/>
            <a:miter lim="800000"/>
            <a:headEnd/>
            <a:tailEnd/>
          </a:ln>
        </p:spPr>
        <p:txBody>
          <a:bodyPr lIns="0" tIns="0" rIns="0" bIns="0"/>
          <a:lstStyle/>
          <a:p>
            <a:pPr algn="ctr">
              <a:lnSpc>
                <a:spcPct val="110000"/>
              </a:lnSpc>
              <a:buClr>
                <a:schemeClr val="accent1"/>
              </a:buClr>
              <a:buSzPct val="80000"/>
              <a:buFont typeface="Wingdings" pitchFamily="2" charset="2"/>
              <a:buChar char="n"/>
            </a:pPr>
            <a:endParaRPr lang="en-US">
              <a:latin typeface="微软雅黑" panose="020B0503020204020204" pitchFamily="34" charset="-122"/>
              <a:ea typeface="微软雅黑" panose="020B0503020204020204" pitchFamily="34" charset="-122"/>
            </a:endParaRPr>
          </a:p>
        </p:txBody>
      </p:sp>
      <p:sp>
        <p:nvSpPr>
          <p:cNvPr id="13337" name="AutoShape 37"/>
          <p:cNvSpPr>
            <a:spLocks noChangeArrowheads="1"/>
          </p:cNvSpPr>
          <p:nvPr/>
        </p:nvSpPr>
        <p:spPr bwMode="gray">
          <a:xfrm flipH="1" flipV="1">
            <a:off x="6669867" y="4614987"/>
            <a:ext cx="325384" cy="322399"/>
          </a:xfrm>
          <a:prstGeom prst="downArrow">
            <a:avLst>
              <a:gd name="adj1" fmla="val 50000"/>
              <a:gd name="adj2" fmla="val 37639"/>
            </a:avLst>
          </a:prstGeom>
          <a:gradFill rotWithShape="1">
            <a:gsLst>
              <a:gs pos="0">
                <a:srgbClr val="97B5C3">
                  <a:alpha val="0"/>
                </a:srgbClr>
              </a:gs>
              <a:gs pos="100000">
                <a:srgbClr val="44697D"/>
              </a:gs>
            </a:gsLst>
            <a:lin ang="5400000" scaled="1"/>
          </a:gradFill>
          <a:ln w="12700" algn="ctr">
            <a:noFill/>
            <a:miter lim="800000"/>
            <a:headEnd/>
            <a:tailEnd/>
          </a:ln>
        </p:spPr>
        <p:txBody>
          <a:bodyPr lIns="0" tIns="0" rIns="0" bIns="0"/>
          <a:lstStyle/>
          <a:p>
            <a:pPr algn="ctr">
              <a:lnSpc>
                <a:spcPct val="110000"/>
              </a:lnSpc>
              <a:buClr>
                <a:schemeClr val="accent1"/>
              </a:buClr>
              <a:buSzPct val="80000"/>
              <a:buFont typeface="Wingdings" pitchFamily="2" charset="2"/>
              <a:buChar char="n"/>
            </a:pPr>
            <a:endParaRPr lang="en-US">
              <a:latin typeface="微软雅黑" panose="020B0503020204020204" pitchFamily="34" charset="-122"/>
              <a:ea typeface="微软雅黑" panose="020B0503020204020204" pitchFamily="34" charset="-122"/>
            </a:endParaRPr>
          </a:p>
        </p:txBody>
      </p:sp>
      <p:sp>
        <p:nvSpPr>
          <p:cNvPr id="13338" name="AutoShape 37"/>
          <p:cNvSpPr>
            <a:spLocks noChangeArrowheads="1"/>
          </p:cNvSpPr>
          <p:nvPr/>
        </p:nvSpPr>
        <p:spPr bwMode="gray">
          <a:xfrm flipH="1" flipV="1">
            <a:off x="8829641" y="4614987"/>
            <a:ext cx="325384" cy="322399"/>
          </a:xfrm>
          <a:prstGeom prst="downArrow">
            <a:avLst>
              <a:gd name="adj1" fmla="val 50000"/>
              <a:gd name="adj2" fmla="val 37639"/>
            </a:avLst>
          </a:prstGeom>
          <a:gradFill rotWithShape="1">
            <a:gsLst>
              <a:gs pos="0">
                <a:srgbClr val="97B5C3">
                  <a:alpha val="0"/>
                </a:srgbClr>
              </a:gs>
              <a:gs pos="100000">
                <a:srgbClr val="44697D"/>
              </a:gs>
            </a:gsLst>
            <a:lin ang="5400000" scaled="1"/>
          </a:gradFill>
          <a:ln w="12700" algn="ctr">
            <a:noFill/>
            <a:miter lim="800000"/>
            <a:headEnd/>
            <a:tailEnd/>
          </a:ln>
        </p:spPr>
        <p:txBody>
          <a:bodyPr lIns="0" tIns="0" rIns="0" bIns="0"/>
          <a:lstStyle/>
          <a:p>
            <a:pPr algn="ctr">
              <a:lnSpc>
                <a:spcPct val="110000"/>
              </a:lnSpc>
              <a:buClr>
                <a:schemeClr val="accent1"/>
              </a:buClr>
              <a:buSzPct val="80000"/>
              <a:buFont typeface="Wingdings" pitchFamily="2" charset="2"/>
              <a:buChar char="n"/>
            </a:pPr>
            <a:endParaRPr lang="en-US">
              <a:latin typeface="微软雅黑" panose="020B0503020204020204" pitchFamily="34" charset="-122"/>
              <a:ea typeface="微软雅黑" panose="020B0503020204020204" pitchFamily="34" charset="-122"/>
            </a:endParaRPr>
          </a:p>
        </p:txBody>
      </p:sp>
      <p:sp>
        <p:nvSpPr>
          <p:cNvPr id="46"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latin typeface="微软雅黑" panose="020B0503020204020204" pitchFamily="34" charset="-122"/>
                <a:ea typeface="微软雅黑" panose="020B0503020204020204" pitchFamily="34" charset="-122"/>
              </a:rPr>
              <a:t>重点展示：财务管理</a:t>
            </a:r>
            <a:r>
              <a:rPr lang="zh-CN" altLang="en-US" sz="3200" dirty="0">
                <a:latin typeface="微软雅黑" panose="020B0503020204020204" pitchFamily="34" charset="-122"/>
                <a:ea typeface="微软雅黑" panose="020B0503020204020204" pitchFamily="34" charset="-122"/>
              </a:rPr>
              <a:t>解决方案</a:t>
            </a:r>
          </a:p>
        </p:txBody>
      </p:sp>
    </p:spTree>
    <p:extLst>
      <p:ext uri="{BB962C8B-B14F-4D97-AF65-F5344CB8AC3E}">
        <p14:creationId xmlns:p14="http://schemas.microsoft.com/office/powerpoint/2010/main" val="34030921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ChangeArrowheads="1"/>
          </p:cNvSpPr>
          <p:nvPr/>
        </p:nvSpPr>
        <p:spPr bwMode="auto">
          <a:xfrm>
            <a:off x="1524000" y="-198438"/>
            <a:ext cx="184150" cy="396876"/>
          </a:xfrm>
          <a:prstGeom prst="rect">
            <a:avLst/>
          </a:prstGeom>
          <a:noFill/>
          <a:ln w="9525" algn="ctr">
            <a:noFill/>
            <a:miter lim="800000"/>
            <a:headEnd/>
            <a:tailEnd/>
          </a:ln>
        </p:spPr>
        <p:txBody>
          <a:bodyPr wrap="none" anchor="ctr">
            <a:spAutoFit/>
          </a:bodyPr>
          <a:lstStyle/>
          <a:p>
            <a:endParaRPr kumimoji="1" lang="zh-CN" altLang="en-US" sz="2000">
              <a:latin typeface="Times New Roman" pitchFamily="18" charset="0"/>
              <a:ea typeface="宋体" pitchFamily="2" charset="-122"/>
            </a:endParaRPr>
          </a:p>
        </p:txBody>
      </p:sp>
      <p:sp>
        <p:nvSpPr>
          <p:cNvPr id="72708" name="Rectangle 4"/>
          <p:cNvSpPr>
            <a:spLocks noChangeArrowheads="1"/>
          </p:cNvSpPr>
          <p:nvPr/>
        </p:nvSpPr>
        <p:spPr bwMode="auto">
          <a:xfrm>
            <a:off x="1524000" y="-198438"/>
            <a:ext cx="184150" cy="396876"/>
          </a:xfrm>
          <a:prstGeom prst="rect">
            <a:avLst/>
          </a:prstGeom>
          <a:noFill/>
          <a:ln w="9525" algn="ctr">
            <a:noFill/>
            <a:miter lim="800000"/>
            <a:headEnd/>
            <a:tailEnd/>
          </a:ln>
        </p:spPr>
        <p:txBody>
          <a:bodyPr wrap="none" anchor="ctr">
            <a:spAutoFit/>
          </a:bodyPr>
          <a:lstStyle/>
          <a:p>
            <a:endParaRPr kumimoji="1" lang="zh-CN" altLang="en-US" sz="2000">
              <a:latin typeface="Times New Roman" pitchFamily="18" charset="0"/>
              <a:ea typeface="宋体" pitchFamily="2" charset="-122"/>
            </a:endParaRPr>
          </a:p>
        </p:txBody>
      </p:sp>
      <p:sp>
        <p:nvSpPr>
          <p:cNvPr id="72709" name="Rectangle 6"/>
          <p:cNvSpPr>
            <a:spLocks noChangeArrowheads="1"/>
          </p:cNvSpPr>
          <p:nvPr/>
        </p:nvSpPr>
        <p:spPr bwMode="auto">
          <a:xfrm>
            <a:off x="1524000" y="-198438"/>
            <a:ext cx="184150" cy="396876"/>
          </a:xfrm>
          <a:prstGeom prst="rect">
            <a:avLst/>
          </a:prstGeom>
          <a:noFill/>
          <a:ln w="9525" algn="ctr">
            <a:noFill/>
            <a:miter lim="800000"/>
            <a:headEnd/>
            <a:tailEnd/>
          </a:ln>
        </p:spPr>
        <p:txBody>
          <a:bodyPr wrap="none" anchor="ctr">
            <a:spAutoFit/>
          </a:bodyPr>
          <a:lstStyle/>
          <a:p>
            <a:endParaRPr kumimoji="1" lang="zh-CN" altLang="en-US" sz="2000">
              <a:latin typeface="Times New Roman" pitchFamily="18" charset="0"/>
              <a:ea typeface="宋体" pitchFamily="2" charset="-122"/>
            </a:endParaRPr>
          </a:p>
        </p:txBody>
      </p:sp>
      <p:sp>
        <p:nvSpPr>
          <p:cNvPr id="72710" name="Rectangle 8"/>
          <p:cNvSpPr>
            <a:spLocks noChangeArrowheads="1"/>
          </p:cNvSpPr>
          <p:nvPr/>
        </p:nvSpPr>
        <p:spPr bwMode="auto">
          <a:xfrm>
            <a:off x="1524000" y="-198438"/>
            <a:ext cx="184150" cy="396876"/>
          </a:xfrm>
          <a:prstGeom prst="rect">
            <a:avLst/>
          </a:prstGeom>
          <a:noFill/>
          <a:ln w="9525" algn="ctr">
            <a:noFill/>
            <a:miter lim="800000"/>
            <a:headEnd/>
            <a:tailEnd/>
          </a:ln>
        </p:spPr>
        <p:txBody>
          <a:bodyPr wrap="none" anchor="ctr">
            <a:spAutoFit/>
          </a:bodyPr>
          <a:lstStyle/>
          <a:p>
            <a:endParaRPr kumimoji="1" lang="zh-CN" altLang="en-US" sz="2000">
              <a:latin typeface="Times New Roman" pitchFamily="18" charset="0"/>
              <a:ea typeface="宋体" pitchFamily="2" charset="-122"/>
            </a:endParaRPr>
          </a:p>
        </p:txBody>
      </p:sp>
      <p:pic>
        <p:nvPicPr>
          <p:cNvPr id="870407" name="Picture 7"/>
          <p:cNvPicPr>
            <a:picLocks noChangeAspect="1" noChangeArrowheads="1"/>
          </p:cNvPicPr>
          <p:nvPr/>
        </p:nvPicPr>
        <p:blipFill>
          <a:blip r:embed="rId3"/>
          <a:srcRect/>
          <a:stretch>
            <a:fillRect/>
          </a:stretch>
        </p:blipFill>
        <p:spPr bwMode="auto">
          <a:xfrm>
            <a:off x="2915927" y="2179546"/>
            <a:ext cx="5046662" cy="3943350"/>
          </a:xfrm>
          <a:prstGeom prst="rect">
            <a:avLst/>
          </a:prstGeom>
          <a:noFill/>
          <a:ln w="12700">
            <a:noFill/>
            <a:miter lim="800000"/>
            <a:headEnd/>
            <a:tailEnd/>
          </a:ln>
        </p:spPr>
      </p:pic>
      <p:pic>
        <p:nvPicPr>
          <p:cNvPr id="870408" name="Picture 8"/>
          <p:cNvPicPr>
            <a:picLocks noChangeAspect="1" noChangeArrowheads="1"/>
          </p:cNvPicPr>
          <p:nvPr/>
        </p:nvPicPr>
        <p:blipFill>
          <a:blip r:embed="rId4"/>
          <a:srcRect/>
          <a:stretch>
            <a:fillRect/>
          </a:stretch>
        </p:blipFill>
        <p:spPr bwMode="auto">
          <a:xfrm>
            <a:off x="5846762" y="1912053"/>
            <a:ext cx="5743575" cy="4478337"/>
          </a:xfrm>
          <a:prstGeom prst="rect">
            <a:avLst/>
          </a:prstGeom>
          <a:noFill/>
          <a:ln w="12700">
            <a:noFill/>
            <a:miter lim="800000"/>
            <a:headEnd/>
            <a:tailEnd/>
          </a:ln>
        </p:spPr>
      </p:pic>
      <p:sp>
        <p:nvSpPr>
          <p:cNvPr id="870409" name="Line 9"/>
          <p:cNvSpPr>
            <a:spLocks noChangeShapeType="1"/>
          </p:cNvSpPr>
          <p:nvPr/>
        </p:nvSpPr>
        <p:spPr bwMode="auto">
          <a:xfrm flipH="1">
            <a:off x="4081150" y="2638514"/>
            <a:ext cx="1710049" cy="737956"/>
          </a:xfrm>
          <a:prstGeom prst="line">
            <a:avLst/>
          </a:prstGeom>
          <a:noFill/>
          <a:ln w="92075">
            <a:solidFill>
              <a:srgbClr val="F0AB00"/>
            </a:solidFill>
            <a:round/>
            <a:headEnd type="triangle" w="med" len="med"/>
            <a:tailEnd type="triangle" w="med" len="med"/>
          </a:ln>
        </p:spPr>
        <p:txBody>
          <a:bodyPr wrap="square" lIns="90000" tIns="46800" rIns="90000" bIns="46800">
            <a:spAutoFit/>
          </a:bodyPr>
          <a:lstStyle/>
          <a:p>
            <a:endParaRPr lang="zh-CN" altLang="en-US"/>
          </a:p>
        </p:txBody>
      </p:sp>
      <p:sp>
        <p:nvSpPr>
          <p:cNvPr id="72714" name="Text Box 10"/>
          <p:cNvSpPr txBox="1">
            <a:spLocks noChangeArrowheads="1"/>
          </p:cNvSpPr>
          <p:nvPr/>
        </p:nvSpPr>
        <p:spPr bwMode="auto">
          <a:xfrm>
            <a:off x="501650" y="1438185"/>
            <a:ext cx="9571264" cy="1061829"/>
          </a:xfrm>
          <a:prstGeom prst="rect">
            <a:avLst/>
          </a:prstGeom>
          <a:noFill/>
          <a:ln w="9525" algn="ctr">
            <a:noFill/>
            <a:miter lim="800000"/>
            <a:headEnd/>
            <a:tailEnd/>
          </a:ln>
        </p:spPr>
        <p:txBody>
          <a:bodyPr wrap="square">
            <a:spAutoFit/>
          </a:bodyPr>
          <a:lstStyle/>
          <a:p>
            <a:pPr eaLnBrk="0" hangingPunct="0">
              <a:spcBef>
                <a:spcPct val="50000"/>
              </a:spcBef>
            </a:pPr>
            <a:r>
              <a:rPr lang="zh-CN" altLang="en-US" sz="1800" dirty="0" smtClean="0">
                <a:latin typeface="微软雅黑" panose="020B0503020204020204" pitchFamily="34" charset="-122"/>
                <a:ea typeface="微软雅黑" panose="020B0503020204020204" pitchFamily="34" charset="-122"/>
              </a:rPr>
              <a:t>在</a:t>
            </a:r>
            <a:r>
              <a:rPr lang="zh-CN" altLang="en-US" sz="1800" dirty="0">
                <a:latin typeface="微软雅黑" panose="020B0503020204020204" pitchFamily="34" charset="-122"/>
                <a:ea typeface="微软雅黑" panose="020B0503020204020204" pitchFamily="34" charset="-122"/>
              </a:rPr>
              <a:t>业务流转的过程中，业务操作人员在生成业务单据时，系统会自动根据实施顾问与财务人员共同确认好的规则生成会计分录。</a:t>
            </a:r>
          </a:p>
          <a:p>
            <a:pPr eaLnBrk="0" hangingPunct="0">
              <a:spcBef>
                <a:spcPct val="50000"/>
              </a:spcBef>
            </a:pPr>
            <a:r>
              <a:rPr lang="zh-CN" altLang="en-US" sz="1800" dirty="0">
                <a:solidFill>
                  <a:srgbClr val="F0AB00"/>
                </a:solidFill>
                <a:latin typeface="微软雅黑" panose="020B0503020204020204" pitchFamily="34" charset="-122"/>
                <a:ea typeface="微软雅黑" panose="020B0503020204020204" pitchFamily="34" charset="-122"/>
              </a:rPr>
              <a:t>例如：销售交货</a:t>
            </a:r>
          </a:p>
        </p:txBody>
      </p:sp>
      <p:sp>
        <p:nvSpPr>
          <p:cNvPr id="72715" name="Text Box 11"/>
          <p:cNvSpPr txBox="1">
            <a:spLocks noChangeArrowheads="1"/>
          </p:cNvSpPr>
          <p:nvPr/>
        </p:nvSpPr>
        <p:spPr bwMode="auto">
          <a:xfrm>
            <a:off x="7289800" y="2647860"/>
            <a:ext cx="2438400" cy="336550"/>
          </a:xfrm>
          <a:prstGeom prst="rect">
            <a:avLst/>
          </a:prstGeom>
          <a:noFill/>
          <a:ln w="9525" algn="ctr">
            <a:noFill/>
            <a:miter lim="800000"/>
            <a:headEnd/>
            <a:tailEnd/>
          </a:ln>
        </p:spPr>
        <p:txBody>
          <a:bodyPr>
            <a:spAutoFit/>
          </a:bodyPr>
          <a:lstStyle/>
          <a:p>
            <a:pPr eaLnBrk="0" hangingPunct="0">
              <a:spcBef>
                <a:spcPct val="50000"/>
              </a:spcBef>
            </a:pPr>
            <a:endParaRPr lang="zh-CN" altLang="en-US">
              <a:ea typeface="宋体" pitchFamily="2" charset="-122"/>
            </a:endParaRPr>
          </a:p>
        </p:txBody>
      </p:sp>
      <p:sp>
        <p:nvSpPr>
          <p:cNvPr id="870412" name="Rectangle 12"/>
          <p:cNvSpPr>
            <a:spLocks noChangeArrowheads="1"/>
          </p:cNvSpPr>
          <p:nvPr/>
        </p:nvSpPr>
        <p:spPr bwMode="auto">
          <a:xfrm>
            <a:off x="6695802" y="2887520"/>
            <a:ext cx="2026232" cy="488950"/>
          </a:xfrm>
          <a:prstGeom prst="rect">
            <a:avLst/>
          </a:prstGeom>
          <a:noFill/>
          <a:ln w="25400" algn="ctr">
            <a:solidFill>
              <a:srgbClr val="FF3300"/>
            </a:solidFill>
            <a:miter lim="800000"/>
            <a:headEnd/>
            <a:tailEnd/>
          </a:ln>
        </p:spPr>
        <p:txBody>
          <a:bodyPr wrap="none" anchor="ctr"/>
          <a:lstStyle/>
          <a:p>
            <a:pPr algn="ctr" eaLnBrk="0" hangingPunct="0"/>
            <a:r>
              <a:rPr lang="zh-CN" altLang="en-US" dirty="0">
                <a:solidFill>
                  <a:srgbClr val="FF3300"/>
                </a:solidFill>
                <a:ea typeface="宋体" pitchFamily="2" charset="-122"/>
              </a:rPr>
              <a:t>自动结转销售成本</a:t>
            </a:r>
          </a:p>
        </p:txBody>
      </p:sp>
      <p:sp>
        <p:nvSpPr>
          <p:cNvPr id="14" name="标题 1"/>
          <p:cNvSpPr txBox="1">
            <a:spLocks/>
          </p:cNvSpPr>
          <p:nvPr/>
        </p:nvSpPr>
        <p:spPr bwMode="gray">
          <a:xfrm>
            <a:off x="425598" y="501052"/>
            <a:ext cx="10561714"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财务管理解决方案：实时的财务</a:t>
            </a:r>
            <a:r>
              <a:rPr lang="zh-CN" altLang="en-US" sz="3200" dirty="0" smtClean="0">
                <a:latin typeface="微软雅黑" panose="020B0503020204020204" pitchFamily="34" charset="-122"/>
                <a:ea typeface="微软雅黑" panose="020B0503020204020204" pitchFamily="34" charset="-122"/>
              </a:rPr>
              <a:t>核算</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708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07"/>
                                        </p:tgtEl>
                                        <p:attrNameLst>
                                          <p:attrName>style.visibility</p:attrName>
                                        </p:attrNameLst>
                                      </p:cBhvr>
                                      <p:to>
                                        <p:strVal val="visible"/>
                                      </p:to>
                                    </p:set>
                                    <p:animEffect transition="in" filter="fade">
                                      <p:cBhvr>
                                        <p:cTn id="7" dur="500"/>
                                        <p:tgtEl>
                                          <p:spTgt spid="8704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0409"/>
                                        </p:tgtEl>
                                        <p:attrNameLst>
                                          <p:attrName>style.visibility</p:attrName>
                                        </p:attrNameLst>
                                      </p:cBhvr>
                                      <p:to>
                                        <p:strVal val="visible"/>
                                      </p:to>
                                    </p:set>
                                    <p:animEffect transition="in" filter="fade">
                                      <p:cBhvr>
                                        <p:cTn id="12" dur="500"/>
                                        <p:tgtEl>
                                          <p:spTgt spid="8704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0408"/>
                                        </p:tgtEl>
                                        <p:attrNameLst>
                                          <p:attrName>style.visibility</p:attrName>
                                        </p:attrNameLst>
                                      </p:cBhvr>
                                      <p:to>
                                        <p:strVal val="visible"/>
                                      </p:to>
                                    </p:set>
                                    <p:animEffect transition="in" filter="fade">
                                      <p:cBhvr>
                                        <p:cTn id="17" dur="500"/>
                                        <p:tgtEl>
                                          <p:spTgt spid="87040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70412"/>
                                        </p:tgtEl>
                                        <p:attrNameLst>
                                          <p:attrName>style.visibility</p:attrName>
                                        </p:attrNameLst>
                                      </p:cBhvr>
                                      <p:to>
                                        <p:strVal val="visible"/>
                                      </p:to>
                                    </p:set>
                                    <p:animEffect transition="in" filter="fade">
                                      <p:cBhvr>
                                        <p:cTn id="22" dur="1000"/>
                                        <p:tgtEl>
                                          <p:spTgt spid="870412"/>
                                        </p:tgtEl>
                                      </p:cBhvr>
                                    </p:animEffect>
                                    <p:anim calcmode="lin" valueType="num">
                                      <p:cBhvr>
                                        <p:cTn id="23" dur="1000" fill="hold"/>
                                        <p:tgtEl>
                                          <p:spTgt spid="870412"/>
                                        </p:tgtEl>
                                        <p:attrNameLst>
                                          <p:attrName>ppt_x</p:attrName>
                                        </p:attrNameLst>
                                      </p:cBhvr>
                                      <p:tavLst>
                                        <p:tav tm="0">
                                          <p:val>
                                            <p:strVal val="#ppt_x"/>
                                          </p:val>
                                        </p:tav>
                                        <p:tav tm="100000">
                                          <p:val>
                                            <p:strVal val="#ppt_x"/>
                                          </p:val>
                                        </p:tav>
                                      </p:tavLst>
                                    </p:anim>
                                    <p:anim calcmode="lin" valueType="num">
                                      <p:cBhvr>
                                        <p:cTn id="24" dur="1000" fill="hold"/>
                                        <p:tgtEl>
                                          <p:spTgt spid="8704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9" grpId="0" animBg="1"/>
      <p:bldP spid="8704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bwMode="gray">
          <a:xfrm>
            <a:off x="542422" y="1664428"/>
            <a:ext cx="3758087" cy="3266954"/>
          </a:xfrm>
          <a:prstGeom prst="rect">
            <a:avLst/>
          </a:prstGeom>
          <a:noFill/>
          <a:ln w="12700" algn="ctr">
            <a:noFill/>
            <a:miter lim="800000"/>
            <a:headEnd/>
            <a:tailEnd/>
          </a:ln>
        </p:spPr>
        <p:txBody>
          <a:bodyPr/>
          <a:lstStyle/>
          <a:p>
            <a:pPr marL="184150" lvl="1" indent="-182563">
              <a:spcBef>
                <a:spcPct val="25000"/>
              </a:spcBef>
              <a:buClr>
                <a:srgbClr val="F0AB00"/>
              </a:buClr>
              <a:buSzPct val="80000"/>
              <a:defRPr/>
            </a:pPr>
            <a:r>
              <a:rPr lang="zh-CN" altLang="en-US" sz="2000" b="1" kern="0" dirty="0">
                <a:solidFill>
                  <a:srgbClr val="000000"/>
                </a:solidFill>
                <a:latin typeface="微软雅黑" pitchFamily="34" charset="-122"/>
                <a:ea typeface="微软雅黑" pitchFamily="34" charset="-122"/>
                <a:cs typeface="+mn-cs"/>
              </a:rPr>
              <a:t>财务相关指标的多维度分析：</a:t>
            </a:r>
            <a:endParaRPr lang="en-US" altLang="zh-CN" sz="2000" b="1" kern="0" dirty="0">
              <a:solidFill>
                <a:srgbClr val="000000"/>
              </a:solidFill>
              <a:latin typeface="微软雅黑" pitchFamily="34" charset="-122"/>
              <a:ea typeface="微软雅黑" pitchFamily="34" charset="-122"/>
              <a:cs typeface="+mn-cs"/>
            </a:endParaRPr>
          </a:p>
          <a:p>
            <a:pPr marL="184150" lvl="1" indent="-182563">
              <a:lnSpc>
                <a:spcPct val="150000"/>
              </a:lnSpc>
              <a:spcBef>
                <a:spcPct val="25000"/>
              </a:spcBef>
              <a:buClr>
                <a:srgbClr val="F0AB00"/>
              </a:buClr>
              <a:buSzPct val="80000"/>
              <a:buFont typeface="Arial Black" pitchFamily="34" charset="0"/>
              <a:buAutoNum type="arabicPeriod"/>
              <a:defRPr/>
            </a:pPr>
            <a:r>
              <a:rPr lang="zh-CN" altLang="en-US" sz="1800" kern="0" dirty="0" smtClean="0">
                <a:solidFill>
                  <a:srgbClr val="000000"/>
                </a:solidFill>
                <a:latin typeface="微软雅黑" pitchFamily="34" charset="-122"/>
                <a:ea typeface="微软雅黑" pitchFamily="34" charset="-122"/>
                <a:cs typeface="+mn-cs"/>
              </a:rPr>
              <a:t> 收入</a:t>
            </a:r>
            <a:r>
              <a:rPr lang="zh-CN" altLang="en-US" sz="1800" kern="0" dirty="0">
                <a:solidFill>
                  <a:srgbClr val="000000"/>
                </a:solidFill>
                <a:latin typeface="微软雅黑" pitchFamily="34" charset="-122"/>
                <a:ea typeface="微软雅黑" pitchFamily="34" charset="-122"/>
                <a:cs typeface="+mn-cs"/>
              </a:rPr>
              <a:t>（产品、时间、客户</a:t>
            </a:r>
            <a:r>
              <a:rPr lang="en-US" altLang="zh-CN" sz="1800" kern="0" dirty="0">
                <a:solidFill>
                  <a:srgbClr val="000000"/>
                </a:solidFill>
                <a:latin typeface="微软雅黑" pitchFamily="34" charset="-122"/>
                <a:ea typeface="微软雅黑" pitchFamily="34" charset="-122"/>
                <a:cs typeface="+mn-cs"/>
              </a:rPr>
              <a:t>……</a:t>
            </a:r>
            <a:r>
              <a:rPr lang="zh-CN" altLang="en-US" sz="1800" kern="0" dirty="0">
                <a:solidFill>
                  <a:srgbClr val="000000"/>
                </a:solidFill>
                <a:latin typeface="微软雅黑" pitchFamily="34" charset="-122"/>
                <a:ea typeface="微软雅黑" pitchFamily="34" charset="-122"/>
                <a:cs typeface="+mn-cs"/>
              </a:rPr>
              <a:t>）</a:t>
            </a:r>
            <a:endParaRPr lang="en-US" altLang="zh-CN" sz="1800" kern="0" dirty="0">
              <a:solidFill>
                <a:srgbClr val="000000"/>
              </a:solidFill>
              <a:latin typeface="微软雅黑" pitchFamily="34" charset="-122"/>
              <a:ea typeface="微软雅黑" pitchFamily="34" charset="-122"/>
              <a:cs typeface="+mn-cs"/>
            </a:endParaRPr>
          </a:p>
          <a:p>
            <a:pPr marL="184150" lvl="1" indent="-182563">
              <a:lnSpc>
                <a:spcPct val="150000"/>
              </a:lnSpc>
              <a:spcBef>
                <a:spcPct val="25000"/>
              </a:spcBef>
              <a:buClr>
                <a:srgbClr val="F0AB00"/>
              </a:buClr>
              <a:buSzPct val="80000"/>
              <a:buFont typeface="Arial Black" pitchFamily="34" charset="0"/>
              <a:buAutoNum type="arabicPeriod"/>
              <a:defRPr/>
            </a:pPr>
            <a:r>
              <a:rPr lang="zh-CN" altLang="en-US" sz="1800" kern="0" dirty="0" smtClean="0">
                <a:solidFill>
                  <a:srgbClr val="000000"/>
                </a:solidFill>
                <a:latin typeface="微软雅黑" pitchFamily="34" charset="-122"/>
                <a:ea typeface="微软雅黑" pitchFamily="34" charset="-122"/>
                <a:cs typeface="+mn-cs"/>
              </a:rPr>
              <a:t> 成本</a:t>
            </a:r>
            <a:r>
              <a:rPr lang="zh-CN" altLang="en-US" sz="1800" kern="0" dirty="0">
                <a:solidFill>
                  <a:srgbClr val="000000"/>
                </a:solidFill>
                <a:latin typeface="微软雅黑" pitchFamily="34" charset="-122"/>
                <a:ea typeface="微软雅黑" pitchFamily="34" charset="-122"/>
              </a:rPr>
              <a:t>（</a:t>
            </a:r>
            <a:r>
              <a:rPr lang="zh-CN" altLang="en-US" kern="0" dirty="0">
                <a:solidFill>
                  <a:srgbClr val="000000"/>
                </a:solidFill>
                <a:latin typeface="微软雅黑" pitchFamily="34" charset="-122"/>
                <a:ea typeface="微软雅黑" pitchFamily="34" charset="-122"/>
              </a:rPr>
              <a:t>产品、时间、客户</a:t>
            </a:r>
            <a:r>
              <a:rPr lang="en-US" altLang="zh-CN" kern="0" dirty="0">
                <a:solidFill>
                  <a:srgbClr val="000000"/>
                </a:solidFill>
                <a:latin typeface="微软雅黑" pitchFamily="34" charset="-122"/>
                <a:ea typeface="微软雅黑" pitchFamily="34" charset="-122"/>
              </a:rPr>
              <a:t>……</a:t>
            </a:r>
            <a:r>
              <a:rPr lang="zh-CN" altLang="en-US" sz="1800" kern="0" dirty="0">
                <a:solidFill>
                  <a:srgbClr val="000000"/>
                </a:solidFill>
                <a:latin typeface="微软雅黑" pitchFamily="34" charset="-122"/>
                <a:ea typeface="微软雅黑" pitchFamily="34" charset="-122"/>
              </a:rPr>
              <a:t>）</a:t>
            </a:r>
            <a:endParaRPr lang="en-US" altLang="zh-CN" sz="1800" kern="0" dirty="0">
              <a:solidFill>
                <a:srgbClr val="000000"/>
              </a:solidFill>
              <a:latin typeface="微软雅黑" pitchFamily="34" charset="-122"/>
              <a:ea typeface="微软雅黑" pitchFamily="34" charset="-122"/>
              <a:cs typeface="+mn-cs"/>
            </a:endParaRPr>
          </a:p>
          <a:p>
            <a:pPr marL="184150" lvl="1" indent="-182563">
              <a:lnSpc>
                <a:spcPct val="150000"/>
              </a:lnSpc>
              <a:spcBef>
                <a:spcPct val="25000"/>
              </a:spcBef>
              <a:buClr>
                <a:srgbClr val="F0AB00"/>
              </a:buClr>
              <a:buSzPct val="80000"/>
              <a:buFont typeface="Arial Black" pitchFamily="34" charset="0"/>
              <a:buAutoNum type="arabicPeriod"/>
              <a:defRPr/>
            </a:pPr>
            <a:r>
              <a:rPr lang="zh-CN" altLang="en-US" sz="1800" kern="0" dirty="0" smtClean="0">
                <a:solidFill>
                  <a:srgbClr val="000000"/>
                </a:solidFill>
                <a:latin typeface="微软雅黑" pitchFamily="34" charset="-122"/>
                <a:ea typeface="微软雅黑" pitchFamily="34" charset="-122"/>
                <a:cs typeface="+mn-cs"/>
              </a:rPr>
              <a:t> 费用</a:t>
            </a:r>
            <a:r>
              <a:rPr lang="zh-CN" altLang="en-US" sz="1800" kern="0" dirty="0">
                <a:solidFill>
                  <a:srgbClr val="000000"/>
                </a:solidFill>
                <a:latin typeface="微软雅黑" pitchFamily="34" charset="-122"/>
                <a:ea typeface="微软雅黑" pitchFamily="34" charset="-122"/>
                <a:cs typeface="+mn-cs"/>
              </a:rPr>
              <a:t>（部门</a:t>
            </a:r>
            <a:r>
              <a:rPr lang="zh-CN" altLang="en-US" kern="0" dirty="0">
                <a:solidFill>
                  <a:srgbClr val="000000"/>
                </a:solidFill>
                <a:latin typeface="微软雅黑" pitchFamily="34" charset="-122"/>
                <a:ea typeface="微软雅黑" pitchFamily="34" charset="-122"/>
              </a:rPr>
              <a:t>、人员、项目</a:t>
            </a:r>
            <a:r>
              <a:rPr lang="en-US" altLang="zh-CN" kern="0" dirty="0">
                <a:solidFill>
                  <a:srgbClr val="000000"/>
                </a:solidFill>
                <a:latin typeface="微软雅黑" pitchFamily="34" charset="-122"/>
                <a:ea typeface="微软雅黑" pitchFamily="34" charset="-122"/>
              </a:rPr>
              <a:t>……</a:t>
            </a:r>
            <a:r>
              <a:rPr lang="zh-CN" altLang="en-US" kern="0" dirty="0">
                <a:solidFill>
                  <a:srgbClr val="000000"/>
                </a:solidFill>
                <a:latin typeface="微软雅黑" pitchFamily="34" charset="-122"/>
                <a:ea typeface="微软雅黑" pitchFamily="34" charset="-122"/>
              </a:rPr>
              <a:t>）</a:t>
            </a:r>
            <a:endParaRPr lang="en-US" altLang="zh-CN" sz="1800" kern="0" dirty="0">
              <a:solidFill>
                <a:srgbClr val="000000"/>
              </a:solidFill>
              <a:latin typeface="微软雅黑" pitchFamily="34" charset="-122"/>
              <a:ea typeface="微软雅黑" pitchFamily="34" charset="-122"/>
              <a:cs typeface="+mn-cs"/>
            </a:endParaRPr>
          </a:p>
          <a:p>
            <a:pPr marL="184150" lvl="1" indent="-182563">
              <a:lnSpc>
                <a:spcPct val="150000"/>
              </a:lnSpc>
              <a:spcBef>
                <a:spcPct val="25000"/>
              </a:spcBef>
              <a:buClr>
                <a:srgbClr val="F0AB00"/>
              </a:buClr>
              <a:buSzPct val="80000"/>
              <a:buFont typeface="Arial Black" pitchFamily="34" charset="0"/>
              <a:buAutoNum type="arabicPeriod"/>
              <a:defRPr/>
            </a:pPr>
            <a:r>
              <a:rPr lang="zh-CN" altLang="en-US" sz="1800" kern="0" dirty="0" smtClean="0">
                <a:solidFill>
                  <a:srgbClr val="000000"/>
                </a:solidFill>
                <a:latin typeface="微软雅黑" pitchFamily="34" charset="-122"/>
                <a:ea typeface="微软雅黑" pitchFamily="34" charset="-122"/>
                <a:cs typeface="+mn-cs"/>
              </a:rPr>
              <a:t> 利润</a:t>
            </a:r>
            <a:r>
              <a:rPr lang="zh-CN" altLang="en-US" sz="1800" kern="0" dirty="0">
                <a:solidFill>
                  <a:srgbClr val="000000"/>
                </a:solidFill>
                <a:latin typeface="微软雅黑" pitchFamily="34" charset="-122"/>
                <a:ea typeface="微软雅黑" pitchFamily="34" charset="-122"/>
              </a:rPr>
              <a:t>（</a:t>
            </a:r>
            <a:r>
              <a:rPr lang="zh-CN" altLang="en-US" kern="0" dirty="0">
                <a:solidFill>
                  <a:srgbClr val="000000"/>
                </a:solidFill>
                <a:latin typeface="微软雅黑" pitchFamily="34" charset="-122"/>
                <a:ea typeface="微软雅黑" pitchFamily="34" charset="-122"/>
              </a:rPr>
              <a:t>产品、时间、客户</a:t>
            </a:r>
            <a:r>
              <a:rPr lang="en-US" altLang="zh-CN" kern="0" dirty="0">
                <a:solidFill>
                  <a:srgbClr val="000000"/>
                </a:solidFill>
                <a:latin typeface="微软雅黑" pitchFamily="34" charset="-122"/>
                <a:ea typeface="微软雅黑" pitchFamily="34" charset="-122"/>
              </a:rPr>
              <a:t>……</a:t>
            </a:r>
            <a:r>
              <a:rPr lang="zh-CN" altLang="en-US" sz="1800" kern="0" dirty="0">
                <a:solidFill>
                  <a:srgbClr val="000000"/>
                </a:solidFill>
                <a:latin typeface="微软雅黑" pitchFamily="34" charset="-122"/>
                <a:ea typeface="微软雅黑" pitchFamily="34" charset="-122"/>
              </a:rPr>
              <a:t>）</a:t>
            </a:r>
            <a:endParaRPr lang="en-US" altLang="zh-CN" sz="1800" kern="0" dirty="0">
              <a:solidFill>
                <a:srgbClr val="000000"/>
              </a:solidFill>
              <a:latin typeface="微软雅黑" pitchFamily="34" charset="-122"/>
              <a:ea typeface="微软雅黑" pitchFamily="34" charset="-122"/>
              <a:cs typeface="+mn-cs"/>
            </a:endParaRPr>
          </a:p>
          <a:p>
            <a:pPr marL="184150" lvl="1" indent="-182563">
              <a:lnSpc>
                <a:spcPct val="150000"/>
              </a:lnSpc>
              <a:spcBef>
                <a:spcPct val="25000"/>
              </a:spcBef>
              <a:buClr>
                <a:srgbClr val="F0AB00"/>
              </a:buClr>
              <a:buSzPct val="80000"/>
              <a:buFont typeface="Arial Black" pitchFamily="34" charset="0"/>
              <a:buAutoNum type="arabicPeriod"/>
              <a:defRPr/>
            </a:pPr>
            <a:r>
              <a:rPr lang="en-US" altLang="zh-CN" sz="1800" kern="0" dirty="0" smtClean="0">
                <a:solidFill>
                  <a:srgbClr val="000000"/>
                </a:solidFill>
                <a:latin typeface="微软雅黑" pitchFamily="34" charset="-122"/>
                <a:ea typeface="华文细黑"/>
                <a:cs typeface="+mn-cs"/>
              </a:rPr>
              <a:t> ……</a:t>
            </a:r>
            <a:r>
              <a:rPr lang="zh-CN" altLang="en-US" sz="1800" kern="0" dirty="0">
                <a:solidFill>
                  <a:srgbClr val="000000"/>
                </a:solidFill>
                <a:latin typeface="微软雅黑" pitchFamily="34" charset="-122"/>
                <a:ea typeface="华文细黑"/>
                <a:cs typeface="+mn-cs"/>
              </a:rPr>
              <a:t/>
            </a:r>
            <a:br>
              <a:rPr lang="zh-CN" altLang="en-US" sz="1800" kern="0" dirty="0">
                <a:solidFill>
                  <a:srgbClr val="000000"/>
                </a:solidFill>
                <a:latin typeface="微软雅黑" pitchFamily="34" charset="-122"/>
                <a:ea typeface="华文细黑"/>
                <a:cs typeface="+mn-cs"/>
              </a:rPr>
            </a:br>
            <a:endParaRPr lang="zh-CN" altLang="en-US" sz="1800" kern="0" dirty="0">
              <a:solidFill>
                <a:srgbClr val="000000"/>
              </a:solidFill>
              <a:latin typeface="微软雅黑" pitchFamily="34" charset="-122"/>
              <a:ea typeface="宋体" pitchFamily="2" charset="-122"/>
              <a:cs typeface="+mn-cs"/>
            </a:endParaRPr>
          </a:p>
        </p:txBody>
      </p:sp>
      <p:grpSp>
        <p:nvGrpSpPr>
          <p:cNvPr id="3" name="Group 9"/>
          <p:cNvGrpSpPr>
            <a:grpSpLocks/>
          </p:cNvGrpSpPr>
          <p:nvPr/>
        </p:nvGrpSpPr>
        <p:grpSpPr bwMode="auto">
          <a:xfrm>
            <a:off x="9451019" y="1986039"/>
            <a:ext cx="1561629" cy="2267598"/>
            <a:chOff x="3792" y="816"/>
            <a:chExt cx="1369" cy="1941"/>
          </a:xfrm>
        </p:grpSpPr>
        <p:sp>
          <p:nvSpPr>
            <p:cNvPr id="37167" name="Rectangle 10"/>
            <p:cNvSpPr>
              <a:spLocks noChangeArrowheads="1"/>
            </p:cNvSpPr>
            <p:nvPr/>
          </p:nvSpPr>
          <p:spPr bwMode="invGray">
            <a:xfrm>
              <a:off x="3792" y="816"/>
              <a:ext cx="1369" cy="1486"/>
            </a:xfrm>
            <a:prstGeom prst="roundRect">
              <a:avLst/>
            </a:prstGeom>
            <a:solidFill>
              <a:srgbClr val="92D050"/>
            </a:solidFill>
            <a:ln w="3175">
              <a:noFill/>
              <a:miter lim="800000"/>
              <a:headEnd/>
              <a:tailEnd/>
            </a:ln>
            <a:effectLst>
              <a:outerShdw dist="107763" dir="2700000" algn="ctr" rotWithShape="0">
                <a:schemeClr val="folHlink"/>
              </a:outerShdw>
            </a:effectLst>
          </p:spPr>
          <p:txBody>
            <a:bodyPr wrap="none" lIns="92075" tIns="46038" rIns="92075" bIns="46038" anchor="ctr"/>
            <a:lstStyle/>
            <a:p>
              <a:endParaRPr lang="zh-CN" altLang="en-US" sz="1400">
                <a:solidFill>
                  <a:srgbClr val="000000"/>
                </a:solidFill>
                <a:latin typeface="微软雅黑" pitchFamily="34" charset="-122"/>
                <a:ea typeface="微软雅黑" pitchFamily="34" charset="-122"/>
              </a:endParaRPr>
            </a:p>
          </p:txBody>
        </p:sp>
        <p:sp>
          <p:nvSpPr>
            <p:cNvPr id="37168" name="Rectangle 11"/>
            <p:cNvSpPr>
              <a:spLocks noChangeArrowheads="1"/>
            </p:cNvSpPr>
            <p:nvPr/>
          </p:nvSpPr>
          <p:spPr bwMode="auto">
            <a:xfrm>
              <a:off x="4414" y="1130"/>
              <a:ext cx="61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zh-CN" altLang="en-US" sz="2000" b="1" dirty="0">
                  <a:solidFill>
                    <a:schemeClr val="bg1"/>
                  </a:solidFill>
                  <a:latin typeface="微软雅黑" pitchFamily="34" charset="-122"/>
                  <a:ea typeface="微软雅黑" pitchFamily="34" charset="-122"/>
                </a:rPr>
                <a:t>产品</a:t>
              </a:r>
              <a:endParaRPr lang="zh-TW" altLang="en-US" sz="2000" b="1" dirty="0">
                <a:solidFill>
                  <a:schemeClr val="bg1"/>
                </a:solidFill>
                <a:latin typeface="微软雅黑" pitchFamily="34" charset="-122"/>
                <a:ea typeface="微软雅黑" pitchFamily="34" charset="-122"/>
              </a:endParaRPr>
            </a:p>
          </p:txBody>
        </p:sp>
        <p:sp>
          <p:nvSpPr>
            <p:cNvPr id="37170" name="Rectangle 13"/>
            <p:cNvSpPr>
              <a:spLocks noChangeArrowheads="1"/>
            </p:cNvSpPr>
            <p:nvPr/>
          </p:nvSpPr>
          <p:spPr bwMode="auto">
            <a:xfrm>
              <a:off x="3843" y="1944"/>
              <a:ext cx="46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altLang="zh-CN" sz="1400" b="1" dirty="0">
                  <a:solidFill>
                    <a:srgbClr val="CCCCCC"/>
                  </a:solidFill>
                  <a:latin typeface="微软雅黑" pitchFamily="34" charset="-122"/>
                  <a:ea typeface="微软雅黑" pitchFamily="34" charset="-122"/>
                </a:rPr>
                <a:t>……</a:t>
              </a:r>
              <a:endParaRPr lang="en-US" altLang="zh-TW" sz="1400" b="1" dirty="0">
                <a:solidFill>
                  <a:srgbClr val="CCCCCC"/>
                </a:solidFill>
                <a:latin typeface="微软雅黑" pitchFamily="34" charset="-122"/>
                <a:ea typeface="微软雅黑" pitchFamily="34" charset="-122"/>
              </a:endParaRPr>
            </a:p>
          </p:txBody>
        </p:sp>
        <p:sp>
          <p:nvSpPr>
            <p:cNvPr id="37172" name="Rectangle 16"/>
            <p:cNvSpPr>
              <a:spLocks noChangeArrowheads="1"/>
            </p:cNvSpPr>
            <p:nvPr/>
          </p:nvSpPr>
          <p:spPr bwMode="auto">
            <a:xfrm>
              <a:off x="3876" y="2496"/>
              <a:ext cx="16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endParaRPr lang="en-US" altLang="zh-TW" sz="1400" b="1">
                <a:solidFill>
                  <a:srgbClr val="CCCCCC"/>
                </a:solidFill>
                <a:latin typeface="微软雅黑" pitchFamily="34" charset="-122"/>
                <a:ea typeface="微软雅黑" pitchFamily="34" charset="-122"/>
              </a:endParaRPr>
            </a:p>
          </p:txBody>
        </p:sp>
      </p:grpSp>
      <p:grpSp>
        <p:nvGrpSpPr>
          <p:cNvPr id="5" name="Group 17"/>
          <p:cNvGrpSpPr>
            <a:grpSpLocks/>
          </p:cNvGrpSpPr>
          <p:nvPr/>
        </p:nvGrpSpPr>
        <p:grpSpPr bwMode="auto">
          <a:xfrm>
            <a:off x="4560936" y="1894960"/>
            <a:ext cx="2077605" cy="1177609"/>
            <a:chOff x="480" y="672"/>
            <a:chExt cx="1968" cy="1008"/>
          </a:xfrm>
        </p:grpSpPr>
        <p:sp>
          <p:nvSpPr>
            <p:cNvPr id="37162" name="Rectangle 18"/>
            <p:cNvSpPr>
              <a:spLocks noChangeArrowheads="1"/>
            </p:cNvSpPr>
            <p:nvPr/>
          </p:nvSpPr>
          <p:spPr bwMode="invGray">
            <a:xfrm>
              <a:off x="480" y="672"/>
              <a:ext cx="1968" cy="1008"/>
            </a:xfrm>
            <a:prstGeom prst="roundRect">
              <a:avLst/>
            </a:prstGeom>
            <a:solidFill>
              <a:srgbClr val="00B0F0"/>
            </a:solidFill>
            <a:ln w="3175">
              <a:noFill/>
              <a:miter lim="800000"/>
              <a:headEnd/>
              <a:tailEnd/>
            </a:ln>
            <a:effectLst>
              <a:outerShdw dist="107763" dir="2700000" algn="ctr" rotWithShape="0">
                <a:schemeClr val="folHlink"/>
              </a:outerShdw>
            </a:effectLst>
          </p:spPr>
          <p:txBody>
            <a:bodyPr wrap="none" lIns="92075" tIns="46038" rIns="92075" bIns="46038" anchor="ctr"/>
            <a:lstStyle/>
            <a:p>
              <a:endParaRPr lang="zh-CN" altLang="en-US" sz="1400">
                <a:solidFill>
                  <a:srgbClr val="000000"/>
                </a:solidFill>
              </a:endParaRPr>
            </a:p>
          </p:txBody>
        </p:sp>
        <p:sp>
          <p:nvSpPr>
            <p:cNvPr id="37163" name="Rectangle 19"/>
            <p:cNvSpPr>
              <a:spLocks noChangeArrowheads="1"/>
            </p:cNvSpPr>
            <p:nvPr/>
          </p:nvSpPr>
          <p:spPr bwMode="auto">
            <a:xfrm>
              <a:off x="523" y="676"/>
              <a:ext cx="61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zh-CN" altLang="en-US" sz="2000" b="1" dirty="0">
                  <a:solidFill>
                    <a:schemeClr val="bg1"/>
                  </a:solidFill>
                  <a:latin typeface="微软雅黑" pitchFamily="34" charset="-122"/>
                  <a:ea typeface="微软雅黑" pitchFamily="34" charset="-122"/>
                </a:rPr>
                <a:t>客户</a:t>
              </a:r>
              <a:endParaRPr lang="zh-TW" altLang="en-US" sz="2000" b="1" dirty="0">
                <a:solidFill>
                  <a:schemeClr val="bg1"/>
                </a:solidFill>
                <a:latin typeface="微软雅黑" pitchFamily="34" charset="-122"/>
                <a:ea typeface="微软雅黑" pitchFamily="34" charset="-122"/>
              </a:endParaRPr>
            </a:p>
          </p:txBody>
        </p:sp>
        <p:sp>
          <p:nvSpPr>
            <p:cNvPr id="37165" name="Rectangle 21"/>
            <p:cNvSpPr>
              <a:spLocks noChangeArrowheads="1"/>
            </p:cNvSpPr>
            <p:nvPr/>
          </p:nvSpPr>
          <p:spPr bwMode="auto">
            <a:xfrm>
              <a:off x="1221" y="1155"/>
              <a:ext cx="46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altLang="zh-CN" sz="1400" b="1" dirty="0">
                  <a:solidFill>
                    <a:srgbClr val="CCCCCC"/>
                  </a:solidFill>
                  <a:latin typeface="微软雅黑" pitchFamily="34" charset="-122"/>
                  <a:ea typeface="微软雅黑" pitchFamily="34" charset="-122"/>
                </a:rPr>
                <a:t>……</a:t>
              </a:r>
              <a:endParaRPr lang="zh-TW" altLang="en-US" sz="1400" b="1" dirty="0">
                <a:solidFill>
                  <a:srgbClr val="CCCCCC"/>
                </a:solidFill>
                <a:latin typeface="微软雅黑" pitchFamily="34" charset="-122"/>
                <a:ea typeface="微软雅黑" pitchFamily="34" charset="-122"/>
              </a:endParaRPr>
            </a:p>
          </p:txBody>
        </p:sp>
        <p:sp>
          <p:nvSpPr>
            <p:cNvPr id="37166" name="Rectangle 22"/>
            <p:cNvSpPr>
              <a:spLocks noChangeArrowheads="1"/>
            </p:cNvSpPr>
            <p:nvPr/>
          </p:nvSpPr>
          <p:spPr bwMode="auto">
            <a:xfrm>
              <a:off x="1336" y="1244"/>
              <a:ext cx="16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endParaRPr lang="zh-TW" altLang="en-US" sz="1400" b="1">
                <a:solidFill>
                  <a:srgbClr val="CCCCCC"/>
                </a:solidFill>
                <a:latin typeface="微软雅黑" pitchFamily="34" charset="-122"/>
                <a:ea typeface="微软雅黑" pitchFamily="34" charset="-122"/>
              </a:endParaRPr>
            </a:p>
          </p:txBody>
        </p:sp>
      </p:grpSp>
      <p:grpSp>
        <p:nvGrpSpPr>
          <p:cNvPr id="6" name="组合 1611"/>
          <p:cNvGrpSpPr>
            <a:grpSpLocks/>
          </p:cNvGrpSpPr>
          <p:nvPr/>
        </p:nvGrpSpPr>
        <p:grpSpPr bwMode="auto">
          <a:xfrm>
            <a:off x="6558543" y="2212681"/>
            <a:ext cx="2704618" cy="2736071"/>
            <a:chOff x="3049849" y="873623"/>
            <a:chExt cx="3764218" cy="3717925"/>
          </a:xfrm>
        </p:grpSpPr>
        <p:sp>
          <p:nvSpPr>
            <p:cNvPr id="37096" name="AutoShape 3"/>
            <p:cNvSpPr>
              <a:spLocks noChangeArrowheads="1"/>
            </p:cNvSpPr>
            <p:nvPr/>
          </p:nvSpPr>
          <p:spPr bwMode="auto">
            <a:xfrm>
              <a:off x="3875605" y="2943723"/>
              <a:ext cx="844550"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97" name="AutoShape 4"/>
            <p:cNvSpPr>
              <a:spLocks noChangeArrowheads="1"/>
            </p:cNvSpPr>
            <p:nvPr/>
          </p:nvSpPr>
          <p:spPr bwMode="auto">
            <a:xfrm>
              <a:off x="4572517" y="2943723"/>
              <a:ext cx="846138"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98" name="AutoShape 5"/>
            <p:cNvSpPr>
              <a:spLocks noChangeArrowheads="1"/>
            </p:cNvSpPr>
            <p:nvPr/>
          </p:nvSpPr>
          <p:spPr bwMode="auto">
            <a:xfrm>
              <a:off x="5271017" y="2943723"/>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99" name="AutoShape 7"/>
            <p:cNvSpPr>
              <a:spLocks noChangeArrowheads="1"/>
            </p:cNvSpPr>
            <p:nvPr/>
          </p:nvSpPr>
          <p:spPr bwMode="auto">
            <a:xfrm>
              <a:off x="3875605" y="2253160"/>
              <a:ext cx="844550" cy="846138"/>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00" name="AutoShape 8"/>
            <p:cNvSpPr>
              <a:spLocks noChangeArrowheads="1"/>
            </p:cNvSpPr>
            <p:nvPr/>
          </p:nvSpPr>
          <p:spPr bwMode="auto">
            <a:xfrm>
              <a:off x="4572517" y="2253160"/>
              <a:ext cx="846138" cy="846138"/>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01" name="AutoShape 9"/>
            <p:cNvSpPr>
              <a:spLocks noChangeArrowheads="1"/>
            </p:cNvSpPr>
            <p:nvPr/>
          </p:nvSpPr>
          <p:spPr bwMode="auto">
            <a:xfrm>
              <a:off x="5271017" y="2253160"/>
              <a:ext cx="844550" cy="846138"/>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02" name="AutoShape 11"/>
            <p:cNvSpPr>
              <a:spLocks noChangeArrowheads="1"/>
            </p:cNvSpPr>
            <p:nvPr/>
          </p:nvSpPr>
          <p:spPr bwMode="auto">
            <a:xfrm>
              <a:off x="3875605" y="1564185"/>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03" name="AutoShape 12"/>
            <p:cNvSpPr>
              <a:spLocks noChangeArrowheads="1"/>
            </p:cNvSpPr>
            <p:nvPr/>
          </p:nvSpPr>
          <p:spPr bwMode="auto">
            <a:xfrm>
              <a:off x="4572517" y="1564185"/>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04" name="AutoShape 13"/>
            <p:cNvSpPr>
              <a:spLocks noChangeArrowheads="1"/>
            </p:cNvSpPr>
            <p:nvPr/>
          </p:nvSpPr>
          <p:spPr bwMode="auto">
            <a:xfrm>
              <a:off x="5271017" y="1564185"/>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05" name="AutoShape 19"/>
            <p:cNvSpPr>
              <a:spLocks noChangeArrowheads="1"/>
            </p:cNvSpPr>
            <p:nvPr/>
          </p:nvSpPr>
          <p:spPr bwMode="auto">
            <a:xfrm>
              <a:off x="3604142" y="3212010"/>
              <a:ext cx="844550"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06" name="AutoShape 20"/>
            <p:cNvSpPr>
              <a:spLocks noChangeArrowheads="1"/>
            </p:cNvSpPr>
            <p:nvPr/>
          </p:nvSpPr>
          <p:spPr bwMode="auto">
            <a:xfrm>
              <a:off x="4301055" y="3212010"/>
              <a:ext cx="846137"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07" name="AutoShape 21"/>
            <p:cNvSpPr>
              <a:spLocks noChangeArrowheads="1"/>
            </p:cNvSpPr>
            <p:nvPr/>
          </p:nvSpPr>
          <p:spPr bwMode="auto">
            <a:xfrm>
              <a:off x="4999555" y="321201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08" name="AutoShape 23"/>
            <p:cNvSpPr>
              <a:spLocks noChangeArrowheads="1"/>
            </p:cNvSpPr>
            <p:nvPr/>
          </p:nvSpPr>
          <p:spPr bwMode="auto">
            <a:xfrm>
              <a:off x="3604142" y="2521448"/>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09" name="AutoShape 24"/>
            <p:cNvSpPr>
              <a:spLocks noChangeArrowheads="1"/>
            </p:cNvSpPr>
            <p:nvPr/>
          </p:nvSpPr>
          <p:spPr bwMode="auto">
            <a:xfrm>
              <a:off x="4301055" y="2521448"/>
              <a:ext cx="846137"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10" name="AutoShape 25"/>
            <p:cNvSpPr>
              <a:spLocks noChangeArrowheads="1"/>
            </p:cNvSpPr>
            <p:nvPr/>
          </p:nvSpPr>
          <p:spPr bwMode="auto">
            <a:xfrm>
              <a:off x="4999555" y="2521448"/>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247" name="AutoShape 27"/>
            <p:cNvSpPr>
              <a:spLocks noChangeArrowheads="1"/>
            </p:cNvSpPr>
            <p:nvPr/>
          </p:nvSpPr>
          <p:spPr bwMode="auto">
            <a:xfrm>
              <a:off x="3603341" y="1831916"/>
              <a:ext cx="844007"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248" name="AutoShape 28"/>
            <p:cNvSpPr>
              <a:spLocks noChangeArrowheads="1"/>
            </p:cNvSpPr>
            <p:nvPr/>
          </p:nvSpPr>
          <p:spPr bwMode="auto">
            <a:xfrm>
              <a:off x="4299314" y="1831916"/>
              <a:ext cx="846217"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249" name="AutoShape 29"/>
            <p:cNvSpPr>
              <a:spLocks noChangeArrowheads="1"/>
            </p:cNvSpPr>
            <p:nvPr/>
          </p:nvSpPr>
          <p:spPr bwMode="auto">
            <a:xfrm>
              <a:off x="4999708" y="1831916"/>
              <a:ext cx="844007"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37114" name="AutoShape 35"/>
            <p:cNvSpPr>
              <a:spLocks noChangeArrowheads="1"/>
            </p:cNvSpPr>
            <p:nvPr/>
          </p:nvSpPr>
          <p:spPr bwMode="auto">
            <a:xfrm>
              <a:off x="3332680" y="347871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15" name="AutoShape 36"/>
            <p:cNvSpPr>
              <a:spLocks noChangeArrowheads="1"/>
            </p:cNvSpPr>
            <p:nvPr/>
          </p:nvSpPr>
          <p:spPr bwMode="auto">
            <a:xfrm>
              <a:off x="4031180" y="347871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16" name="AutoShape 37"/>
            <p:cNvSpPr>
              <a:spLocks noChangeArrowheads="1"/>
            </p:cNvSpPr>
            <p:nvPr/>
          </p:nvSpPr>
          <p:spPr bwMode="auto">
            <a:xfrm>
              <a:off x="4728092" y="3478710"/>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17" name="AutoShape 39"/>
            <p:cNvSpPr>
              <a:spLocks noChangeArrowheads="1"/>
            </p:cNvSpPr>
            <p:nvPr/>
          </p:nvSpPr>
          <p:spPr bwMode="auto">
            <a:xfrm>
              <a:off x="3332680" y="2788148"/>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18" name="AutoShape 40"/>
            <p:cNvSpPr>
              <a:spLocks noChangeArrowheads="1"/>
            </p:cNvSpPr>
            <p:nvPr/>
          </p:nvSpPr>
          <p:spPr bwMode="auto">
            <a:xfrm>
              <a:off x="4031180" y="2788148"/>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19" name="AutoShape 41"/>
            <p:cNvSpPr>
              <a:spLocks noChangeArrowheads="1"/>
            </p:cNvSpPr>
            <p:nvPr/>
          </p:nvSpPr>
          <p:spPr bwMode="auto">
            <a:xfrm>
              <a:off x="4728092" y="2788148"/>
              <a:ext cx="846138"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20" name="AutoShape 6"/>
            <p:cNvSpPr>
              <a:spLocks noChangeArrowheads="1"/>
            </p:cNvSpPr>
            <p:nvPr/>
          </p:nvSpPr>
          <p:spPr bwMode="auto">
            <a:xfrm>
              <a:off x="5969517" y="2943723"/>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21" name="AutoShape 10"/>
            <p:cNvSpPr>
              <a:spLocks noChangeArrowheads="1"/>
            </p:cNvSpPr>
            <p:nvPr/>
          </p:nvSpPr>
          <p:spPr bwMode="auto">
            <a:xfrm>
              <a:off x="5969517" y="2253160"/>
              <a:ext cx="844550" cy="846138"/>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22" name="AutoShape 14"/>
            <p:cNvSpPr>
              <a:spLocks noChangeArrowheads="1"/>
            </p:cNvSpPr>
            <p:nvPr/>
          </p:nvSpPr>
          <p:spPr bwMode="auto">
            <a:xfrm>
              <a:off x="5969517" y="1564185"/>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23" name="AutoShape 15"/>
            <p:cNvSpPr>
              <a:spLocks noChangeArrowheads="1"/>
            </p:cNvSpPr>
            <p:nvPr/>
          </p:nvSpPr>
          <p:spPr bwMode="auto">
            <a:xfrm>
              <a:off x="3875605" y="873623"/>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24" name="AutoShape 16"/>
            <p:cNvSpPr>
              <a:spLocks noChangeArrowheads="1"/>
            </p:cNvSpPr>
            <p:nvPr/>
          </p:nvSpPr>
          <p:spPr bwMode="auto">
            <a:xfrm>
              <a:off x="4572517" y="873623"/>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25" name="AutoShape 17"/>
            <p:cNvSpPr>
              <a:spLocks noChangeArrowheads="1"/>
            </p:cNvSpPr>
            <p:nvPr/>
          </p:nvSpPr>
          <p:spPr bwMode="auto">
            <a:xfrm>
              <a:off x="5271017" y="873623"/>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26" name="AutoShape 18"/>
            <p:cNvSpPr>
              <a:spLocks noChangeArrowheads="1"/>
            </p:cNvSpPr>
            <p:nvPr/>
          </p:nvSpPr>
          <p:spPr bwMode="auto">
            <a:xfrm>
              <a:off x="5969517" y="873623"/>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27" name="AutoShape 22"/>
            <p:cNvSpPr>
              <a:spLocks noChangeArrowheads="1"/>
            </p:cNvSpPr>
            <p:nvPr/>
          </p:nvSpPr>
          <p:spPr bwMode="auto">
            <a:xfrm>
              <a:off x="5698055" y="321201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28" name="AutoShape 26"/>
            <p:cNvSpPr>
              <a:spLocks noChangeArrowheads="1"/>
            </p:cNvSpPr>
            <p:nvPr/>
          </p:nvSpPr>
          <p:spPr bwMode="auto">
            <a:xfrm>
              <a:off x="5698055" y="2521448"/>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29" name="AutoShape 30"/>
            <p:cNvSpPr>
              <a:spLocks noChangeArrowheads="1"/>
            </p:cNvSpPr>
            <p:nvPr/>
          </p:nvSpPr>
          <p:spPr bwMode="auto">
            <a:xfrm>
              <a:off x="5698055" y="1830885"/>
              <a:ext cx="844550" cy="846138"/>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30" name="AutoShape 31"/>
            <p:cNvSpPr>
              <a:spLocks noChangeArrowheads="1"/>
            </p:cNvSpPr>
            <p:nvPr/>
          </p:nvSpPr>
          <p:spPr bwMode="auto">
            <a:xfrm>
              <a:off x="3604142" y="114191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31" name="AutoShape 32"/>
            <p:cNvSpPr>
              <a:spLocks noChangeArrowheads="1"/>
            </p:cNvSpPr>
            <p:nvPr/>
          </p:nvSpPr>
          <p:spPr bwMode="auto">
            <a:xfrm>
              <a:off x="4301055" y="1141910"/>
              <a:ext cx="846137"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32" name="AutoShape 33"/>
            <p:cNvSpPr>
              <a:spLocks noChangeArrowheads="1"/>
            </p:cNvSpPr>
            <p:nvPr/>
          </p:nvSpPr>
          <p:spPr bwMode="auto">
            <a:xfrm>
              <a:off x="4999555" y="114191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33" name="AutoShape 34"/>
            <p:cNvSpPr>
              <a:spLocks noChangeArrowheads="1"/>
            </p:cNvSpPr>
            <p:nvPr/>
          </p:nvSpPr>
          <p:spPr bwMode="auto">
            <a:xfrm>
              <a:off x="5698055" y="114191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34" name="AutoShape 38"/>
            <p:cNvSpPr>
              <a:spLocks noChangeArrowheads="1"/>
            </p:cNvSpPr>
            <p:nvPr/>
          </p:nvSpPr>
          <p:spPr bwMode="auto">
            <a:xfrm>
              <a:off x="5426592" y="347871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35" name="AutoShape 42"/>
            <p:cNvSpPr>
              <a:spLocks noChangeArrowheads="1"/>
            </p:cNvSpPr>
            <p:nvPr/>
          </p:nvSpPr>
          <p:spPr bwMode="auto">
            <a:xfrm>
              <a:off x="5426592" y="2788148"/>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36" name="AutoShape 47"/>
            <p:cNvSpPr>
              <a:spLocks noChangeArrowheads="1"/>
            </p:cNvSpPr>
            <p:nvPr/>
          </p:nvSpPr>
          <p:spPr bwMode="auto">
            <a:xfrm>
              <a:off x="3332680" y="140861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37" name="AutoShape 48"/>
            <p:cNvSpPr>
              <a:spLocks noChangeArrowheads="1"/>
            </p:cNvSpPr>
            <p:nvPr/>
          </p:nvSpPr>
          <p:spPr bwMode="auto">
            <a:xfrm>
              <a:off x="4031180" y="140861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38" name="AutoShape 49"/>
            <p:cNvSpPr>
              <a:spLocks noChangeArrowheads="1"/>
            </p:cNvSpPr>
            <p:nvPr/>
          </p:nvSpPr>
          <p:spPr bwMode="auto">
            <a:xfrm>
              <a:off x="4728092" y="1408610"/>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39" name="AutoShape 51"/>
            <p:cNvSpPr>
              <a:spLocks noChangeArrowheads="1"/>
            </p:cNvSpPr>
            <p:nvPr/>
          </p:nvSpPr>
          <p:spPr bwMode="auto">
            <a:xfrm>
              <a:off x="3061217" y="3746998"/>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40" name="AutoShape 52"/>
            <p:cNvSpPr>
              <a:spLocks noChangeArrowheads="1"/>
            </p:cNvSpPr>
            <p:nvPr/>
          </p:nvSpPr>
          <p:spPr bwMode="auto">
            <a:xfrm>
              <a:off x="3759717" y="3746998"/>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41" name="AutoShape 53"/>
            <p:cNvSpPr>
              <a:spLocks noChangeArrowheads="1"/>
            </p:cNvSpPr>
            <p:nvPr/>
          </p:nvSpPr>
          <p:spPr bwMode="auto">
            <a:xfrm>
              <a:off x="4456630" y="3746998"/>
              <a:ext cx="846137"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42" name="AutoShape 54"/>
            <p:cNvSpPr>
              <a:spLocks noChangeArrowheads="1"/>
            </p:cNvSpPr>
            <p:nvPr/>
          </p:nvSpPr>
          <p:spPr bwMode="auto">
            <a:xfrm>
              <a:off x="5155130" y="3746998"/>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43" name="AutoShape 55"/>
            <p:cNvSpPr>
              <a:spLocks noChangeArrowheads="1"/>
            </p:cNvSpPr>
            <p:nvPr/>
          </p:nvSpPr>
          <p:spPr bwMode="auto">
            <a:xfrm>
              <a:off x="3061217" y="3056435"/>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44" name="AutoShape 56"/>
            <p:cNvSpPr>
              <a:spLocks noChangeArrowheads="1"/>
            </p:cNvSpPr>
            <p:nvPr/>
          </p:nvSpPr>
          <p:spPr bwMode="auto">
            <a:xfrm>
              <a:off x="3759717" y="3056435"/>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45" name="AutoShape 57"/>
            <p:cNvSpPr>
              <a:spLocks noChangeArrowheads="1"/>
            </p:cNvSpPr>
            <p:nvPr/>
          </p:nvSpPr>
          <p:spPr bwMode="auto">
            <a:xfrm>
              <a:off x="4456630" y="3056435"/>
              <a:ext cx="846137"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46" name="AutoShape 58"/>
            <p:cNvSpPr>
              <a:spLocks noChangeArrowheads="1"/>
            </p:cNvSpPr>
            <p:nvPr/>
          </p:nvSpPr>
          <p:spPr bwMode="auto">
            <a:xfrm>
              <a:off x="5155130" y="3056435"/>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grpSp>
          <p:nvGrpSpPr>
            <p:cNvPr id="7" name="组合 1137"/>
            <p:cNvGrpSpPr>
              <a:grpSpLocks/>
            </p:cNvGrpSpPr>
            <p:nvPr/>
          </p:nvGrpSpPr>
          <p:grpSpPr bwMode="auto">
            <a:xfrm>
              <a:off x="3334185" y="2079263"/>
              <a:ext cx="2938463" cy="846137"/>
              <a:chOff x="6810530" y="5202326"/>
              <a:chExt cx="2938463" cy="846137"/>
            </a:xfrm>
          </p:grpSpPr>
          <p:sp>
            <p:nvSpPr>
              <p:cNvPr id="37158" name="AutoShape 59"/>
              <p:cNvSpPr>
                <a:spLocks noChangeArrowheads="1"/>
              </p:cNvSpPr>
              <p:nvPr/>
            </p:nvSpPr>
            <p:spPr bwMode="auto">
              <a:xfrm>
                <a:off x="6810530" y="5202326"/>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59" name="AutoShape 60"/>
              <p:cNvSpPr>
                <a:spLocks noChangeArrowheads="1"/>
              </p:cNvSpPr>
              <p:nvPr/>
            </p:nvSpPr>
            <p:spPr bwMode="auto">
              <a:xfrm>
                <a:off x="7509030" y="5202326"/>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60" name="AutoShape 61"/>
              <p:cNvSpPr>
                <a:spLocks noChangeArrowheads="1"/>
              </p:cNvSpPr>
              <p:nvPr/>
            </p:nvSpPr>
            <p:spPr bwMode="auto">
              <a:xfrm>
                <a:off x="8205943" y="5202326"/>
                <a:ext cx="846137"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61" name="AutoShape 62"/>
              <p:cNvSpPr>
                <a:spLocks noChangeArrowheads="1"/>
              </p:cNvSpPr>
              <p:nvPr/>
            </p:nvSpPr>
            <p:spPr bwMode="auto">
              <a:xfrm>
                <a:off x="8904443" y="5202326"/>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grpSp>
        <p:grpSp>
          <p:nvGrpSpPr>
            <p:cNvPr id="8" name="组合 1138"/>
            <p:cNvGrpSpPr>
              <a:grpSpLocks/>
            </p:cNvGrpSpPr>
            <p:nvPr/>
          </p:nvGrpSpPr>
          <p:grpSpPr bwMode="auto">
            <a:xfrm>
              <a:off x="3049849" y="2368143"/>
              <a:ext cx="2938463" cy="846137"/>
              <a:chOff x="6810530" y="5202326"/>
              <a:chExt cx="2938463" cy="846137"/>
            </a:xfrm>
          </p:grpSpPr>
          <p:sp>
            <p:nvSpPr>
              <p:cNvPr id="37154" name="AutoShape 59"/>
              <p:cNvSpPr>
                <a:spLocks noChangeArrowheads="1"/>
              </p:cNvSpPr>
              <p:nvPr/>
            </p:nvSpPr>
            <p:spPr bwMode="auto">
              <a:xfrm>
                <a:off x="6810530" y="5202326"/>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55" name="AutoShape 60"/>
              <p:cNvSpPr>
                <a:spLocks noChangeArrowheads="1"/>
              </p:cNvSpPr>
              <p:nvPr/>
            </p:nvSpPr>
            <p:spPr bwMode="auto">
              <a:xfrm>
                <a:off x="7509030" y="5202326"/>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56" name="AutoShape 61"/>
              <p:cNvSpPr>
                <a:spLocks noChangeArrowheads="1"/>
              </p:cNvSpPr>
              <p:nvPr/>
            </p:nvSpPr>
            <p:spPr bwMode="auto">
              <a:xfrm>
                <a:off x="8205943" y="5202326"/>
                <a:ext cx="846137"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57" name="AutoShape 62"/>
              <p:cNvSpPr>
                <a:spLocks noChangeArrowheads="1"/>
              </p:cNvSpPr>
              <p:nvPr/>
            </p:nvSpPr>
            <p:spPr bwMode="auto">
              <a:xfrm>
                <a:off x="8904443" y="5202326"/>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grpSp>
        <p:sp>
          <p:nvSpPr>
            <p:cNvPr id="37149" name="AutoShape 63"/>
            <p:cNvSpPr>
              <a:spLocks noChangeArrowheads="1"/>
            </p:cNvSpPr>
            <p:nvPr/>
          </p:nvSpPr>
          <p:spPr bwMode="auto">
            <a:xfrm>
              <a:off x="3061217" y="1676898"/>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50" name="AutoShape 64"/>
            <p:cNvSpPr>
              <a:spLocks noChangeArrowheads="1"/>
            </p:cNvSpPr>
            <p:nvPr/>
          </p:nvSpPr>
          <p:spPr bwMode="auto">
            <a:xfrm>
              <a:off x="3759717" y="1676898"/>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51" name="AutoShape 62"/>
            <p:cNvSpPr>
              <a:spLocks noChangeArrowheads="1"/>
            </p:cNvSpPr>
            <p:nvPr/>
          </p:nvSpPr>
          <p:spPr bwMode="auto">
            <a:xfrm>
              <a:off x="4447721" y="1685760"/>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52" name="AutoShape 50"/>
            <p:cNvSpPr>
              <a:spLocks noChangeArrowheads="1"/>
            </p:cNvSpPr>
            <p:nvPr/>
          </p:nvSpPr>
          <p:spPr bwMode="auto">
            <a:xfrm>
              <a:off x="5426592" y="140861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153" name="AutoShape 62"/>
            <p:cNvSpPr>
              <a:spLocks noChangeArrowheads="1"/>
            </p:cNvSpPr>
            <p:nvPr/>
          </p:nvSpPr>
          <p:spPr bwMode="auto">
            <a:xfrm>
              <a:off x="5157404" y="1685760"/>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grpSp>
      <p:grpSp>
        <p:nvGrpSpPr>
          <p:cNvPr id="9" name="组合 1143"/>
          <p:cNvGrpSpPr>
            <a:grpSpLocks/>
          </p:cNvGrpSpPr>
          <p:nvPr/>
        </p:nvGrpSpPr>
        <p:grpSpPr bwMode="auto">
          <a:xfrm>
            <a:off x="6558543" y="2212681"/>
            <a:ext cx="2704618" cy="2736071"/>
            <a:chOff x="6539842" y="3955742"/>
            <a:chExt cx="3764218" cy="3717925"/>
          </a:xfrm>
        </p:grpSpPr>
        <p:sp>
          <p:nvSpPr>
            <p:cNvPr id="37030" name="AutoShape 3"/>
            <p:cNvSpPr>
              <a:spLocks noChangeArrowheads="1"/>
            </p:cNvSpPr>
            <p:nvPr/>
          </p:nvSpPr>
          <p:spPr bwMode="auto">
            <a:xfrm>
              <a:off x="7365598" y="6025842"/>
              <a:ext cx="844550"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31" name="AutoShape 4"/>
            <p:cNvSpPr>
              <a:spLocks noChangeArrowheads="1"/>
            </p:cNvSpPr>
            <p:nvPr/>
          </p:nvSpPr>
          <p:spPr bwMode="auto">
            <a:xfrm>
              <a:off x="8062510" y="6025842"/>
              <a:ext cx="846138"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32" name="AutoShape 5"/>
            <p:cNvSpPr>
              <a:spLocks noChangeArrowheads="1"/>
            </p:cNvSpPr>
            <p:nvPr/>
          </p:nvSpPr>
          <p:spPr bwMode="auto">
            <a:xfrm>
              <a:off x="8761010" y="6025842"/>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33" name="AutoShape 7"/>
            <p:cNvSpPr>
              <a:spLocks noChangeArrowheads="1"/>
            </p:cNvSpPr>
            <p:nvPr/>
          </p:nvSpPr>
          <p:spPr bwMode="auto">
            <a:xfrm>
              <a:off x="7365598" y="5335279"/>
              <a:ext cx="844550" cy="846138"/>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34" name="AutoShape 8"/>
            <p:cNvSpPr>
              <a:spLocks noChangeArrowheads="1"/>
            </p:cNvSpPr>
            <p:nvPr/>
          </p:nvSpPr>
          <p:spPr bwMode="auto">
            <a:xfrm>
              <a:off x="8062510" y="5335279"/>
              <a:ext cx="846138" cy="846138"/>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35" name="AutoShape 9"/>
            <p:cNvSpPr>
              <a:spLocks noChangeArrowheads="1"/>
            </p:cNvSpPr>
            <p:nvPr/>
          </p:nvSpPr>
          <p:spPr bwMode="auto">
            <a:xfrm>
              <a:off x="8761010" y="5335279"/>
              <a:ext cx="844550" cy="846138"/>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36" name="AutoShape 11"/>
            <p:cNvSpPr>
              <a:spLocks noChangeArrowheads="1"/>
            </p:cNvSpPr>
            <p:nvPr/>
          </p:nvSpPr>
          <p:spPr bwMode="auto">
            <a:xfrm>
              <a:off x="7365598" y="4646304"/>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37" name="AutoShape 12"/>
            <p:cNvSpPr>
              <a:spLocks noChangeArrowheads="1"/>
            </p:cNvSpPr>
            <p:nvPr/>
          </p:nvSpPr>
          <p:spPr bwMode="auto">
            <a:xfrm>
              <a:off x="8062510" y="4646304"/>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38" name="AutoShape 13"/>
            <p:cNvSpPr>
              <a:spLocks noChangeArrowheads="1"/>
            </p:cNvSpPr>
            <p:nvPr/>
          </p:nvSpPr>
          <p:spPr bwMode="auto">
            <a:xfrm>
              <a:off x="8761010" y="4646304"/>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39" name="AutoShape 19"/>
            <p:cNvSpPr>
              <a:spLocks noChangeArrowheads="1"/>
            </p:cNvSpPr>
            <p:nvPr/>
          </p:nvSpPr>
          <p:spPr bwMode="auto">
            <a:xfrm>
              <a:off x="7094135" y="6294129"/>
              <a:ext cx="844550"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40" name="AutoShape 20"/>
            <p:cNvSpPr>
              <a:spLocks noChangeArrowheads="1"/>
            </p:cNvSpPr>
            <p:nvPr/>
          </p:nvSpPr>
          <p:spPr bwMode="auto">
            <a:xfrm>
              <a:off x="7791048" y="6294129"/>
              <a:ext cx="846137"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41" name="AutoShape 21"/>
            <p:cNvSpPr>
              <a:spLocks noChangeArrowheads="1"/>
            </p:cNvSpPr>
            <p:nvPr/>
          </p:nvSpPr>
          <p:spPr bwMode="auto">
            <a:xfrm>
              <a:off x="8489548" y="6294129"/>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42" name="AutoShape 23"/>
            <p:cNvSpPr>
              <a:spLocks noChangeArrowheads="1"/>
            </p:cNvSpPr>
            <p:nvPr/>
          </p:nvSpPr>
          <p:spPr bwMode="auto">
            <a:xfrm>
              <a:off x="7094135" y="560356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43" name="AutoShape 24"/>
            <p:cNvSpPr>
              <a:spLocks noChangeArrowheads="1"/>
            </p:cNvSpPr>
            <p:nvPr/>
          </p:nvSpPr>
          <p:spPr bwMode="auto">
            <a:xfrm>
              <a:off x="7791048" y="5603567"/>
              <a:ext cx="846137"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44" name="AutoShape 25"/>
            <p:cNvSpPr>
              <a:spLocks noChangeArrowheads="1"/>
            </p:cNvSpPr>
            <p:nvPr/>
          </p:nvSpPr>
          <p:spPr bwMode="auto">
            <a:xfrm>
              <a:off x="8489548" y="560356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181" name="AutoShape 27"/>
            <p:cNvSpPr>
              <a:spLocks noChangeArrowheads="1"/>
            </p:cNvSpPr>
            <p:nvPr/>
          </p:nvSpPr>
          <p:spPr bwMode="auto">
            <a:xfrm>
              <a:off x="7093334" y="4914035"/>
              <a:ext cx="844007"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82" name="AutoShape 28"/>
            <p:cNvSpPr>
              <a:spLocks noChangeArrowheads="1"/>
            </p:cNvSpPr>
            <p:nvPr/>
          </p:nvSpPr>
          <p:spPr bwMode="auto">
            <a:xfrm>
              <a:off x="7789307" y="4914035"/>
              <a:ext cx="846217"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83" name="AutoShape 29"/>
            <p:cNvSpPr>
              <a:spLocks noChangeArrowheads="1"/>
            </p:cNvSpPr>
            <p:nvPr/>
          </p:nvSpPr>
          <p:spPr bwMode="auto">
            <a:xfrm>
              <a:off x="8489701" y="4914035"/>
              <a:ext cx="844007"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37048" name="AutoShape 35"/>
            <p:cNvSpPr>
              <a:spLocks noChangeArrowheads="1"/>
            </p:cNvSpPr>
            <p:nvPr/>
          </p:nvSpPr>
          <p:spPr bwMode="auto">
            <a:xfrm>
              <a:off x="6822673" y="6560829"/>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49" name="AutoShape 36"/>
            <p:cNvSpPr>
              <a:spLocks noChangeArrowheads="1"/>
            </p:cNvSpPr>
            <p:nvPr/>
          </p:nvSpPr>
          <p:spPr bwMode="auto">
            <a:xfrm>
              <a:off x="7521173" y="6560829"/>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50" name="AutoShape 37"/>
            <p:cNvSpPr>
              <a:spLocks noChangeArrowheads="1"/>
            </p:cNvSpPr>
            <p:nvPr/>
          </p:nvSpPr>
          <p:spPr bwMode="auto">
            <a:xfrm>
              <a:off x="8218085" y="6560829"/>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51" name="AutoShape 39"/>
            <p:cNvSpPr>
              <a:spLocks noChangeArrowheads="1"/>
            </p:cNvSpPr>
            <p:nvPr/>
          </p:nvSpPr>
          <p:spPr bwMode="auto">
            <a:xfrm>
              <a:off x="6822673" y="5870267"/>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52" name="AutoShape 40"/>
            <p:cNvSpPr>
              <a:spLocks noChangeArrowheads="1"/>
            </p:cNvSpPr>
            <p:nvPr/>
          </p:nvSpPr>
          <p:spPr bwMode="auto">
            <a:xfrm>
              <a:off x="7521173" y="5870267"/>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53" name="AutoShape 41"/>
            <p:cNvSpPr>
              <a:spLocks noChangeArrowheads="1"/>
            </p:cNvSpPr>
            <p:nvPr/>
          </p:nvSpPr>
          <p:spPr bwMode="auto">
            <a:xfrm>
              <a:off x="8218085" y="5870267"/>
              <a:ext cx="846138"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54" name="AutoShape 6"/>
            <p:cNvSpPr>
              <a:spLocks noChangeArrowheads="1"/>
            </p:cNvSpPr>
            <p:nvPr/>
          </p:nvSpPr>
          <p:spPr bwMode="auto">
            <a:xfrm>
              <a:off x="9459510" y="6025842"/>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55" name="AutoShape 10"/>
            <p:cNvSpPr>
              <a:spLocks noChangeArrowheads="1"/>
            </p:cNvSpPr>
            <p:nvPr/>
          </p:nvSpPr>
          <p:spPr bwMode="auto">
            <a:xfrm>
              <a:off x="9459510" y="5335279"/>
              <a:ext cx="844550" cy="846138"/>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192" name="AutoShape 14"/>
            <p:cNvSpPr>
              <a:spLocks noChangeArrowheads="1"/>
            </p:cNvSpPr>
            <p:nvPr/>
          </p:nvSpPr>
          <p:spPr bwMode="auto">
            <a:xfrm>
              <a:off x="9459645" y="4646545"/>
              <a:ext cx="844007" cy="843458"/>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37057" name="AutoShape 15"/>
            <p:cNvSpPr>
              <a:spLocks noChangeArrowheads="1"/>
            </p:cNvSpPr>
            <p:nvPr/>
          </p:nvSpPr>
          <p:spPr bwMode="auto">
            <a:xfrm>
              <a:off x="7365598" y="3955742"/>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58" name="AutoShape 16"/>
            <p:cNvSpPr>
              <a:spLocks noChangeArrowheads="1"/>
            </p:cNvSpPr>
            <p:nvPr/>
          </p:nvSpPr>
          <p:spPr bwMode="auto">
            <a:xfrm>
              <a:off x="8062510" y="3955742"/>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59" name="AutoShape 17"/>
            <p:cNvSpPr>
              <a:spLocks noChangeArrowheads="1"/>
            </p:cNvSpPr>
            <p:nvPr/>
          </p:nvSpPr>
          <p:spPr bwMode="auto">
            <a:xfrm>
              <a:off x="8761010" y="3955742"/>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60" name="AutoShape 18"/>
            <p:cNvSpPr>
              <a:spLocks noChangeArrowheads="1"/>
            </p:cNvSpPr>
            <p:nvPr/>
          </p:nvSpPr>
          <p:spPr bwMode="auto">
            <a:xfrm>
              <a:off x="9459510" y="3955742"/>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61" name="AutoShape 22"/>
            <p:cNvSpPr>
              <a:spLocks noChangeArrowheads="1"/>
            </p:cNvSpPr>
            <p:nvPr/>
          </p:nvSpPr>
          <p:spPr bwMode="auto">
            <a:xfrm>
              <a:off x="9188048" y="6294129"/>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62" name="AutoShape 26"/>
            <p:cNvSpPr>
              <a:spLocks noChangeArrowheads="1"/>
            </p:cNvSpPr>
            <p:nvPr/>
          </p:nvSpPr>
          <p:spPr bwMode="auto">
            <a:xfrm>
              <a:off x="9188048" y="560356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199" name="AutoShape 30"/>
            <p:cNvSpPr>
              <a:spLocks noChangeArrowheads="1"/>
            </p:cNvSpPr>
            <p:nvPr/>
          </p:nvSpPr>
          <p:spPr bwMode="auto">
            <a:xfrm>
              <a:off x="9187885" y="4914035"/>
              <a:ext cx="844007"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37064" name="AutoShape 31"/>
            <p:cNvSpPr>
              <a:spLocks noChangeArrowheads="1"/>
            </p:cNvSpPr>
            <p:nvPr/>
          </p:nvSpPr>
          <p:spPr bwMode="auto">
            <a:xfrm>
              <a:off x="7094135" y="4224029"/>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65" name="AutoShape 32"/>
            <p:cNvSpPr>
              <a:spLocks noChangeArrowheads="1"/>
            </p:cNvSpPr>
            <p:nvPr/>
          </p:nvSpPr>
          <p:spPr bwMode="auto">
            <a:xfrm>
              <a:off x="7791048" y="4224029"/>
              <a:ext cx="846137"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66" name="AutoShape 33"/>
            <p:cNvSpPr>
              <a:spLocks noChangeArrowheads="1"/>
            </p:cNvSpPr>
            <p:nvPr/>
          </p:nvSpPr>
          <p:spPr bwMode="auto">
            <a:xfrm>
              <a:off x="8489548" y="4224029"/>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67" name="AutoShape 34"/>
            <p:cNvSpPr>
              <a:spLocks noChangeArrowheads="1"/>
            </p:cNvSpPr>
            <p:nvPr/>
          </p:nvSpPr>
          <p:spPr bwMode="auto">
            <a:xfrm>
              <a:off x="9188048" y="4224029"/>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68" name="AutoShape 38"/>
            <p:cNvSpPr>
              <a:spLocks noChangeArrowheads="1"/>
            </p:cNvSpPr>
            <p:nvPr/>
          </p:nvSpPr>
          <p:spPr bwMode="auto">
            <a:xfrm>
              <a:off x="8916585" y="6560829"/>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69" name="AutoShape 42"/>
            <p:cNvSpPr>
              <a:spLocks noChangeArrowheads="1"/>
            </p:cNvSpPr>
            <p:nvPr/>
          </p:nvSpPr>
          <p:spPr bwMode="auto">
            <a:xfrm>
              <a:off x="8916585" y="5870267"/>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70" name="AutoShape 47"/>
            <p:cNvSpPr>
              <a:spLocks noChangeArrowheads="1"/>
            </p:cNvSpPr>
            <p:nvPr/>
          </p:nvSpPr>
          <p:spPr bwMode="auto">
            <a:xfrm>
              <a:off x="6822673" y="4490729"/>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71" name="AutoShape 48"/>
            <p:cNvSpPr>
              <a:spLocks noChangeArrowheads="1"/>
            </p:cNvSpPr>
            <p:nvPr/>
          </p:nvSpPr>
          <p:spPr bwMode="auto">
            <a:xfrm>
              <a:off x="7521173" y="4490729"/>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72" name="AutoShape 49"/>
            <p:cNvSpPr>
              <a:spLocks noChangeArrowheads="1"/>
            </p:cNvSpPr>
            <p:nvPr/>
          </p:nvSpPr>
          <p:spPr bwMode="auto">
            <a:xfrm>
              <a:off x="8218085" y="4490729"/>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73" name="AutoShape 51"/>
            <p:cNvSpPr>
              <a:spLocks noChangeArrowheads="1"/>
            </p:cNvSpPr>
            <p:nvPr/>
          </p:nvSpPr>
          <p:spPr bwMode="auto">
            <a:xfrm>
              <a:off x="6551210" y="682911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74" name="AutoShape 52"/>
            <p:cNvSpPr>
              <a:spLocks noChangeArrowheads="1"/>
            </p:cNvSpPr>
            <p:nvPr/>
          </p:nvSpPr>
          <p:spPr bwMode="auto">
            <a:xfrm>
              <a:off x="7249710" y="682911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75" name="AutoShape 53"/>
            <p:cNvSpPr>
              <a:spLocks noChangeArrowheads="1"/>
            </p:cNvSpPr>
            <p:nvPr/>
          </p:nvSpPr>
          <p:spPr bwMode="auto">
            <a:xfrm>
              <a:off x="7946623" y="6829117"/>
              <a:ext cx="846137"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76" name="AutoShape 54"/>
            <p:cNvSpPr>
              <a:spLocks noChangeArrowheads="1"/>
            </p:cNvSpPr>
            <p:nvPr/>
          </p:nvSpPr>
          <p:spPr bwMode="auto">
            <a:xfrm>
              <a:off x="8645123" y="682911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77" name="AutoShape 55"/>
            <p:cNvSpPr>
              <a:spLocks noChangeArrowheads="1"/>
            </p:cNvSpPr>
            <p:nvPr/>
          </p:nvSpPr>
          <p:spPr bwMode="auto">
            <a:xfrm>
              <a:off x="6551210" y="6138554"/>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78" name="AutoShape 56"/>
            <p:cNvSpPr>
              <a:spLocks noChangeArrowheads="1"/>
            </p:cNvSpPr>
            <p:nvPr/>
          </p:nvSpPr>
          <p:spPr bwMode="auto">
            <a:xfrm>
              <a:off x="7249710" y="6138554"/>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79" name="AutoShape 57"/>
            <p:cNvSpPr>
              <a:spLocks noChangeArrowheads="1"/>
            </p:cNvSpPr>
            <p:nvPr/>
          </p:nvSpPr>
          <p:spPr bwMode="auto">
            <a:xfrm>
              <a:off x="7946623" y="6138554"/>
              <a:ext cx="846137"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80" name="AutoShape 58"/>
            <p:cNvSpPr>
              <a:spLocks noChangeArrowheads="1"/>
            </p:cNvSpPr>
            <p:nvPr/>
          </p:nvSpPr>
          <p:spPr bwMode="auto">
            <a:xfrm>
              <a:off x="8645123" y="6138554"/>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grpSp>
          <p:nvGrpSpPr>
            <p:cNvPr id="10" name="组合 1137"/>
            <p:cNvGrpSpPr>
              <a:grpSpLocks/>
            </p:cNvGrpSpPr>
            <p:nvPr/>
          </p:nvGrpSpPr>
          <p:grpSpPr bwMode="auto">
            <a:xfrm>
              <a:off x="6824178" y="5161382"/>
              <a:ext cx="2938463" cy="846137"/>
              <a:chOff x="6810530" y="5202326"/>
              <a:chExt cx="2938463" cy="846137"/>
            </a:xfrm>
          </p:grpSpPr>
          <p:sp>
            <p:nvSpPr>
              <p:cNvPr id="228" name="AutoShape 59"/>
              <p:cNvSpPr>
                <a:spLocks noChangeArrowheads="1"/>
              </p:cNvSpPr>
              <p:nvPr/>
            </p:nvSpPr>
            <p:spPr bwMode="auto">
              <a:xfrm>
                <a:off x="6810135" y="5203054"/>
                <a:ext cx="844007" cy="845615"/>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229" name="AutoShape 60"/>
              <p:cNvSpPr>
                <a:spLocks noChangeArrowheads="1"/>
              </p:cNvSpPr>
              <p:nvPr/>
            </p:nvSpPr>
            <p:spPr bwMode="auto">
              <a:xfrm>
                <a:off x="7508318" y="5203054"/>
                <a:ext cx="844007" cy="845615"/>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230" name="AutoShape 61"/>
              <p:cNvSpPr>
                <a:spLocks noChangeArrowheads="1"/>
              </p:cNvSpPr>
              <p:nvPr/>
            </p:nvSpPr>
            <p:spPr bwMode="auto">
              <a:xfrm>
                <a:off x="8206502" y="5203054"/>
                <a:ext cx="846216" cy="845615"/>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231" name="AutoShape 62"/>
              <p:cNvSpPr>
                <a:spLocks noChangeArrowheads="1"/>
              </p:cNvSpPr>
              <p:nvPr/>
            </p:nvSpPr>
            <p:spPr bwMode="auto">
              <a:xfrm>
                <a:off x="8904686" y="5203054"/>
                <a:ext cx="844007" cy="845615"/>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grpSp>
        <p:grpSp>
          <p:nvGrpSpPr>
            <p:cNvPr id="11" name="组合 1138"/>
            <p:cNvGrpSpPr>
              <a:grpSpLocks/>
            </p:cNvGrpSpPr>
            <p:nvPr/>
          </p:nvGrpSpPr>
          <p:grpSpPr bwMode="auto">
            <a:xfrm>
              <a:off x="6539842" y="5450262"/>
              <a:ext cx="2938463" cy="846137"/>
              <a:chOff x="6810530" y="5202326"/>
              <a:chExt cx="2938463" cy="846137"/>
            </a:xfrm>
          </p:grpSpPr>
          <p:sp>
            <p:nvSpPr>
              <p:cNvPr id="224" name="AutoShape 59"/>
              <p:cNvSpPr>
                <a:spLocks noChangeArrowheads="1"/>
              </p:cNvSpPr>
              <p:nvPr/>
            </p:nvSpPr>
            <p:spPr bwMode="auto">
              <a:xfrm>
                <a:off x="6809451" y="5203238"/>
                <a:ext cx="844007" cy="845615"/>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225" name="AutoShape 60"/>
              <p:cNvSpPr>
                <a:spLocks noChangeArrowheads="1"/>
              </p:cNvSpPr>
              <p:nvPr/>
            </p:nvSpPr>
            <p:spPr bwMode="auto">
              <a:xfrm>
                <a:off x="7507635" y="5203238"/>
                <a:ext cx="844007" cy="845615"/>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226" name="AutoShape 61"/>
              <p:cNvSpPr>
                <a:spLocks noChangeArrowheads="1"/>
              </p:cNvSpPr>
              <p:nvPr/>
            </p:nvSpPr>
            <p:spPr bwMode="auto">
              <a:xfrm>
                <a:off x="8205819" y="5203238"/>
                <a:ext cx="846217" cy="845615"/>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227" name="AutoShape 62"/>
              <p:cNvSpPr>
                <a:spLocks noChangeArrowheads="1"/>
              </p:cNvSpPr>
              <p:nvPr/>
            </p:nvSpPr>
            <p:spPr bwMode="auto">
              <a:xfrm>
                <a:off x="8904002" y="5203238"/>
                <a:ext cx="844007" cy="845615"/>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grpSp>
        <p:sp>
          <p:nvSpPr>
            <p:cNvPr id="37083" name="AutoShape 63"/>
            <p:cNvSpPr>
              <a:spLocks noChangeArrowheads="1"/>
            </p:cNvSpPr>
            <p:nvPr/>
          </p:nvSpPr>
          <p:spPr bwMode="auto">
            <a:xfrm>
              <a:off x="6551210" y="475901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84" name="AutoShape 64"/>
            <p:cNvSpPr>
              <a:spLocks noChangeArrowheads="1"/>
            </p:cNvSpPr>
            <p:nvPr/>
          </p:nvSpPr>
          <p:spPr bwMode="auto">
            <a:xfrm>
              <a:off x="7249710" y="475901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85" name="AutoShape 62"/>
            <p:cNvSpPr>
              <a:spLocks noChangeArrowheads="1"/>
            </p:cNvSpPr>
            <p:nvPr/>
          </p:nvSpPr>
          <p:spPr bwMode="auto">
            <a:xfrm>
              <a:off x="7937714" y="4767879"/>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86" name="AutoShape 50"/>
            <p:cNvSpPr>
              <a:spLocks noChangeArrowheads="1"/>
            </p:cNvSpPr>
            <p:nvPr/>
          </p:nvSpPr>
          <p:spPr bwMode="auto">
            <a:xfrm>
              <a:off x="8916585" y="4490729"/>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87" name="AutoShape 62"/>
            <p:cNvSpPr>
              <a:spLocks noChangeArrowheads="1"/>
            </p:cNvSpPr>
            <p:nvPr/>
          </p:nvSpPr>
          <p:spPr bwMode="auto">
            <a:xfrm>
              <a:off x="8647397" y="4767879"/>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grpSp>
      <p:grpSp>
        <p:nvGrpSpPr>
          <p:cNvPr id="12" name="组合 1821"/>
          <p:cNvGrpSpPr>
            <a:grpSpLocks/>
          </p:cNvGrpSpPr>
          <p:nvPr/>
        </p:nvGrpSpPr>
        <p:grpSpPr bwMode="auto">
          <a:xfrm>
            <a:off x="6566528" y="2212681"/>
            <a:ext cx="2696633" cy="2736071"/>
            <a:chOff x="1353687" y="5488840"/>
            <a:chExt cx="3752850" cy="3717925"/>
          </a:xfrm>
        </p:grpSpPr>
        <p:sp>
          <p:nvSpPr>
            <p:cNvPr id="36969" name="AutoShape 3"/>
            <p:cNvSpPr>
              <a:spLocks noChangeArrowheads="1"/>
            </p:cNvSpPr>
            <p:nvPr/>
          </p:nvSpPr>
          <p:spPr bwMode="auto">
            <a:xfrm>
              <a:off x="2168075" y="7558940"/>
              <a:ext cx="844550"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70" name="AutoShape 4"/>
            <p:cNvSpPr>
              <a:spLocks noChangeArrowheads="1"/>
            </p:cNvSpPr>
            <p:nvPr/>
          </p:nvSpPr>
          <p:spPr bwMode="auto">
            <a:xfrm>
              <a:off x="2864987" y="7558940"/>
              <a:ext cx="846138"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71" name="AutoShape 5"/>
            <p:cNvSpPr>
              <a:spLocks noChangeArrowheads="1"/>
            </p:cNvSpPr>
            <p:nvPr/>
          </p:nvSpPr>
          <p:spPr bwMode="auto">
            <a:xfrm>
              <a:off x="3563487" y="755894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72" name="AutoShape 7"/>
            <p:cNvSpPr>
              <a:spLocks noChangeArrowheads="1"/>
            </p:cNvSpPr>
            <p:nvPr/>
          </p:nvSpPr>
          <p:spPr bwMode="auto">
            <a:xfrm>
              <a:off x="2168075" y="6868377"/>
              <a:ext cx="844550" cy="846138"/>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73" name="AutoShape 8"/>
            <p:cNvSpPr>
              <a:spLocks noChangeArrowheads="1"/>
            </p:cNvSpPr>
            <p:nvPr/>
          </p:nvSpPr>
          <p:spPr bwMode="auto">
            <a:xfrm>
              <a:off x="2864987" y="6868377"/>
              <a:ext cx="846138" cy="846138"/>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74" name="AutoShape 9"/>
            <p:cNvSpPr>
              <a:spLocks noChangeArrowheads="1"/>
            </p:cNvSpPr>
            <p:nvPr/>
          </p:nvSpPr>
          <p:spPr bwMode="auto">
            <a:xfrm>
              <a:off x="3563487" y="6868377"/>
              <a:ext cx="844550" cy="846138"/>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75" name="AutoShape 11"/>
            <p:cNvSpPr>
              <a:spLocks noChangeArrowheads="1"/>
            </p:cNvSpPr>
            <p:nvPr/>
          </p:nvSpPr>
          <p:spPr bwMode="auto">
            <a:xfrm>
              <a:off x="2168075" y="6179402"/>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76" name="AutoShape 12"/>
            <p:cNvSpPr>
              <a:spLocks noChangeArrowheads="1"/>
            </p:cNvSpPr>
            <p:nvPr/>
          </p:nvSpPr>
          <p:spPr bwMode="auto">
            <a:xfrm>
              <a:off x="2864987" y="6179402"/>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77" name="AutoShape 13"/>
            <p:cNvSpPr>
              <a:spLocks noChangeArrowheads="1"/>
            </p:cNvSpPr>
            <p:nvPr/>
          </p:nvSpPr>
          <p:spPr bwMode="auto">
            <a:xfrm>
              <a:off x="3563487" y="6179402"/>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78" name="AutoShape 19"/>
            <p:cNvSpPr>
              <a:spLocks noChangeArrowheads="1"/>
            </p:cNvSpPr>
            <p:nvPr/>
          </p:nvSpPr>
          <p:spPr bwMode="auto">
            <a:xfrm>
              <a:off x="1896612" y="7827227"/>
              <a:ext cx="844550"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79" name="AutoShape 20"/>
            <p:cNvSpPr>
              <a:spLocks noChangeArrowheads="1"/>
            </p:cNvSpPr>
            <p:nvPr/>
          </p:nvSpPr>
          <p:spPr bwMode="auto">
            <a:xfrm>
              <a:off x="2593525" y="7827227"/>
              <a:ext cx="846137"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80" name="AutoShape 21"/>
            <p:cNvSpPr>
              <a:spLocks noChangeArrowheads="1"/>
            </p:cNvSpPr>
            <p:nvPr/>
          </p:nvSpPr>
          <p:spPr bwMode="auto">
            <a:xfrm>
              <a:off x="3292025" y="782722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81" name="AutoShape 23"/>
            <p:cNvSpPr>
              <a:spLocks noChangeArrowheads="1"/>
            </p:cNvSpPr>
            <p:nvPr/>
          </p:nvSpPr>
          <p:spPr bwMode="auto">
            <a:xfrm>
              <a:off x="1896612" y="7136665"/>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82" name="AutoShape 24"/>
            <p:cNvSpPr>
              <a:spLocks noChangeArrowheads="1"/>
            </p:cNvSpPr>
            <p:nvPr/>
          </p:nvSpPr>
          <p:spPr bwMode="auto">
            <a:xfrm>
              <a:off x="2593525" y="7136665"/>
              <a:ext cx="846137"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83" name="AutoShape 25"/>
            <p:cNvSpPr>
              <a:spLocks noChangeArrowheads="1"/>
            </p:cNvSpPr>
            <p:nvPr/>
          </p:nvSpPr>
          <p:spPr bwMode="auto">
            <a:xfrm>
              <a:off x="3292025" y="7136665"/>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120" name="AutoShape 27"/>
            <p:cNvSpPr>
              <a:spLocks noChangeArrowheads="1"/>
            </p:cNvSpPr>
            <p:nvPr/>
          </p:nvSpPr>
          <p:spPr bwMode="auto">
            <a:xfrm>
              <a:off x="1898237" y="6447133"/>
              <a:ext cx="843949"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21" name="AutoShape 28"/>
            <p:cNvSpPr>
              <a:spLocks noChangeArrowheads="1"/>
            </p:cNvSpPr>
            <p:nvPr/>
          </p:nvSpPr>
          <p:spPr bwMode="auto">
            <a:xfrm>
              <a:off x="2594165" y="6447133"/>
              <a:ext cx="846158"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22" name="AutoShape 29"/>
            <p:cNvSpPr>
              <a:spLocks noChangeArrowheads="1"/>
            </p:cNvSpPr>
            <p:nvPr/>
          </p:nvSpPr>
          <p:spPr bwMode="auto">
            <a:xfrm>
              <a:off x="3292301" y="6447133"/>
              <a:ext cx="843949"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36987" name="AutoShape 35"/>
            <p:cNvSpPr>
              <a:spLocks noChangeArrowheads="1"/>
            </p:cNvSpPr>
            <p:nvPr/>
          </p:nvSpPr>
          <p:spPr bwMode="auto">
            <a:xfrm>
              <a:off x="1625150" y="809392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88" name="AutoShape 36"/>
            <p:cNvSpPr>
              <a:spLocks noChangeArrowheads="1"/>
            </p:cNvSpPr>
            <p:nvPr/>
          </p:nvSpPr>
          <p:spPr bwMode="auto">
            <a:xfrm>
              <a:off x="2323650" y="809392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89" name="AutoShape 37"/>
            <p:cNvSpPr>
              <a:spLocks noChangeArrowheads="1"/>
            </p:cNvSpPr>
            <p:nvPr/>
          </p:nvSpPr>
          <p:spPr bwMode="auto">
            <a:xfrm>
              <a:off x="3020562" y="8093927"/>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90" name="AutoShape 39"/>
            <p:cNvSpPr>
              <a:spLocks noChangeArrowheads="1"/>
            </p:cNvSpPr>
            <p:nvPr/>
          </p:nvSpPr>
          <p:spPr bwMode="auto">
            <a:xfrm>
              <a:off x="1625150" y="7403365"/>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91" name="AutoShape 40"/>
            <p:cNvSpPr>
              <a:spLocks noChangeArrowheads="1"/>
            </p:cNvSpPr>
            <p:nvPr/>
          </p:nvSpPr>
          <p:spPr bwMode="auto">
            <a:xfrm>
              <a:off x="2323650" y="7403365"/>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92" name="AutoShape 41"/>
            <p:cNvSpPr>
              <a:spLocks noChangeArrowheads="1"/>
            </p:cNvSpPr>
            <p:nvPr/>
          </p:nvSpPr>
          <p:spPr bwMode="auto">
            <a:xfrm>
              <a:off x="3020562" y="7403365"/>
              <a:ext cx="846138"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93" name="AutoShape 6"/>
            <p:cNvSpPr>
              <a:spLocks noChangeArrowheads="1"/>
            </p:cNvSpPr>
            <p:nvPr/>
          </p:nvSpPr>
          <p:spPr bwMode="auto">
            <a:xfrm>
              <a:off x="4261987" y="755894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94" name="AutoShape 10"/>
            <p:cNvSpPr>
              <a:spLocks noChangeArrowheads="1"/>
            </p:cNvSpPr>
            <p:nvPr/>
          </p:nvSpPr>
          <p:spPr bwMode="auto">
            <a:xfrm>
              <a:off x="4261987" y="6868377"/>
              <a:ext cx="844550" cy="846138"/>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131" name="AutoShape 14"/>
            <p:cNvSpPr>
              <a:spLocks noChangeArrowheads="1"/>
            </p:cNvSpPr>
            <p:nvPr/>
          </p:nvSpPr>
          <p:spPr bwMode="auto">
            <a:xfrm>
              <a:off x="4262180" y="6179643"/>
              <a:ext cx="843949" cy="843458"/>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36996" name="AutoShape 15"/>
            <p:cNvSpPr>
              <a:spLocks noChangeArrowheads="1"/>
            </p:cNvSpPr>
            <p:nvPr/>
          </p:nvSpPr>
          <p:spPr bwMode="auto">
            <a:xfrm>
              <a:off x="2168075" y="548884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97" name="AutoShape 16"/>
            <p:cNvSpPr>
              <a:spLocks noChangeArrowheads="1"/>
            </p:cNvSpPr>
            <p:nvPr/>
          </p:nvSpPr>
          <p:spPr bwMode="auto">
            <a:xfrm>
              <a:off x="2864987" y="5488840"/>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98" name="AutoShape 17"/>
            <p:cNvSpPr>
              <a:spLocks noChangeArrowheads="1"/>
            </p:cNvSpPr>
            <p:nvPr/>
          </p:nvSpPr>
          <p:spPr bwMode="auto">
            <a:xfrm>
              <a:off x="3563487" y="548884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99" name="AutoShape 18"/>
            <p:cNvSpPr>
              <a:spLocks noChangeArrowheads="1"/>
            </p:cNvSpPr>
            <p:nvPr/>
          </p:nvSpPr>
          <p:spPr bwMode="auto">
            <a:xfrm>
              <a:off x="4261987" y="5488840"/>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00" name="AutoShape 22"/>
            <p:cNvSpPr>
              <a:spLocks noChangeArrowheads="1"/>
            </p:cNvSpPr>
            <p:nvPr/>
          </p:nvSpPr>
          <p:spPr bwMode="auto">
            <a:xfrm>
              <a:off x="3990525" y="782722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01" name="AutoShape 26"/>
            <p:cNvSpPr>
              <a:spLocks noChangeArrowheads="1"/>
            </p:cNvSpPr>
            <p:nvPr/>
          </p:nvSpPr>
          <p:spPr bwMode="auto">
            <a:xfrm>
              <a:off x="3990525" y="7136665"/>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138" name="AutoShape 30"/>
            <p:cNvSpPr>
              <a:spLocks noChangeArrowheads="1"/>
            </p:cNvSpPr>
            <p:nvPr/>
          </p:nvSpPr>
          <p:spPr bwMode="auto">
            <a:xfrm>
              <a:off x="3990438" y="6447133"/>
              <a:ext cx="843949"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37003" name="AutoShape 31"/>
            <p:cNvSpPr>
              <a:spLocks noChangeArrowheads="1"/>
            </p:cNvSpPr>
            <p:nvPr/>
          </p:nvSpPr>
          <p:spPr bwMode="auto">
            <a:xfrm>
              <a:off x="1896612" y="575712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04" name="AutoShape 32"/>
            <p:cNvSpPr>
              <a:spLocks noChangeArrowheads="1"/>
            </p:cNvSpPr>
            <p:nvPr/>
          </p:nvSpPr>
          <p:spPr bwMode="auto">
            <a:xfrm>
              <a:off x="2593525" y="5757127"/>
              <a:ext cx="846137"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05" name="AutoShape 33"/>
            <p:cNvSpPr>
              <a:spLocks noChangeArrowheads="1"/>
            </p:cNvSpPr>
            <p:nvPr/>
          </p:nvSpPr>
          <p:spPr bwMode="auto">
            <a:xfrm>
              <a:off x="3292025" y="575712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06" name="AutoShape 34"/>
            <p:cNvSpPr>
              <a:spLocks noChangeArrowheads="1"/>
            </p:cNvSpPr>
            <p:nvPr/>
          </p:nvSpPr>
          <p:spPr bwMode="auto">
            <a:xfrm>
              <a:off x="3990525" y="575712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07" name="AutoShape 38"/>
            <p:cNvSpPr>
              <a:spLocks noChangeArrowheads="1"/>
            </p:cNvSpPr>
            <p:nvPr/>
          </p:nvSpPr>
          <p:spPr bwMode="auto">
            <a:xfrm>
              <a:off x="3719062" y="809392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08" name="AutoShape 42"/>
            <p:cNvSpPr>
              <a:spLocks noChangeArrowheads="1"/>
            </p:cNvSpPr>
            <p:nvPr/>
          </p:nvSpPr>
          <p:spPr bwMode="auto">
            <a:xfrm>
              <a:off x="3719062" y="7403365"/>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09" name="AutoShape 47"/>
            <p:cNvSpPr>
              <a:spLocks noChangeArrowheads="1"/>
            </p:cNvSpPr>
            <p:nvPr/>
          </p:nvSpPr>
          <p:spPr bwMode="auto">
            <a:xfrm>
              <a:off x="1625150" y="602382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10" name="AutoShape 48"/>
            <p:cNvSpPr>
              <a:spLocks noChangeArrowheads="1"/>
            </p:cNvSpPr>
            <p:nvPr/>
          </p:nvSpPr>
          <p:spPr bwMode="auto">
            <a:xfrm>
              <a:off x="2323650" y="602382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7011" name="AutoShape 49"/>
            <p:cNvSpPr>
              <a:spLocks noChangeArrowheads="1"/>
            </p:cNvSpPr>
            <p:nvPr/>
          </p:nvSpPr>
          <p:spPr bwMode="auto">
            <a:xfrm>
              <a:off x="3020562" y="6023827"/>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148" name="AutoShape 51"/>
            <p:cNvSpPr>
              <a:spLocks noChangeArrowheads="1"/>
            </p:cNvSpPr>
            <p:nvPr/>
          </p:nvSpPr>
          <p:spPr bwMode="auto">
            <a:xfrm>
              <a:off x="1354752" y="8362712"/>
              <a:ext cx="843949"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49" name="AutoShape 52"/>
            <p:cNvSpPr>
              <a:spLocks noChangeArrowheads="1"/>
            </p:cNvSpPr>
            <p:nvPr/>
          </p:nvSpPr>
          <p:spPr bwMode="auto">
            <a:xfrm>
              <a:off x="2052888" y="8362712"/>
              <a:ext cx="843949"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50" name="AutoShape 53"/>
            <p:cNvSpPr>
              <a:spLocks noChangeArrowheads="1"/>
            </p:cNvSpPr>
            <p:nvPr/>
          </p:nvSpPr>
          <p:spPr bwMode="auto">
            <a:xfrm>
              <a:off x="2748816" y="8362712"/>
              <a:ext cx="846158"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51" name="AutoShape 54"/>
            <p:cNvSpPr>
              <a:spLocks noChangeArrowheads="1"/>
            </p:cNvSpPr>
            <p:nvPr/>
          </p:nvSpPr>
          <p:spPr bwMode="auto">
            <a:xfrm>
              <a:off x="3446952" y="8362712"/>
              <a:ext cx="846158"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52" name="AutoShape 55"/>
            <p:cNvSpPr>
              <a:spLocks noChangeArrowheads="1"/>
            </p:cNvSpPr>
            <p:nvPr/>
          </p:nvSpPr>
          <p:spPr bwMode="auto">
            <a:xfrm>
              <a:off x="1354752" y="7672413"/>
              <a:ext cx="843949"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53" name="AutoShape 56"/>
            <p:cNvSpPr>
              <a:spLocks noChangeArrowheads="1"/>
            </p:cNvSpPr>
            <p:nvPr/>
          </p:nvSpPr>
          <p:spPr bwMode="auto">
            <a:xfrm>
              <a:off x="2052888" y="7672413"/>
              <a:ext cx="843949"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54" name="AutoShape 57"/>
            <p:cNvSpPr>
              <a:spLocks noChangeArrowheads="1"/>
            </p:cNvSpPr>
            <p:nvPr/>
          </p:nvSpPr>
          <p:spPr bwMode="auto">
            <a:xfrm>
              <a:off x="2748816" y="7672413"/>
              <a:ext cx="846158"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55" name="AutoShape 58"/>
            <p:cNvSpPr>
              <a:spLocks noChangeArrowheads="1"/>
            </p:cNvSpPr>
            <p:nvPr/>
          </p:nvSpPr>
          <p:spPr bwMode="auto">
            <a:xfrm>
              <a:off x="3446952" y="7672413"/>
              <a:ext cx="846158"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grpSp>
          <p:nvGrpSpPr>
            <p:cNvPr id="14" name="组合 1137"/>
            <p:cNvGrpSpPr>
              <a:grpSpLocks/>
            </p:cNvGrpSpPr>
            <p:nvPr/>
          </p:nvGrpSpPr>
          <p:grpSpPr bwMode="auto">
            <a:xfrm>
              <a:off x="1626655" y="6694480"/>
              <a:ext cx="2938463" cy="846137"/>
              <a:chOff x="6810530" y="5202326"/>
              <a:chExt cx="2938463" cy="846137"/>
            </a:xfrm>
          </p:grpSpPr>
          <p:sp>
            <p:nvSpPr>
              <p:cNvPr id="162" name="AutoShape 59"/>
              <p:cNvSpPr>
                <a:spLocks noChangeArrowheads="1"/>
              </p:cNvSpPr>
              <p:nvPr/>
            </p:nvSpPr>
            <p:spPr bwMode="auto">
              <a:xfrm>
                <a:off x="6819207" y="5203054"/>
                <a:ext cx="843950" cy="845615"/>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63" name="AutoShape 60"/>
              <p:cNvSpPr>
                <a:spLocks noChangeArrowheads="1"/>
              </p:cNvSpPr>
              <p:nvPr/>
            </p:nvSpPr>
            <p:spPr bwMode="auto">
              <a:xfrm>
                <a:off x="7517343" y="5203054"/>
                <a:ext cx="837321" cy="845615"/>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64" name="AutoShape 61"/>
              <p:cNvSpPr>
                <a:spLocks noChangeArrowheads="1"/>
              </p:cNvSpPr>
              <p:nvPr/>
            </p:nvSpPr>
            <p:spPr bwMode="auto">
              <a:xfrm>
                <a:off x="8206643" y="5203054"/>
                <a:ext cx="846158" cy="845615"/>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65" name="AutoShape 62"/>
              <p:cNvSpPr>
                <a:spLocks noChangeArrowheads="1"/>
              </p:cNvSpPr>
              <p:nvPr/>
            </p:nvSpPr>
            <p:spPr bwMode="auto">
              <a:xfrm>
                <a:off x="8904779" y="5203054"/>
                <a:ext cx="843950" cy="845615"/>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grpSp>
        <p:sp>
          <p:nvSpPr>
            <p:cNvPr id="157" name="AutoShape 63"/>
            <p:cNvSpPr>
              <a:spLocks noChangeArrowheads="1"/>
            </p:cNvSpPr>
            <p:nvPr/>
          </p:nvSpPr>
          <p:spPr bwMode="auto">
            <a:xfrm>
              <a:off x="1354752" y="6291816"/>
              <a:ext cx="843949" cy="845616"/>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58" name="AutoShape 64"/>
            <p:cNvSpPr>
              <a:spLocks noChangeArrowheads="1"/>
            </p:cNvSpPr>
            <p:nvPr/>
          </p:nvSpPr>
          <p:spPr bwMode="auto">
            <a:xfrm>
              <a:off x="2052888" y="6291816"/>
              <a:ext cx="843949" cy="845616"/>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59" name="AutoShape 62"/>
            <p:cNvSpPr>
              <a:spLocks noChangeArrowheads="1"/>
            </p:cNvSpPr>
            <p:nvPr/>
          </p:nvSpPr>
          <p:spPr bwMode="auto">
            <a:xfrm>
              <a:off x="2739978" y="6302601"/>
              <a:ext cx="843949" cy="845616"/>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37024" name="AutoShape 50"/>
            <p:cNvSpPr>
              <a:spLocks noChangeArrowheads="1"/>
            </p:cNvSpPr>
            <p:nvPr/>
          </p:nvSpPr>
          <p:spPr bwMode="auto">
            <a:xfrm>
              <a:off x="3719062" y="6023827"/>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161" name="AutoShape 62"/>
            <p:cNvSpPr>
              <a:spLocks noChangeArrowheads="1"/>
            </p:cNvSpPr>
            <p:nvPr/>
          </p:nvSpPr>
          <p:spPr bwMode="auto">
            <a:xfrm>
              <a:off x="3449160" y="6302601"/>
              <a:ext cx="843949" cy="845616"/>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grpSp>
      <p:grpSp>
        <p:nvGrpSpPr>
          <p:cNvPr id="15" name="组合 1138"/>
          <p:cNvGrpSpPr>
            <a:grpSpLocks/>
          </p:cNvGrpSpPr>
          <p:nvPr/>
        </p:nvGrpSpPr>
        <p:grpSpPr bwMode="auto">
          <a:xfrm>
            <a:off x="6564247" y="3303839"/>
            <a:ext cx="2111450" cy="622684"/>
            <a:chOff x="6810530" y="5202326"/>
            <a:chExt cx="2938463" cy="846137"/>
          </a:xfrm>
        </p:grpSpPr>
        <p:sp>
          <p:nvSpPr>
            <p:cNvPr id="101" name="AutoShape 59"/>
            <p:cNvSpPr>
              <a:spLocks noChangeArrowheads="1"/>
            </p:cNvSpPr>
            <p:nvPr/>
          </p:nvSpPr>
          <p:spPr bwMode="auto">
            <a:xfrm>
              <a:off x="6810350" y="5202088"/>
              <a:ext cx="843950" cy="845615"/>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02" name="AutoShape 60"/>
            <p:cNvSpPr>
              <a:spLocks noChangeArrowheads="1"/>
            </p:cNvSpPr>
            <p:nvPr/>
          </p:nvSpPr>
          <p:spPr bwMode="auto">
            <a:xfrm>
              <a:off x="7508487" y="5202088"/>
              <a:ext cx="843950" cy="845615"/>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03" name="AutoShape 61"/>
            <p:cNvSpPr>
              <a:spLocks noChangeArrowheads="1"/>
            </p:cNvSpPr>
            <p:nvPr/>
          </p:nvSpPr>
          <p:spPr bwMode="auto">
            <a:xfrm>
              <a:off x="8206624" y="5202088"/>
              <a:ext cx="846160" cy="845615"/>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04" name="AutoShape 62"/>
            <p:cNvSpPr>
              <a:spLocks noChangeArrowheads="1"/>
            </p:cNvSpPr>
            <p:nvPr/>
          </p:nvSpPr>
          <p:spPr bwMode="auto">
            <a:xfrm>
              <a:off x="8904760" y="5202088"/>
              <a:ext cx="843950" cy="845615"/>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grpSp>
      <p:grpSp>
        <p:nvGrpSpPr>
          <p:cNvPr id="16" name="组合 1257"/>
          <p:cNvGrpSpPr>
            <a:grpSpLocks/>
          </p:cNvGrpSpPr>
          <p:nvPr/>
        </p:nvGrpSpPr>
        <p:grpSpPr bwMode="auto">
          <a:xfrm>
            <a:off x="6566528" y="2212681"/>
            <a:ext cx="2698914" cy="2736071"/>
            <a:chOff x="6636201" y="-477719"/>
            <a:chExt cx="3756025" cy="3717925"/>
          </a:xfrm>
        </p:grpSpPr>
        <p:sp>
          <p:nvSpPr>
            <p:cNvPr id="36901" name="AutoShape 3"/>
            <p:cNvSpPr>
              <a:spLocks noChangeArrowheads="1"/>
            </p:cNvSpPr>
            <p:nvPr/>
          </p:nvSpPr>
          <p:spPr bwMode="auto">
            <a:xfrm>
              <a:off x="7453764" y="1592381"/>
              <a:ext cx="844550"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02" name="AutoShape 4"/>
            <p:cNvSpPr>
              <a:spLocks noChangeArrowheads="1"/>
            </p:cNvSpPr>
            <p:nvPr/>
          </p:nvSpPr>
          <p:spPr bwMode="auto">
            <a:xfrm>
              <a:off x="8150676" y="1592381"/>
              <a:ext cx="846138"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03" name="AutoShape 5"/>
            <p:cNvSpPr>
              <a:spLocks noChangeArrowheads="1"/>
            </p:cNvSpPr>
            <p:nvPr/>
          </p:nvSpPr>
          <p:spPr bwMode="auto">
            <a:xfrm>
              <a:off x="8849176" y="1592381"/>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04" name="AutoShape 7"/>
            <p:cNvSpPr>
              <a:spLocks noChangeArrowheads="1"/>
            </p:cNvSpPr>
            <p:nvPr/>
          </p:nvSpPr>
          <p:spPr bwMode="auto">
            <a:xfrm>
              <a:off x="7453764" y="901818"/>
              <a:ext cx="844550" cy="846138"/>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05" name="AutoShape 8"/>
            <p:cNvSpPr>
              <a:spLocks noChangeArrowheads="1"/>
            </p:cNvSpPr>
            <p:nvPr/>
          </p:nvSpPr>
          <p:spPr bwMode="auto">
            <a:xfrm>
              <a:off x="8150676" y="901818"/>
              <a:ext cx="846138" cy="846138"/>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06" name="AutoShape 9"/>
            <p:cNvSpPr>
              <a:spLocks noChangeArrowheads="1"/>
            </p:cNvSpPr>
            <p:nvPr/>
          </p:nvSpPr>
          <p:spPr bwMode="auto">
            <a:xfrm>
              <a:off x="8849176" y="901818"/>
              <a:ext cx="844550" cy="846138"/>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07" name="AutoShape 11"/>
            <p:cNvSpPr>
              <a:spLocks noChangeArrowheads="1"/>
            </p:cNvSpPr>
            <p:nvPr/>
          </p:nvSpPr>
          <p:spPr bwMode="auto">
            <a:xfrm>
              <a:off x="7453764" y="212843"/>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08" name="AutoShape 12"/>
            <p:cNvSpPr>
              <a:spLocks noChangeArrowheads="1"/>
            </p:cNvSpPr>
            <p:nvPr/>
          </p:nvSpPr>
          <p:spPr bwMode="auto">
            <a:xfrm>
              <a:off x="8150676" y="212843"/>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09" name="AutoShape 13"/>
            <p:cNvSpPr>
              <a:spLocks noChangeArrowheads="1"/>
            </p:cNvSpPr>
            <p:nvPr/>
          </p:nvSpPr>
          <p:spPr bwMode="auto">
            <a:xfrm>
              <a:off x="8849176" y="212843"/>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10" name="AutoShape 19"/>
            <p:cNvSpPr>
              <a:spLocks noChangeArrowheads="1"/>
            </p:cNvSpPr>
            <p:nvPr/>
          </p:nvSpPr>
          <p:spPr bwMode="auto">
            <a:xfrm>
              <a:off x="7182301" y="1860668"/>
              <a:ext cx="844550"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11" name="AutoShape 20"/>
            <p:cNvSpPr>
              <a:spLocks noChangeArrowheads="1"/>
            </p:cNvSpPr>
            <p:nvPr/>
          </p:nvSpPr>
          <p:spPr bwMode="auto">
            <a:xfrm>
              <a:off x="7879214" y="1860668"/>
              <a:ext cx="846137" cy="844550"/>
            </a:xfrm>
            <a:prstGeom prst="cube">
              <a:avLst>
                <a:gd name="adj" fmla="val 25000"/>
              </a:avLst>
            </a:prstGeom>
            <a:solidFill>
              <a:srgbClr val="7067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12" name="AutoShape 21"/>
            <p:cNvSpPr>
              <a:spLocks noChangeArrowheads="1"/>
            </p:cNvSpPr>
            <p:nvPr/>
          </p:nvSpPr>
          <p:spPr bwMode="auto">
            <a:xfrm>
              <a:off x="8577714" y="1860668"/>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13" name="AutoShape 23"/>
            <p:cNvSpPr>
              <a:spLocks noChangeArrowheads="1"/>
            </p:cNvSpPr>
            <p:nvPr/>
          </p:nvSpPr>
          <p:spPr bwMode="auto">
            <a:xfrm>
              <a:off x="7182301" y="1170106"/>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14" name="AutoShape 24"/>
            <p:cNvSpPr>
              <a:spLocks noChangeArrowheads="1"/>
            </p:cNvSpPr>
            <p:nvPr/>
          </p:nvSpPr>
          <p:spPr bwMode="auto">
            <a:xfrm>
              <a:off x="7879214" y="1170106"/>
              <a:ext cx="846137"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15" name="AutoShape 25"/>
            <p:cNvSpPr>
              <a:spLocks noChangeArrowheads="1"/>
            </p:cNvSpPr>
            <p:nvPr/>
          </p:nvSpPr>
          <p:spPr bwMode="auto">
            <a:xfrm>
              <a:off x="8577714" y="1170106"/>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52" name="AutoShape 27"/>
            <p:cNvSpPr>
              <a:spLocks noChangeArrowheads="1"/>
            </p:cNvSpPr>
            <p:nvPr/>
          </p:nvSpPr>
          <p:spPr bwMode="auto">
            <a:xfrm>
              <a:off x="7182962" y="480574"/>
              <a:ext cx="843950"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53" name="AutoShape 28"/>
            <p:cNvSpPr>
              <a:spLocks noChangeArrowheads="1"/>
            </p:cNvSpPr>
            <p:nvPr/>
          </p:nvSpPr>
          <p:spPr bwMode="auto">
            <a:xfrm>
              <a:off x="7881098" y="480574"/>
              <a:ext cx="846158"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54" name="AutoShape 29"/>
            <p:cNvSpPr>
              <a:spLocks noChangeArrowheads="1"/>
            </p:cNvSpPr>
            <p:nvPr/>
          </p:nvSpPr>
          <p:spPr bwMode="auto">
            <a:xfrm>
              <a:off x="8579234" y="480574"/>
              <a:ext cx="843950" cy="845616"/>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36919" name="AutoShape 35"/>
            <p:cNvSpPr>
              <a:spLocks noChangeArrowheads="1"/>
            </p:cNvSpPr>
            <p:nvPr/>
          </p:nvSpPr>
          <p:spPr bwMode="auto">
            <a:xfrm>
              <a:off x="6910839" y="2127368"/>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20" name="AutoShape 36"/>
            <p:cNvSpPr>
              <a:spLocks noChangeArrowheads="1"/>
            </p:cNvSpPr>
            <p:nvPr/>
          </p:nvSpPr>
          <p:spPr bwMode="auto">
            <a:xfrm>
              <a:off x="7609339" y="2127368"/>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21" name="AutoShape 37"/>
            <p:cNvSpPr>
              <a:spLocks noChangeArrowheads="1"/>
            </p:cNvSpPr>
            <p:nvPr/>
          </p:nvSpPr>
          <p:spPr bwMode="auto">
            <a:xfrm>
              <a:off x="8306251" y="2127368"/>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22" name="AutoShape 39"/>
            <p:cNvSpPr>
              <a:spLocks noChangeArrowheads="1"/>
            </p:cNvSpPr>
            <p:nvPr/>
          </p:nvSpPr>
          <p:spPr bwMode="auto">
            <a:xfrm>
              <a:off x="6910839" y="1436806"/>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23" name="AutoShape 40"/>
            <p:cNvSpPr>
              <a:spLocks noChangeArrowheads="1"/>
            </p:cNvSpPr>
            <p:nvPr/>
          </p:nvSpPr>
          <p:spPr bwMode="auto">
            <a:xfrm>
              <a:off x="7609339" y="1436806"/>
              <a:ext cx="844550"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24" name="AutoShape 41"/>
            <p:cNvSpPr>
              <a:spLocks noChangeArrowheads="1"/>
            </p:cNvSpPr>
            <p:nvPr/>
          </p:nvSpPr>
          <p:spPr bwMode="auto">
            <a:xfrm>
              <a:off x="8306251" y="1436806"/>
              <a:ext cx="846138" cy="846137"/>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61" name="AutoShape 6"/>
            <p:cNvSpPr>
              <a:spLocks noChangeArrowheads="1"/>
            </p:cNvSpPr>
            <p:nvPr/>
          </p:nvSpPr>
          <p:spPr bwMode="auto">
            <a:xfrm>
              <a:off x="9549113" y="1591523"/>
              <a:ext cx="843950" cy="845616"/>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62" name="AutoShape 10"/>
            <p:cNvSpPr>
              <a:spLocks noChangeArrowheads="1"/>
            </p:cNvSpPr>
            <p:nvPr/>
          </p:nvSpPr>
          <p:spPr bwMode="auto">
            <a:xfrm>
              <a:off x="9549113" y="901224"/>
              <a:ext cx="843950" cy="845616"/>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63" name="AutoShape 14"/>
            <p:cNvSpPr>
              <a:spLocks noChangeArrowheads="1"/>
            </p:cNvSpPr>
            <p:nvPr/>
          </p:nvSpPr>
          <p:spPr bwMode="auto">
            <a:xfrm>
              <a:off x="9549113" y="213084"/>
              <a:ext cx="843950" cy="843458"/>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36928" name="AutoShape 15"/>
            <p:cNvSpPr>
              <a:spLocks noChangeArrowheads="1"/>
            </p:cNvSpPr>
            <p:nvPr/>
          </p:nvSpPr>
          <p:spPr bwMode="auto">
            <a:xfrm>
              <a:off x="7453764" y="-477719"/>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29" name="AutoShape 16"/>
            <p:cNvSpPr>
              <a:spLocks noChangeArrowheads="1"/>
            </p:cNvSpPr>
            <p:nvPr/>
          </p:nvSpPr>
          <p:spPr bwMode="auto">
            <a:xfrm>
              <a:off x="8150676" y="-477719"/>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30" name="AutoShape 17"/>
            <p:cNvSpPr>
              <a:spLocks noChangeArrowheads="1"/>
            </p:cNvSpPr>
            <p:nvPr/>
          </p:nvSpPr>
          <p:spPr bwMode="auto">
            <a:xfrm>
              <a:off x="8849176" y="-477719"/>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67" name="AutoShape 18"/>
            <p:cNvSpPr>
              <a:spLocks noChangeArrowheads="1"/>
            </p:cNvSpPr>
            <p:nvPr/>
          </p:nvSpPr>
          <p:spPr bwMode="auto">
            <a:xfrm>
              <a:off x="9549113" y="-477215"/>
              <a:ext cx="843950" cy="843458"/>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68" name="AutoShape 22"/>
            <p:cNvSpPr>
              <a:spLocks noChangeArrowheads="1"/>
            </p:cNvSpPr>
            <p:nvPr/>
          </p:nvSpPr>
          <p:spPr bwMode="auto">
            <a:xfrm>
              <a:off x="9277371" y="1861172"/>
              <a:ext cx="843950" cy="843458"/>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69" name="AutoShape 26"/>
            <p:cNvSpPr>
              <a:spLocks noChangeArrowheads="1"/>
            </p:cNvSpPr>
            <p:nvPr/>
          </p:nvSpPr>
          <p:spPr bwMode="auto">
            <a:xfrm>
              <a:off x="9277371" y="1170873"/>
              <a:ext cx="843950" cy="843458"/>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70" name="AutoShape 30"/>
            <p:cNvSpPr>
              <a:spLocks noChangeArrowheads="1"/>
            </p:cNvSpPr>
            <p:nvPr/>
          </p:nvSpPr>
          <p:spPr bwMode="auto">
            <a:xfrm>
              <a:off x="9277371" y="480574"/>
              <a:ext cx="843950" cy="845616"/>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36935" name="AutoShape 31"/>
            <p:cNvSpPr>
              <a:spLocks noChangeArrowheads="1"/>
            </p:cNvSpPr>
            <p:nvPr/>
          </p:nvSpPr>
          <p:spPr bwMode="auto">
            <a:xfrm>
              <a:off x="7182301" y="-209432"/>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36" name="AutoShape 32"/>
            <p:cNvSpPr>
              <a:spLocks noChangeArrowheads="1"/>
            </p:cNvSpPr>
            <p:nvPr/>
          </p:nvSpPr>
          <p:spPr bwMode="auto">
            <a:xfrm>
              <a:off x="7879214" y="-209432"/>
              <a:ext cx="846137"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37" name="AutoShape 33"/>
            <p:cNvSpPr>
              <a:spLocks noChangeArrowheads="1"/>
            </p:cNvSpPr>
            <p:nvPr/>
          </p:nvSpPr>
          <p:spPr bwMode="auto">
            <a:xfrm>
              <a:off x="8577714" y="-209432"/>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74" name="AutoShape 34"/>
            <p:cNvSpPr>
              <a:spLocks noChangeArrowheads="1"/>
            </p:cNvSpPr>
            <p:nvPr/>
          </p:nvSpPr>
          <p:spPr bwMode="auto">
            <a:xfrm>
              <a:off x="9277371" y="-209724"/>
              <a:ext cx="843950" cy="845616"/>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75" name="AutoShape 38"/>
            <p:cNvSpPr>
              <a:spLocks noChangeArrowheads="1"/>
            </p:cNvSpPr>
            <p:nvPr/>
          </p:nvSpPr>
          <p:spPr bwMode="auto">
            <a:xfrm>
              <a:off x="9005627" y="2126504"/>
              <a:ext cx="843950" cy="845616"/>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76" name="AutoShape 42"/>
            <p:cNvSpPr>
              <a:spLocks noChangeArrowheads="1"/>
            </p:cNvSpPr>
            <p:nvPr/>
          </p:nvSpPr>
          <p:spPr bwMode="auto">
            <a:xfrm>
              <a:off x="9005627" y="1436206"/>
              <a:ext cx="843950" cy="845616"/>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36941" name="AutoShape 47"/>
            <p:cNvSpPr>
              <a:spLocks noChangeArrowheads="1"/>
            </p:cNvSpPr>
            <p:nvPr/>
          </p:nvSpPr>
          <p:spPr bwMode="auto">
            <a:xfrm>
              <a:off x="6910839" y="57268"/>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42" name="AutoShape 48"/>
            <p:cNvSpPr>
              <a:spLocks noChangeArrowheads="1"/>
            </p:cNvSpPr>
            <p:nvPr/>
          </p:nvSpPr>
          <p:spPr bwMode="auto">
            <a:xfrm>
              <a:off x="7609339" y="57268"/>
              <a:ext cx="844550"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36943" name="AutoShape 49"/>
            <p:cNvSpPr>
              <a:spLocks noChangeArrowheads="1"/>
            </p:cNvSpPr>
            <p:nvPr/>
          </p:nvSpPr>
          <p:spPr bwMode="auto">
            <a:xfrm>
              <a:off x="8306251" y="57268"/>
              <a:ext cx="846138" cy="844550"/>
            </a:xfrm>
            <a:prstGeom prst="cube">
              <a:avLst>
                <a:gd name="adj" fmla="val 25000"/>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a:solidFill>
                  <a:srgbClr val="000000"/>
                </a:solidFill>
              </a:endParaRPr>
            </a:p>
          </p:txBody>
        </p:sp>
        <p:sp>
          <p:nvSpPr>
            <p:cNvPr id="80" name="AutoShape 51"/>
            <p:cNvSpPr>
              <a:spLocks noChangeArrowheads="1"/>
            </p:cNvSpPr>
            <p:nvPr/>
          </p:nvSpPr>
          <p:spPr bwMode="auto">
            <a:xfrm>
              <a:off x="6639476" y="2396153"/>
              <a:ext cx="846158"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81" name="AutoShape 52"/>
            <p:cNvSpPr>
              <a:spLocks noChangeArrowheads="1"/>
            </p:cNvSpPr>
            <p:nvPr/>
          </p:nvSpPr>
          <p:spPr bwMode="auto">
            <a:xfrm>
              <a:off x="7339821" y="2396153"/>
              <a:ext cx="843950"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82" name="AutoShape 53"/>
            <p:cNvSpPr>
              <a:spLocks noChangeArrowheads="1"/>
            </p:cNvSpPr>
            <p:nvPr/>
          </p:nvSpPr>
          <p:spPr bwMode="auto">
            <a:xfrm>
              <a:off x="8035748" y="2396153"/>
              <a:ext cx="846158"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83" name="AutoShape 54"/>
            <p:cNvSpPr>
              <a:spLocks noChangeArrowheads="1"/>
            </p:cNvSpPr>
            <p:nvPr/>
          </p:nvSpPr>
          <p:spPr bwMode="auto">
            <a:xfrm>
              <a:off x="8733885" y="2396153"/>
              <a:ext cx="843950" cy="843458"/>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84" name="AutoShape 55"/>
            <p:cNvSpPr>
              <a:spLocks noChangeArrowheads="1"/>
            </p:cNvSpPr>
            <p:nvPr/>
          </p:nvSpPr>
          <p:spPr bwMode="auto">
            <a:xfrm>
              <a:off x="6639476" y="1705854"/>
              <a:ext cx="846158"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85" name="AutoShape 56"/>
            <p:cNvSpPr>
              <a:spLocks noChangeArrowheads="1"/>
            </p:cNvSpPr>
            <p:nvPr/>
          </p:nvSpPr>
          <p:spPr bwMode="auto">
            <a:xfrm>
              <a:off x="7339821" y="1705854"/>
              <a:ext cx="843950"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86" name="AutoShape 57"/>
            <p:cNvSpPr>
              <a:spLocks noChangeArrowheads="1"/>
            </p:cNvSpPr>
            <p:nvPr/>
          </p:nvSpPr>
          <p:spPr bwMode="auto">
            <a:xfrm>
              <a:off x="8035748" y="1705854"/>
              <a:ext cx="846158" cy="843458"/>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87" name="AutoShape 58"/>
            <p:cNvSpPr>
              <a:spLocks noChangeArrowheads="1"/>
            </p:cNvSpPr>
            <p:nvPr/>
          </p:nvSpPr>
          <p:spPr bwMode="auto">
            <a:xfrm>
              <a:off x="8733885" y="1705854"/>
              <a:ext cx="843950" cy="843458"/>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88" name="AutoShape 59"/>
            <p:cNvSpPr>
              <a:spLocks noChangeArrowheads="1"/>
            </p:cNvSpPr>
            <p:nvPr/>
          </p:nvSpPr>
          <p:spPr bwMode="auto">
            <a:xfrm>
              <a:off x="6913428" y="726493"/>
              <a:ext cx="843950" cy="847772"/>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89" name="AutoShape 60"/>
            <p:cNvSpPr>
              <a:spLocks noChangeArrowheads="1"/>
            </p:cNvSpPr>
            <p:nvPr/>
          </p:nvSpPr>
          <p:spPr bwMode="auto">
            <a:xfrm>
              <a:off x="7611564" y="726493"/>
              <a:ext cx="843950" cy="847772"/>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90" name="AutoShape 61"/>
            <p:cNvSpPr>
              <a:spLocks noChangeArrowheads="1"/>
            </p:cNvSpPr>
            <p:nvPr/>
          </p:nvSpPr>
          <p:spPr bwMode="auto">
            <a:xfrm>
              <a:off x="8309701" y="726493"/>
              <a:ext cx="846158" cy="847772"/>
            </a:xfrm>
            <a:prstGeom prst="cube">
              <a:avLst>
                <a:gd name="adj" fmla="val 25000"/>
              </a:avLst>
            </a:prstGeom>
            <a:solidFill>
              <a:srgbClr val="99CC00">
                <a:alpha val="50195"/>
              </a:srgbClr>
            </a:solidFill>
            <a:ln w="9525">
              <a:solidFill>
                <a:srgbClr val="FFFFFF"/>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91" name="AutoShape 62"/>
            <p:cNvSpPr>
              <a:spLocks noChangeArrowheads="1"/>
            </p:cNvSpPr>
            <p:nvPr/>
          </p:nvSpPr>
          <p:spPr bwMode="auto">
            <a:xfrm>
              <a:off x="9007837" y="726493"/>
              <a:ext cx="843950" cy="847772"/>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92" name="AutoShape 63"/>
            <p:cNvSpPr>
              <a:spLocks noChangeArrowheads="1"/>
            </p:cNvSpPr>
            <p:nvPr/>
          </p:nvSpPr>
          <p:spPr bwMode="auto">
            <a:xfrm>
              <a:off x="6639476" y="325257"/>
              <a:ext cx="846158" cy="845616"/>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93" name="AutoShape 64"/>
            <p:cNvSpPr>
              <a:spLocks noChangeArrowheads="1"/>
            </p:cNvSpPr>
            <p:nvPr/>
          </p:nvSpPr>
          <p:spPr bwMode="auto">
            <a:xfrm>
              <a:off x="7339821" y="325257"/>
              <a:ext cx="843950" cy="845616"/>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94" name="AutoShape 62"/>
            <p:cNvSpPr>
              <a:spLocks noChangeArrowheads="1"/>
            </p:cNvSpPr>
            <p:nvPr/>
          </p:nvSpPr>
          <p:spPr bwMode="auto">
            <a:xfrm>
              <a:off x="8026911" y="336042"/>
              <a:ext cx="843950" cy="845616"/>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95" name="AutoShape 50"/>
            <p:cNvSpPr>
              <a:spLocks noChangeArrowheads="1"/>
            </p:cNvSpPr>
            <p:nvPr/>
          </p:nvSpPr>
          <p:spPr bwMode="auto">
            <a:xfrm>
              <a:off x="9005627" y="57767"/>
              <a:ext cx="843950" cy="843458"/>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96" name="AutoShape 62"/>
            <p:cNvSpPr>
              <a:spLocks noChangeArrowheads="1"/>
            </p:cNvSpPr>
            <p:nvPr/>
          </p:nvSpPr>
          <p:spPr bwMode="auto">
            <a:xfrm>
              <a:off x="8736093" y="336042"/>
              <a:ext cx="843950" cy="845616"/>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97" name="AutoShape 59"/>
            <p:cNvSpPr>
              <a:spLocks noChangeArrowheads="1"/>
            </p:cNvSpPr>
            <p:nvPr/>
          </p:nvSpPr>
          <p:spPr bwMode="auto">
            <a:xfrm>
              <a:off x="6637266" y="1004769"/>
              <a:ext cx="843950" cy="845616"/>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98" name="AutoShape 60"/>
            <p:cNvSpPr>
              <a:spLocks noChangeArrowheads="1"/>
            </p:cNvSpPr>
            <p:nvPr/>
          </p:nvSpPr>
          <p:spPr bwMode="auto">
            <a:xfrm>
              <a:off x="7335402" y="1004769"/>
              <a:ext cx="843950" cy="845616"/>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99" name="AutoShape 61"/>
            <p:cNvSpPr>
              <a:spLocks noChangeArrowheads="1"/>
            </p:cNvSpPr>
            <p:nvPr/>
          </p:nvSpPr>
          <p:spPr bwMode="auto">
            <a:xfrm>
              <a:off x="8033538" y="1004769"/>
              <a:ext cx="846160" cy="845616"/>
            </a:xfrm>
            <a:prstGeom prst="cube">
              <a:avLst>
                <a:gd name="adj" fmla="val 25000"/>
              </a:avLst>
            </a:prstGeom>
            <a:solidFill>
              <a:srgbClr val="006699">
                <a:alpha val="50195"/>
              </a:srgbClr>
            </a:solidFill>
            <a:ln w="9525">
              <a:solidFill>
                <a:srgbClr val="33CCCC"/>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100" name="AutoShape 62"/>
            <p:cNvSpPr>
              <a:spLocks noChangeArrowheads="1"/>
            </p:cNvSpPr>
            <p:nvPr/>
          </p:nvSpPr>
          <p:spPr bwMode="auto">
            <a:xfrm>
              <a:off x="8731675" y="1004769"/>
              <a:ext cx="843950" cy="845616"/>
            </a:xfrm>
            <a:prstGeom prst="cube">
              <a:avLst>
                <a:gd name="adj" fmla="val 25000"/>
              </a:avLst>
            </a:prstGeom>
            <a:solidFill>
              <a:srgbClr val="FF6600">
                <a:alpha val="50195"/>
              </a:srgbClr>
            </a:solidFill>
            <a:ln w="9525">
              <a:solidFill>
                <a:srgbClr val="FFCC00"/>
              </a:solid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grpSp>
      <p:sp>
        <p:nvSpPr>
          <p:cNvPr id="13" name="AutoShape 62"/>
          <p:cNvSpPr>
            <a:spLocks noChangeArrowheads="1"/>
          </p:cNvSpPr>
          <p:nvPr/>
        </p:nvSpPr>
        <p:spPr bwMode="auto">
          <a:xfrm>
            <a:off x="8062718" y="3305252"/>
            <a:ext cx="608013" cy="622300"/>
          </a:xfrm>
          <a:prstGeom prst="cube">
            <a:avLst>
              <a:gd name="adj" fmla="val 25000"/>
            </a:avLst>
          </a:prstGeom>
          <a:solidFill>
            <a:srgbClr val="7067AF"/>
          </a:solidFill>
          <a:ln w="9525">
            <a:noFill/>
            <a:miter lim="800000"/>
            <a:headEnd/>
            <a:tailEnd/>
          </a:ln>
        </p:spPr>
        <p:txBody>
          <a:bodyPr wrap="none" anchor="ctr"/>
          <a:lstStyle/>
          <a:p>
            <a:pPr>
              <a:defRPr/>
            </a:pPr>
            <a:endParaRPr lang="zh-CN" altLang="en-US" sz="1400">
              <a:solidFill>
                <a:srgbClr val="000000"/>
              </a:solidFill>
              <a:ea typeface="宋体" pitchFamily="2" charset="-122"/>
              <a:cs typeface="+mn-cs"/>
            </a:endParaRPr>
          </a:p>
        </p:txBody>
      </p:sp>
      <p:sp>
        <p:nvSpPr>
          <p:cNvPr id="36878" name="Rectangle 20"/>
          <p:cNvSpPr>
            <a:spLocks noChangeArrowheads="1"/>
          </p:cNvSpPr>
          <p:nvPr/>
        </p:nvSpPr>
        <p:spPr bwMode="auto">
          <a:xfrm>
            <a:off x="5858291" y="1991424"/>
            <a:ext cx="18280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endParaRPr lang="zh-TW" altLang="en-US" sz="1400" b="1" dirty="0">
              <a:solidFill>
                <a:srgbClr val="FF0000"/>
              </a:solidFill>
              <a:latin typeface="微软雅黑" pitchFamily="34" charset="-122"/>
              <a:ea typeface="微软雅黑" pitchFamily="34" charset="-122"/>
            </a:endParaRPr>
          </a:p>
        </p:txBody>
      </p:sp>
      <p:sp>
        <p:nvSpPr>
          <p:cNvPr id="36879" name="AutoShape 352"/>
          <p:cNvSpPr>
            <a:spLocks noChangeArrowheads="1"/>
          </p:cNvSpPr>
          <p:nvPr/>
        </p:nvSpPr>
        <p:spPr bwMode="invGray">
          <a:xfrm rot="10800000">
            <a:off x="4747655" y="2383216"/>
            <a:ext cx="383278" cy="280383"/>
          </a:xfrm>
          <a:prstGeom prst="leftArrow">
            <a:avLst>
              <a:gd name="adj1" fmla="val 33333"/>
              <a:gd name="adj2" fmla="val 78750"/>
            </a:avLst>
          </a:prstGeom>
          <a:solidFill>
            <a:schemeClr val="bg1"/>
          </a:solidFill>
          <a:ln w="3175">
            <a:noFill/>
            <a:miter lim="800000"/>
            <a:headEnd/>
            <a:tailEnd/>
          </a:ln>
          <a:effectLst/>
        </p:spPr>
        <p:txBody>
          <a:bodyPr wrap="none" lIns="92075" tIns="46038" rIns="92075" bIns="46038" anchor="ctr"/>
          <a:lstStyle/>
          <a:p>
            <a:endParaRPr lang="zh-CN" altLang="en-US" sz="1400">
              <a:solidFill>
                <a:srgbClr val="000000"/>
              </a:solidFill>
            </a:endParaRPr>
          </a:p>
        </p:txBody>
      </p:sp>
      <p:sp>
        <p:nvSpPr>
          <p:cNvPr id="36880" name="AutoShape 350"/>
          <p:cNvSpPr>
            <a:spLocks noChangeArrowheads="1"/>
          </p:cNvSpPr>
          <p:nvPr/>
        </p:nvSpPr>
        <p:spPr bwMode="invGray">
          <a:xfrm>
            <a:off x="10342145" y="2909630"/>
            <a:ext cx="383278" cy="280383"/>
          </a:xfrm>
          <a:prstGeom prst="leftArrow">
            <a:avLst>
              <a:gd name="adj1" fmla="val 33333"/>
              <a:gd name="adj2" fmla="val 78750"/>
            </a:avLst>
          </a:prstGeom>
          <a:solidFill>
            <a:schemeClr val="bg1"/>
          </a:solidFill>
          <a:ln w="3175">
            <a:noFill/>
            <a:miter lim="800000"/>
            <a:headEnd/>
            <a:tailEnd/>
          </a:ln>
          <a:effectLst/>
        </p:spPr>
        <p:txBody>
          <a:bodyPr wrap="none" lIns="92075" tIns="46038" rIns="92075" bIns="46038" anchor="ctr"/>
          <a:lstStyle/>
          <a:p>
            <a:endParaRPr lang="zh-CN" altLang="en-US" sz="1400">
              <a:solidFill>
                <a:srgbClr val="000000"/>
              </a:solidFill>
            </a:endParaRPr>
          </a:p>
        </p:txBody>
      </p:sp>
      <p:grpSp>
        <p:nvGrpSpPr>
          <p:cNvPr id="17" name="Group 2"/>
          <p:cNvGrpSpPr>
            <a:grpSpLocks/>
          </p:cNvGrpSpPr>
          <p:nvPr/>
        </p:nvGrpSpPr>
        <p:grpSpPr bwMode="auto">
          <a:xfrm>
            <a:off x="6690864" y="5428351"/>
            <a:ext cx="2135405" cy="929938"/>
            <a:chOff x="1772" y="3192"/>
            <a:chExt cx="1872" cy="796"/>
          </a:xfrm>
        </p:grpSpPr>
        <p:sp>
          <p:nvSpPr>
            <p:cNvPr id="36895" name="Rectangle 3"/>
            <p:cNvSpPr>
              <a:spLocks noChangeArrowheads="1"/>
            </p:cNvSpPr>
            <p:nvPr/>
          </p:nvSpPr>
          <p:spPr bwMode="invGray">
            <a:xfrm>
              <a:off x="1772" y="3192"/>
              <a:ext cx="1872" cy="796"/>
            </a:xfrm>
            <a:prstGeom prst="roundRect">
              <a:avLst/>
            </a:prstGeom>
            <a:solidFill>
              <a:schemeClr val="accent5">
                <a:lumMod val="60000"/>
                <a:lumOff val="40000"/>
              </a:schemeClr>
            </a:solidFill>
            <a:ln w="3175">
              <a:noFill/>
              <a:miter lim="800000"/>
              <a:headEnd/>
              <a:tailEnd/>
            </a:ln>
            <a:effectLst>
              <a:outerShdw dist="107763" dir="2700000" algn="ctr" rotWithShape="0">
                <a:schemeClr val="folHlink"/>
              </a:outerShdw>
            </a:effectLst>
          </p:spPr>
          <p:txBody>
            <a:bodyPr wrap="none" lIns="92075" tIns="46038" rIns="92075" bIns="46038" anchor="ctr"/>
            <a:lstStyle/>
            <a:p>
              <a:endParaRPr lang="zh-CN" altLang="en-US" sz="1400">
                <a:solidFill>
                  <a:srgbClr val="000000"/>
                </a:solidFill>
              </a:endParaRPr>
            </a:p>
          </p:txBody>
        </p:sp>
        <p:sp>
          <p:nvSpPr>
            <p:cNvPr id="36897" name="Rectangle 5"/>
            <p:cNvSpPr>
              <a:spLocks noChangeArrowheads="1"/>
            </p:cNvSpPr>
            <p:nvPr/>
          </p:nvSpPr>
          <p:spPr bwMode="auto">
            <a:xfrm>
              <a:off x="2615" y="3541"/>
              <a:ext cx="61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zh-TW" altLang="en-US" sz="2000" b="1" dirty="0">
                  <a:solidFill>
                    <a:schemeClr val="bg1"/>
                  </a:solidFill>
                  <a:latin typeface="微软雅黑" pitchFamily="34" charset="-122"/>
                  <a:ea typeface="微软雅黑" pitchFamily="34" charset="-122"/>
                </a:rPr>
                <a:t>季別</a:t>
              </a:r>
            </a:p>
          </p:txBody>
        </p:sp>
        <p:sp>
          <p:nvSpPr>
            <p:cNvPr id="36898" name="Text Box 6"/>
            <p:cNvSpPr txBox="1">
              <a:spLocks noChangeArrowheads="1"/>
            </p:cNvSpPr>
            <p:nvPr/>
          </p:nvSpPr>
          <p:spPr bwMode="auto">
            <a:xfrm>
              <a:off x="1920" y="3233"/>
              <a:ext cx="38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Arial Unicode MS" pitchFamily="34" charset="-122"/>
                  <a:cs typeface="Arial Unicode MS" pitchFamily="34" charset="-122"/>
                </a:defRPr>
              </a:lvl1pPr>
              <a:lvl2pPr marL="742950" indent="-285750" eaLnBrk="0" hangingPunct="0">
                <a:defRPr sz="1600">
                  <a:solidFill>
                    <a:schemeClr val="tx1"/>
                  </a:solidFill>
                  <a:latin typeface="Arial" pitchFamily="34" charset="0"/>
                  <a:ea typeface="Arial Unicode MS" pitchFamily="34" charset="-122"/>
                  <a:cs typeface="Arial Unicode MS" pitchFamily="34" charset="-122"/>
                </a:defRPr>
              </a:lvl2pPr>
              <a:lvl3pPr marL="1143000" indent="-228600" eaLnBrk="0" hangingPunct="0">
                <a:defRPr sz="1600">
                  <a:solidFill>
                    <a:schemeClr val="tx1"/>
                  </a:solidFill>
                  <a:latin typeface="Arial" pitchFamily="34" charset="0"/>
                  <a:ea typeface="Arial Unicode MS" pitchFamily="34" charset="-122"/>
                  <a:cs typeface="Arial Unicode MS" pitchFamily="34" charset="-122"/>
                </a:defRPr>
              </a:lvl3pPr>
              <a:lvl4pPr marL="1600200" indent="-228600" eaLnBrk="0" hangingPunct="0">
                <a:defRPr sz="1600">
                  <a:solidFill>
                    <a:schemeClr val="tx1"/>
                  </a:solidFill>
                  <a:latin typeface="Arial" pitchFamily="34" charset="0"/>
                  <a:ea typeface="Arial Unicode MS" pitchFamily="34" charset="-122"/>
                  <a:cs typeface="Arial Unicode MS" pitchFamily="34" charset="-122"/>
                </a:defRPr>
              </a:lvl4pPr>
              <a:lvl5pPr marL="2057400" indent="-228600" eaLnBrk="0" hangingPunct="0">
                <a:defRPr sz="1600">
                  <a:solidFill>
                    <a:schemeClr val="tx1"/>
                  </a:solidFill>
                  <a:latin typeface="Arial"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9pPr>
            </a:lstStyle>
            <a:p>
              <a:r>
                <a:rPr lang="en-US" altLang="zh-TW" sz="1400" b="1" dirty="0">
                  <a:solidFill>
                    <a:schemeClr val="bg1"/>
                  </a:solidFill>
                  <a:latin typeface="微软雅黑" pitchFamily="34" charset="-122"/>
                  <a:ea typeface="微软雅黑" pitchFamily="34" charset="-122"/>
                </a:rPr>
                <a:t>Q1</a:t>
              </a:r>
            </a:p>
          </p:txBody>
        </p:sp>
        <p:sp>
          <p:nvSpPr>
            <p:cNvPr id="36899" name="Text Box 7"/>
            <p:cNvSpPr txBox="1">
              <a:spLocks noChangeArrowheads="1"/>
            </p:cNvSpPr>
            <p:nvPr/>
          </p:nvSpPr>
          <p:spPr bwMode="auto">
            <a:xfrm>
              <a:off x="2318" y="3233"/>
              <a:ext cx="38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Arial Unicode MS" pitchFamily="34" charset="-122"/>
                  <a:cs typeface="Arial Unicode MS" pitchFamily="34" charset="-122"/>
                </a:defRPr>
              </a:lvl1pPr>
              <a:lvl2pPr marL="742950" indent="-285750" eaLnBrk="0" hangingPunct="0">
                <a:defRPr sz="1600">
                  <a:solidFill>
                    <a:schemeClr val="tx1"/>
                  </a:solidFill>
                  <a:latin typeface="Arial" pitchFamily="34" charset="0"/>
                  <a:ea typeface="Arial Unicode MS" pitchFamily="34" charset="-122"/>
                  <a:cs typeface="Arial Unicode MS" pitchFamily="34" charset="-122"/>
                </a:defRPr>
              </a:lvl2pPr>
              <a:lvl3pPr marL="1143000" indent="-228600" eaLnBrk="0" hangingPunct="0">
                <a:defRPr sz="1600">
                  <a:solidFill>
                    <a:schemeClr val="tx1"/>
                  </a:solidFill>
                  <a:latin typeface="Arial" pitchFamily="34" charset="0"/>
                  <a:ea typeface="Arial Unicode MS" pitchFamily="34" charset="-122"/>
                  <a:cs typeface="Arial Unicode MS" pitchFamily="34" charset="-122"/>
                </a:defRPr>
              </a:lvl3pPr>
              <a:lvl4pPr marL="1600200" indent="-228600" eaLnBrk="0" hangingPunct="0">
                <a:defRPr sz="1600">
                  <a:solidFill>
                    <a:schemeClr val="tx1"/>
                  </a:solidFill>
                  <a:latin typeface="Arial" pitchFamily="34" charset="0"/>
                  <a:ea typeface="Arial Unicode MS" pitchFamily="34" charset="-122"/>
                  <a:cs typeface="Arial Unicode MS" pitchFamily="34" charset="-122"/>
                </a:defRPr>
              </a:lvl4pPr>
              <a:lvl5pPr marL="2057400" indent="-228600" eaLnBrk="0" hangingPunct="0">
                <a:defRPr sz="1600">
                  <a:solidFill>
                    <a:schemeClr val="tx1"/>
                  </a:solidFill>
                  <a:latin typeface="Arial"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9pPr>
            </a:lstStyle>
            <a:p>
              <a:r>
                <a:rPr lang="en-US" altLang="zh-TW" sz="1400" b="1" dirty="0">
                  <a:solidFill>
                    <a:schemeClr val="bg1"/>
                  </a:solidFill>
                  <a:latin typeface="微软雅黑" pitchFamily="34" charset="-122"/>
                  <a:ea typeface="微软雅黑" pitchFamily="34" charset="-122"/>
                </a:rPr>
                <a:t>Q2</a:t>
              </a:r>
            </a:p>
          </p:txBody>
        </p:sp>
        <p:sp>
          <p:nvSpPr>
            <p:cNvPr id="36900" name="Text Box 8"/>
            <p:cNvSpPr txBox="1">
              <a:spLocks noChangeArrowheads="1"/>
            </p:cNvSpPr>
            <p:nvPr/>
          </p:nvSpPr>
          <p:spPr bwMode="auto">
            <a:xfrm>
              <a:off x="2770" y="3241"/>
              <a:ext cx="38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Arial Unicode MS" pitchFamily="34" charset="-122"/>
                  <a:cs typeface="Arial Unicode MS" pitchFamily="34" charset="-122"/>
                </a:defRPr>
              </a:lvl1pPr>
              <a:lvl2pPr marL="742950" indent="-285750" eaLnBrk="0" hangingPunct="0">
                <a:defRPr sz="1600">
                  <a:solidFill>
                    <a:schemeClr val="tx1"/>
                  </a:solidFill>
                  <a:latin typeface="Arial" pitchFamily="34" charset="0"/>
                  <a:ea typeface="Arial Unicode MS" pitchFamily="34" charset="-122"/>
                  <a:cs typeface="Arial Unicode MS" pitchFamily="34" charset="-122"/>
                </a:defRPr>
              </a:lvl2pPr>
              <a:lvl3pPr marL="1143000" indent="-228600" eaLnBrk="0" hangingPunct="0">
                <a:defRPr sz="1600">
                  <a:solidFill>
                    <a:schemeClr val="tx1"/>
                  </a:solidFill>
                  <a:latin typeface="Arial" pitchFamily="34" charset="0"/>
                  <a:ea typeface="Arial Unicode MS" pitchFamily="34" charset="-122"/>
                  <a:cs typeface="Arial Unicode MS" pitchFamily="34" charset="-122"/>
                </a:defRPr>
              </a:lvl3pPr>
              <a:lvl4pPr marL="1600200" indent="-228600" eaLnBrk="0" hangingPunct="0">
                <a:defRPr sz="1600">
                  <a:solidFill>
                    <a:schemeClr val="tx1"/>
                  </a:solidFill>
                  <a:latin typeface="Arial" pitchFamily="34" charset="0"/>
                  <a:ea typeface="Arial Unicode MS" pitchFamily="34" charset="-122"/>
                  <a:cs typeface="Arial Unicode MS" pitchFamily="34" charset="-122"/>
                </a:defRPr>
              </a:lvl4pPr>
              <a:lvl5pPr marL="2057400" indent="-228600" eaLnBrk="0" hangingPunct="0">
                <a:defRPr sz="1600">
                  <a:solidFill>
                    <a:schemeClr val="tx1"/>
                  </a:solidFill>
                  <a:latin typeface="Arial" pitchFamily="34" charset="0"/>
                  <a:ea typeface="Arial Unicode MS" pitchFamily="34" charset="-122"/>
                  <a:cs typeface="Arial Unicode MS" pitchFamily="34" charset="-122"/>
                </a:defRPr>
              </a:lvl5pPr>
              <a:lvl6pPr marL="25146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6pPr>
              <a:lvl7pPr marL="29718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7pPr>
              <a:lvl8pPr marL="34290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8pPr>
              <a:lvl9pPr marL="3886200" indent="-228600" eaLnBrk="0" fontAlgn="base" hangingPunct="0">
                <a:spcBef>
                  <a:spcPct val="0"/>
                </a:spcBef>
                <a:spcAft>
                  <a:spcPct val="0"/>
                </a:spcAft>
                <a:defRPr sz="1600">
                  <a:solidFill>
                    <a:schemeClr val="tx1"/>
                  </a:solidFill>
                  <a:latin typeface="Arial" pitchFamily="34" charset="0"/>
                  <a:ea typeface="Arial Unicode MS" pitchFamily="34" charset="-122"/>
                  <a:cs typeface="Arial Unicode MS" pitchFamily="34" charset="-122"/>
                </a:defRPr>
              </a:lvl9pPr>
            </a:lstStyle>
            <a:p>
              <a:r>
                <a:rPr lang="en-US" altLang="zh-TW" sz="1400" b="1" dirty="0">
                  <a:solidFill>
                    <a:schemeClr val="bg1"/>
                  </a:solidFill>
                  <a:latin typeface="微软雅黑" pitchFamily="34" charset="-122"/>
                  <a:ea typeface="微软雅黑" pitchFamily="34" charset="-122"/>
                </a:rPr>
                <a:t>Q3</a:t>
              </a:r>
            </a:p>
          </p:txBody>
        </p:sp>
      </p:grpSp>
      <p:sp>
        <p:nvSpPr>
          <p:cNvPr id="36883" name="AutoShape 350"/>
          <p:cNvSpPr>
            <a:spLocks noChangeArrowheads="1"/>
          </p:cNvSpPr>
          <p:nvPr/>
        </p:nvSpPr>
        <p:spPr bwMode="invGray">
          <a:xfrm rot="5400000">
            <a:off x="8309463" y="5870831"/>
            <a:ext cx="392536" cy="273770"/>
          </a:xfrm>
          <a:prstGeom prst="leftArrow">
            <a:avLst>
              <a:gd name="adj1" fmla="val 33333"/>
              <a:gd name="adj2" fmla="val 78750"/>
            </a:avLst>
          </a:prstGeom>
          <a:solidFill>
            <a:schemeClr val="bg1"/>
          </a:solidFill>
          <a:ln w="3175">
            <a:noFill/>
            <a:miter lim="800000"/>
            <a:headEnd/>
            <a:tailEnd/>
          </a:ln>
          <a:effectLst/>
        </p:spPr>
        <p:txBody>
          <a:bodyPr wrap="none" lIns="92075" tIns="46038" rIns="92075" bIns="46038" anchor="ctr"/>
          <a:lstStyle/>
          <a:p>
            <a:endParaRPr lang="zh-CN" altLang="en-US" sz="1400">
              <a:solidFill>
                <a:srgbClr val="000000"/>
              </a:solidFill>
            </a:endParaRPr>
          </a:p>
        </p:txBody>
      </p:sp>
      <p:grpSp>
        <p:nvGrpSpPr>
          <p:cNvPr id="18" name="Group 358"/>
          <p:cNvGrpSpPr>
            <a:grpSpLocks/>
          </p:cNvGrpSpPr>
          <p:nvPr/>
        </p:nvGrpSpPr>
        <p:grpSpPr bwMode="auto">
          <a:xfrm>
            <a:off x="8036900" y="3324867"/>
            <a:ext cx="1796615" cy="1892585"/>
            <a:chOff x="3105" y="2052"/>
            <a:chExt cx="1575" cy="1620"/>
          </a:xfrm>
        </p:grpSpPr>
        <p:sp>
          <p:nvSpPr>
            <p:cNvPr id="36893" name="Oval 361"/>
            <p:cNvSpPr>
              <a:spLocks noChangeArrowheads="1"/>
            </p:cNvSpPr>
            <p:nvPr/>
          </p:nvSpPr>
          <p:spPr bwMode="auto">
            <a:xfrm>
              <a:off x="3105" y="2052"/>
              <a:ext cx="594" cy="540"/>
            </a:xfrm>
            <a:prstGeom prst="ellipse">
              <a:avLst/>
            </a:prstGeom>
            <a:noFill/>
            <a:ln w="38100">
              <a:solidFill>
                <a:srgbClr val="00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sz="1400">
                <a:solidFill>
                  <a:srgbClr val="000000"/>
                </a:solidFill>
              </a:endParaRPr>
            </a:p>
          </p:txBody>
        </p:sp>
        <p:sp>
          <p:nvSpPr>
            <p:cNvPr id="36894" name="Line 362"/>
            <p:cNvSpPr>
              <a:spLocks noChangeShapeType="1"/>
            </p:cNvSpPr>
            <p:nvPr/>
          </p:nvSpPr>
          <p:spPr bwMode="auto">
            <a:xfrm flipH="1" flipV="1">
              <a:off x="3636" y="2538"/>
              <a:ext cx="1044" cy="1134"/>
            </a:xfrm>
            <a:prstGeom prst="line">
              <a:avLst/>
            </a:prstGeom>
            <a:noFill/>
            <a:ln w="254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grpSp>
      <p:sp>
        <p:nvSpPr>
          <p:cNvPr id="36885" name="Rectangle 4"/>
          <p:cNvSpPr>
            <a:spLocks noChangeArrowheads="1"/>
          </p:cNvSpPr>
          <p:nvPr/>
        </p:nvSpPr>
        <p:spPr bwMode="auto">
          <a:xfrm>
            <a:off x="8267332" y="5501120"/>
            <a:ext cx="44082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tabLst>
                <a:tab pos="628650" algn="l"/>
                <a:tab pos="1314450" algn="l"/>
                <a:tab pos="2000250" algn="l"/>
                <a:tab pos="2628900" algn="l"/>
              </a:tabLst>
            </a:pPr>
            <a:r>
              <a:rPr lang="en-US" altLang="zh-TW" sz="1400" b="1" dirty="0">
                <a:solidFill>
                  <a:srgbClr val="FF0000"/>
                </a:solidFill>
                <a:latin typeface="微软雅黑" pitchFamily="34" charset="-122"/>
                <a:ea typeface="微软雅黑" pitchFamily="34" charset="-122"/>
              </a:rPr>
              <a:t>Q4</a:t>
            </a:r>
          </a:p>
        </p:txBody>
      </p:sp>
      <p:sp>
        <p:nvSpPr>
          <p:cNvPr id="36889" name="Line 362"/>
          <p:cNvSpPr>
            <a:spLocks noChangeShapeType="1"/>
          </p:cNvSpPr>
          <p:nvPr/>
        </p:nvSpPr>
        <p:spPr bwMode="auto">
          <a:xfrm flipV="1">
            <a:off x="6073792" y="3005932"/>
            <a:ext cx="235373" cy="1777571"/>
          </a:xfrm>
          <a:prstGeom prst="line">
            <a:avLst/>
          </a:prstGeom>
          <a:noFill/>
          <a:ln w="254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
        <p:nvSpPr>
          <p:cNvPr id="36890" name="Line 362"/>
          <p:cNvSpPr>
            <a:spLocks noChangeShapeType="1"/>
          </p:cNvSpPr>
          <p:nvPr/>
        </p:nvSpPr>
        <p:spPr bwMode="auto">
          <a:xfrm>
            <a:off x="6318974" y="5004443"/>
            <a:ext cx="1437311" cy="364421"/>
          </a:xfrm>
          <a:prstGeom prst="line">
            <a:avLst/>
          </a:prstGeom>
          <a:noFill/>
          <a:ln w="254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
        <p:nvSpPr>
          <p:cNvPr id="36891" name="Line 362"/>
          <p:cNvSpPr>
            <a:spLocks noChangeShapeType="1"/>
          </p:cNvSpPr>
          <p:nvPr/>
        </p:nvSpPr>
        <p:spPr bwMode="auto">
          <a:xfrm flipV="1">
            <a:off x="6309166" y="3076231"/>
            <a:ext cx="3079473" cy="1717314"/>
          </a:xfrm>
          <a:prstGeom prst="line">
            <a:avLst/>
          </a:prstGeom>
          <a:noFill/>
          <a:ln w="254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nchor="ctr"/>
          <a:lstStyle/>
          <a:p>
            <a:endParaRPr lang="zh-CN" altLang="en-US">
              <a:solidFill>
                <a:srgbClr val="000000"/>
              </a:solidFill>
            </a:endParaRPr>
          </a:p>
        </p:txBody>
      </p:sp>
      <p:sp>
        <p:nvSpPr>
          <p:cNvPr id="304" name="标题 1"/>
          <p:cNvSpPr txBox="1">
            <a:spLocks/>
          </p:cNvSpPr>
          <p:nvPr/>
        </p:nvSpPr>
        <p:spPr bwMode="gray">
          <a:xfrm>
            <a:off x="425598" y="501052"/>
            <a:ext cx="11545200"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财务管理解决方案：多维度分析</a:t>
            </a:r>
          </a:p>
        </p:txBody>
      </p:sp>
      <p:sp>
        <p:nvSpPr>
          <p:cNvPr id="305" name="KSO_Shape"/>
          <p:cNvSpPr/>
          <p:nvPr/>
        </p:nvSpPr>
        <p:spPr>
          <a:xfrm>
            <a:off x="4893715" y="4628899"/>
            <a:ext cx="1453283" cy="617760"/>
          </a:xfrm>
          <a:prstGeom prst="round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dirty="0">
                <a:solidFill>
                  <a:schemeClr val="tx1"/>
                </a:solidFill>
                <a:latin typeface="微软雅黑" panose="020B0503020204020204" pitchFamily="34" charset="-122"/>
                <a:ea typeface="微软雅黑" panose="020B0503020204020204" pitchFamily="34" charset="-122"/>
              </a:rPr>
              <a:t>维度</a:t>
            </a:r>
          </a:p>
        </p:txBody>
      </p:sp>
      <p:sp>
        <p:nvSpPr>
          <p:cNvPr id="306" name="KSO_Shape"/>
          <p:cNvSpPr/>
          <p:nvPr/>
        </p:nvSpPr>
        <p:spPr>
          <a:xfrm>
            <a:off x="9409480" y="5077264"/>
            <a:ext cx="1453283" cy="617760"/>
          </a:xfrm>
          <a:prstGeom prst="round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dirty="0">
                <a:solidFill>
                  <a:schemeClr val="tx1"/>
                </a:solidFill>
                <a:latin typeface="微软雅黑" panose="020B0503020204020204" pitchFamily="34" charset="-122"/>
                <a:ea typeface="微软雅黑" panose="020B0503020204020204" pitchFamily="34" charset="-122"/>
              </a:rPr>
              <a:t>度量值</a:t>
            </a:r>
          </a:p>
        </p:txBody>
      </p:sp>
    </p:spTree>
    <p:extLst>
      <p:ext uri="{BB962C8B-B14F-4D97-AF65-F5344CB8AC3E}">
        <p14:creationId xmlns:p14="http://schemas.microsoft.com/office/powerpoint/2010/main" val="1609222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SO_Shape"/>
          <p:cNvSpPr/>
          <p:nvPr/>
        </p:nvSpPr>
        <p:spPr>
          <a:xfrm>
            <a:off x="3262901" y="1293812"/>
            <a:ext cx="8261441" cy="4997974"/>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pic>
        <p:nvPicPr>
          <p:cNvPr id="59395" name="Picture 3"/>
          <p:cNvPicPr>
            <a:picLocks noChangeAspect="1" noChangeArrowheads="1"/>
          </p:cNvPicPr>
          <p:nvPr/>
        </p:nvPicPr>
        <p:blipFill rotWithShape="1">
          <a:blip r:embed="rId2"/>
          <a:srcRect b="7234"/>
          <a:stretch/>
        </p:blipFill>
        <p:spPr bwMode="auto">
          <a:xfrm>
            <a:off x="3404493" y="1419590"/>
            <a:ext cx="7999646" cy="4690923"/>
          </a:xfrm>
          <a:prstGeom prst="rect">
            <a:avLst/>
          </a:prstGeom>
          <a:noFill/>
          <a:ln w="9525">
            <a:noFill/>
            <a:miter lim="800000"/>
            <a:headEnd/>
            <a:tailEnd/>
          </a:ln>
        </p:spPr>
      </p:pic>
      <p:sp>
        <p:nvSpPr>
          <p:cNvPr id="6" name="标题 1"/>
          <p:cNvSpPr txBox="1">
            <a:spLocks/>
          </p:cNvSpPr>
          <p:nvPr/>
        </p:nvSpPr>
        <p:spPr bwMode="gray">
          <a:xfrm>
            <a:off x="425598" y="501052"/>
            <a:ext cx="11545200"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财务管理解决方案：财务资金管理流程</a:t>
            </a:r>
          </a:p>
        </p:txBody>
      </p:sp>
      <p:sp>
        <p:nvSpPr>
          <p:cNvPr id="8" name="Text Box 3"/>
          <p:cNvSpPr txBox="1">
            <a:spLocks noChangeArrowheads="1"/>
          </p:cNvSpPr>
          <p:nvPr/>
        </p:nvSpPr>
        <p:spPr bwMode="auto">
          <a:xfrm>
            <a:off x="253204" y="1789588"/>
            <a:ext cx="3080493" cy="830997"/>
          </a:xfrm>
          <a:prstGeom prst="rect">
            <a:avLst/>
          </a:prstGeom>
          <a:noFill/>
          <a:ln w="9525">
            <a:noFill/>
            <a:miter lim="800000"/>
            <a:headEnd/>
            <a:tailEnd/>
          </a:ln>
        </p:spPr>
        <p:txBody>
          <a:bodyPr wrap="square">
            <a:spAutoFit/>
          </a:bodyPr>
          <a:lstStyle/>
          <a:p>
            <a:pPr>
              <a:lnSpc>
                <a:spcPct val="150000"/>
              </a:lnSpc>
              <a:spcBef>
                <a:spcPts val="0"/>
              </a:spcBef>
              <a:buClr>
                <a:schemeClr val="tx2">
                  <a:lumMod val="40000"/>
                  <a:lumOff val="60000"/>
                </a:schemeClr>
              </a:buClr>
              <a:buSzPct val="80000"/>
              <a:defRPr/>
            </a:pPr>
            <a:r>
              <a:rPr lang="zh-CN" altLang="en-US" dirty="0">
                <a:solidFill>
                  <a:srgbClr val="F0AB00"/>
                </a:solidFill>
                <a:latin typeface="+mj-lt"/>
                <a:ea typeface="+mj-ea"/>
                <a:cs typeface="+mj-cs"/>
              </a:rPr>
              <a:t>资金计划管理</a:t>
            </a:r>
            <a:r>
              <a:rPr lang="zh-CN" altLang="en-US" dirty="0">
                <a:latin typeface="+mj-lt"/>
                <a:ea typeface="+mj-ea"/>
                <a:cs typeface="+mj-cs"/>
              </a:rPr>
              <a:t>的提升是实现财务资金管理提升的重要环节；</a:t>
            </a:r>
          </a:p>
        </p:txBody>
      </p:sp>
    </p:spTree>
    <p:extLst>
      <p:ext uri="{BB962C8B-B14F-4D97-AF65-F5344CB8AC3E}">
        <p14:creationId xmlns:p14="http://schemas.microsoft.com/office/powerpoint/2010/main" val="202554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432000" y="3314557"/>
            <a:ext cx="11328000" cy="738664"/>
          </a:xfrm>
        </p:spPr>
        <p:txBody>
          <a:bodyPr/>
          <a:lstStyle/>
          <a:p>
            <a:r>
              <a:rPr lang="zh-CN" altLang="en-US" spc="200" dirty="0" smtClean="0">
                <a:latin typeface="微软雅黑" panose="020B0503020204020204" pitchFamily="34" charset="-122"/>
                <a:ea typeface="微软雅黑" panose="020B0503020204020204" pitchFamily="34" charset="-122"/>
                <a:cs typeface="Arial Unicode MS" pitchFamily="34" charset="-122"/>
              </a:rPr>
              <a:t>汽车零部件行业</a:t>
            </a:r>
            <a:r>
              <a:rPr lang="zh-CN" altLang="en-US" spc="200" dirty="0">
                <a:latin typeface="微软雅黑" panose="020B0503020204020204" pitchFamily="34" charset="-122"/>
                <a:ea typeface="微软雅黑" panose="020B0503020204020204" pitchFamily="34" charset="-122"/>
                <a:cs typeface="Arial Unicode MS" pitchFamily="34" charset="-122"/>
              </a:rPr>
              <a:t>业务特点及需求分析</a:t>
            </a:r>
            <a:endParaRPr lang="zh-CN" altLang="en-US" dirty="0">
              <a:latin typeface="微软雅黑" panose="020B0503020204020204" pitchFamily="34" charset="-122"/>
              <a:ea typeface="微软雅黑" panose="020B0503020204020204" pitchFamily="34" charset="-122"/>
            </a:endParaRPr>
          </a:p>
        </p:txBody>
      </p:sp>
      <p:pic>
        <p:nvPicPr>
          <p:cNvPr id="16" name="图片占位符 1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0965" b="30965"/>
          <a:stretch>
            <a:fillRect/>
          </a:stretch>
        </p:blipFill>
        <p:spPr>
          <a:xfrm>
            <a:off x="431800" y="132735"/>
            <a:ext cx="11328400" cy="2905740"/>
          </a:xfrm>
        </p:spPr>
      </p:pic>
    </p:spTree>
    <p:extLst>
      <p:ext uri="{BB962C8B-B14F-4D97-AF65-F5344CB8AC3E}">
        <p14:creationId xmlns:p14="http://schemas.microsoft.com/office/powerpoint/2010/main" val="2262929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4" descr="Comp_Mgmt_Triangle"/>
          <p:cNvPicPr>
            <a:picLocks noChangeAspect="1" noChangeArrowheads="1"/>
          </p:cNvPicPr>
          <p:nvPr/>
        </p:nvPicPr>
        <p:blipFill>
          <a:blip r:embed="rId2"/>
          <a:srcRect/>
          <a:stretch>
            <a:fillRect/>
          </a:stretch>
        </p:blipFill>
        <p:spPr bwMode="auto">
          <a:xfrm>
            <a:off x="2172606" y="1992314"/>
            <a:ext cx="5584826" cy="4365625"/>
          </a:xfrm>
          <a:prstGeom prst="rect">
            <a:avLst/>
          </a:prstGeom>
          <a:noFill/>
          <a:ln w="9525">
            <a:noFill/>
            <a:miter lim="800000"/>
            <a:headEnd/>
            <a:tailEnd/>
          </a:ln>
        </p:spPr>
      </p:pic>
      <p:sp>
        <p:nvSpPr>
          <p:cNvPr id="47108" name="Line 5"/>
          <p:cNvSpPr>
            <a:spLocks noChangeShapeType="1"/>
          </p:cNvSpPr>
          <p:nvPr/>
        </p:nvSpPr>
        <p:spPr bwMode="auto">
          <a:xfrm>
            <a:off x="6222074" y="2842976"/>
            <a:ext cx="2160000" cy="0"/>
          </a:xfrm>
          <a:prstGeom prst="line">
            <a:avLst/>
          </a:prstGeom>
          <a:noFill/>
          <a:ln w="38100">
            <a:solidFill>
              <a:srgbClr val="F0AB00"/>
            </a:solidFill>
            <a:round/>
            <a:headEnd/>
            <a:tailEnd type="triangle" w="med" len="med"/>
          </a:ln>
        </p:spPr>
        <p:txBody>
          <a:bodyPr/>
          <a:lstStyle/>
          <a:p>
            <a:endParaRPr lang="zh-CN" altLang="en-US"/>
          </a:p>
        </p:txBody>
      </p:sp>
      <p:sp>
        <p:nvSpPr>
          <p:cNvPr id="47109" name="Rectangle 6"/>
          <p:cNvSpPr>
            <a:spLocks noChangeArrowheads="1"/>
          </p:cNvSpPr>
          <p:nvPr/>
        </p:nvSpPr>
        <p:spPr bwMode="auto">
          <a:xfrm>
            <a:off x="7234686" y="2212975"/>
            <a:ext cx="1223962" cy="355600"/>
          </a:xfrm>
          <a:prstGeom prst="rect">
            <a:avLst/>
          </a:prstGeom>
          <a:noFill/>
          <a:ln w="9525">
            <a:noFill/>
            <a:miter lim="800000"/>
            <a:headEnd/>
            <a:tailEnd/>
          </a:ln>
        </p:spPr>
        <p:txBody>
          <a:bodyPr wrap="none" anchor="ctr"/>
          <a:lstStyle/>
          <a:p>
            <a:r>
              <a:rPr lang="zh-CN" altLang="en-US">
                <a:solidFill>
                  <a:schemeClr val="tx2"/>
                </a:solidFill>
                <a:latin typeface="微软雅黑" pitchFamily="34" charset="-122"/>
                <a:ea typeface="微软雅黑" pitchFamily="34" charset="-122"/>
              </a:rPr>
              <a:t>决策层</a:t>
            </a:r>
            <a:endParaRPr lang="en-US">
              <a:solidFill>
                <a:schemeClr val="tx2"/>
              </a:solidFill>
              <a:latin typeface="微软雅黑" pitchFamily="34" charset="-122"/>
              <a:ea typeface="微软雅黑" pitchFamily="34" charset="-122"/>
            </a:endParaRPr>
          </a:p>
        </p:txBody>
      </p:sp>
      <p:sp>
        <p:nvSpPr>
          <p:cNvPr id="47110" name="Rectangle 8"/>
          <p:cNvSpPr>
            <a:spLocks noChangeArrowheads="1"/>
          </p:cNvSpPr>
          <p:nvPr/>
        </p:nvSpPr>
        <p:spPr bwMode="auto">
          <a:xfrm>
            <a:off x="7234687" y="3627439"/>
            <a:ext cx="1368425" cy="249237"/>
          </a:xfrm>
          <a:prstGeom prst="rect">
            <a:avLst/>
          </a:prstGeom>
          <a:noFill/>
          <a:ln w="9525">
            <a:noFill/>
            <a:miter lim="800000"/>
            <a:headEnd/>
            <a:tailEnd/>
          </a:ln>
        </p:spPr>
        <p:txBody>
          <a:bodyPr wrap="none" anchor="ctr"/>
          <a:lstStyle/>
          <a:p>
            <a:r>
              <a:rPr lang="zh-CN" altLang="en-US">
                <a:solidFill>
                  <a:schemeClr val="tx2"/>
                </a:solidFill>
                <a:latin typeface="微软雅黑" pitchFamily="34" charset="-122"/>
                <a:ea typeface="微软雅黑" pitchFamily="34" charset="-122"/>
              </a:rPr>
              <a:t>管理层</a:t>
            </a:r>
            <a:endParaRPr lang="en-US">
              <a:solidFill>
                <a:schemeClr val="tx2"/>
              </a:solidFill>
              <a:latin typeface="微软雅黑" pitchFamily="34" charset="-122"/>
              <a:ea typeface="微软雅黑" pitchFamily="34" charset="-122"/>
            </a:endParaRPr>
          </a:p>
        </p:txBody>
      </p:sp>
      <p:sp>
        <p:nvSpPr>
          <p:cNvPr id="47111" name="Line 9"/>
          <p:cNvSpPr>
            <a:spLocks noChangeShapeType="1"/>
          </p:cNvSpPr>
          <p:nvPr/>
        </p:nvSpPr>
        <p:spPr bwMode="auto">
          <a:xfrm>
            <a:off x="6206175" y="4409812"/>
            <a:ext cx="2160000" cy="0"/>
          </a:xfrm>
          <a:prstGeom prst="line">
            <a:avLst/>
          </a:prstGeom>
          <a:noFill/>
          <a:ln w="38100">
            <a:solidFill>
              <a:srgbClr val="F0AB00"/>
            </a:solidFill>
            <a:round/>
            <a:headEnd/>
            <a:tailEnd type="triangle" w="med" len="med"/>
          </a:ln>
        </p:spPr>
        <p:txBody>
          <a:bodyPr/>
          <a:lstStyle/>
          <a:p>
            <a:endParaRPr lang="zh-CN" altLang="en-US"/>
          </a:p>
        </p:txBody>
      </p:sp>
      <p:sp>
        <p:nvSpPr>
          <p:cNvPr id="47112" name="Line 11"/>
          <p:cNvSpPr>
            <a:spLocks noChangeShapeType="1"/>
          </p:cNvSpPr>
          <p:nvPr/>
        </p:nvSpPr>
        <p:spPr bwMode="auto">
          <a:xfrm>
            <a:off x="6207303" y="5866761"/>
            <a:ext cx="2160000" cy="0"/>
          </a:xfrm>
          <a:prstGeom prst="line">
            <a:avLst/>
          </a:prstGeom>
          <a:noFill/>
          <a:ln w="38100">
            <a:solidFill>
              <a:srgbClr val="F0AB00"/>
            </a:solidFill>
            <a:round/>
            <a:headEnd/>
            <a:tailEnd type="triangle" w="med" len="med"/>
          </a:ln>
        </p:spPr>
        <p:txBody>
          <a:bodyPr/>
          <a:lstStyle/>
          <a:p>
            <a:endParaRPr lang="zh-CN" altLang="en-US"/>
          </a:p>
        </p:txBody>
      </p:sp>
      <p:sp>
        <p:nvSpPr>
          <p:cNvPr id="47113" name="Rectangle 12"/>
          <p:cNvSpPr>
            <a:spLocks noChangeArrowheads="1"/>
          </p:cNvSpPr>
          <p:nvPr/>
        </p:nvSpPr>
        <p:spPr bwMode="auto">
          <a:xfrm>
            <a:off x="7234686" y="5048251"/>
            <a:ext cx="1377950" cy="442913"/>
          </a:xfrm>
          <a:prstGeom prst="rect">
            <a:avLst/>
          </a:prstGeom>
          <a:noFill/>
          <a:ln w="9525">
            <a:noFill/>
            <a:miter lim="800000"/>
            <a:headEnd/>
            <a:tailEnd/>
          </a:ln>
        </p:spPr>
        <p:txBody>
          <a:bodyPr wrap="none" anchor="ctr"/>
          <a:lstStyle/>
          <a:p>
            <a:r>
              <a:rPr lang="zh-CN" altLang="en-US">
                <a:solidFill>
                  <a:schemeClr val="tx2"/>
                </a:solidFill>
                <a:latin typeface="微软雅黑" pitchFamily="34" charset="-122"/>
                <a:ea typeface="微软雅黑" pitchFamily="34" charset="-122"/>
              </a:rPr>
              <a:t>执行层</a:t>
            </a:r>
            <a:endParaRPr lang="en-US">
              <a:solidFill>
                <a:schemeClr val="tx2"/>
              </a:solidFill>
              <a:latin typeface="微软雅黑" pitchFamily="34" charset="-122"/>
              <a:ea typeface="微软雅黑" pitchFamily="34" charset="-122"/>
            </a:endParaRPr>
          </a:p>
        </p:txBody>
      </p:sp>
      <p:sp>
        <p:nvSpPr>
          <p:cNvPr id="47124" name="Line 23"/>
          <p:cNvSpPr>
            <a:spLocks noChangeShapeType="1"/>
          </p:cNvSpPr>
          <p:nvPr/>
        </p:nvSpPr>
        <p:spPr bwMode="auto">
          <a:xfrm flipH="1">
            <a:off x="4996770" y="3434446"/>
            <a:ext cx="0" cy="1600200"/>
          </a:xfrm>
          <a:prstGeom prst="line">
            <a:avLst/>
          </a:prstGeom>
          <a:noFill/>
          <a:ln w="38100">
            <a:solidFill>
              <a:srgbClr val="F0AB00"/>
            </a:solidFill>
            <a:round/>
            <a:headEnd/>
            <a:tailEnd type="triangle" w="sm" len="sm"/>
          </a:ln>
        </p:spPr>
        <p:txBody>
          <a:bodyPr/>
          <a:lstStyle/>
          <a:p>
            <a:endParaRPr lang="zh-CN" altLang="en-US"/>
          </a:p>
        </p:txBody>
      </p:sp>
      <p:pic>
        <p:nvPicPr>
          <p:cNvPr id="47125" name="Picture 24" descr="Exec_Mgmt"/>
          <p:cNvPicPr>
            <a:picLocks noChangeAspect="1" noChangeArrowheads="1"/>
          </p:cNvPicPr>
          <p:nvPr/>
        </p:nvPicPr>
        <p:blipFill>
          <a:blip r:embed="rId3"/>
          <a:srcRect/>
          <a:stretch>
            <a:fillRect/>
          </a:stretch>
        </p:blipFill>
        <p:spPr bwMode="auto">
          <a:xfrm>
            <a:off x="4379232" y="2645460"/>
            <a:ext cx="1098550" cy="690563"/>
          </a:xfrm>
          <a:prstGeom prst="rect">
            <a:avLst/>
          </a:prstGeom>
          <a:noFill/>
          <a:ln w="9525">
            <a:noFill/>
            <a:miter lim="800000"/>
            <a:headEnd/>
            <a:tailEnd/>
          </a:ln>
        </p:spPr>
      </p:pic>
      <p:pic>
        <p:nvPicPr>
          <p:cNvPr id="47126" name="Picture 25" descr="Front_Line_Emp"/>
          <p:cNvPicPr>
            <a:picLocks noChangeAspect="1" noChangeArrowheads="1"/>
          </p:cNvPicPr>
          <p:nvPr/>
        </p:nvPicPr>
        <p:blipFill>
          <a:blip r:embed="rId4"/>
          <a:srcRect/>
          <a:stretch>
            <a:fillRect/>
          </a:stretch>
        </p:blipFill>
        <p:spPr bwMode="auto">
          <a:xfrm>
            <a:off x="3807732" y="4972052"/>
            <a:ext cx="2159000" cy="1017588"/>
          </a:xfrm>
          <a:prstGeom prst="rect">
            <a:avLst/>
          </a:prstGeom>
          <a:noFill/>
          <a:ln w="9525">
            <a:noFill/>
            <a:miter lim="800000"/>
            <a:headEnd/>
            <a:tailEnd/>
          </a:ln>
        </p:spPr>
      </p:pic>
      <p:sp>
        <p:nvSpPr>
          <p:cNvPr id="47127" name="Line 26"/>
          <p:cNvSpPr>
            <a:spLocks noChangeShapeType="1"/>
          </p:cNvSpPr>
          <p:nvPr/>
        </p:nvSpPr>
        <p:spPr bwMode="auto">
          <a:xfrm flipH="1">
            <a:off x="4768170" y="3314704"/>
            <a:ext cx="0" cy="1676400"/>
          </a:xfrm>
          <a:prstGeom prst="line">
            <a:avLst/>
          </a:prstGeom>
          <a:noFill/>
          <a:ln w="38100">
            <a:solidFill>
              <a:srgbClr val="F0AB00"/>
            </a:solidFill>
            <a:round/>
            <a:headEnd type="triangle" w="med" len="med"/>
            <a:tailEnd type="none" w="sm" len="sm"/>
          </a:ln>
        </p:spPr>
        <p:txBody>
          <a:bodyPr/>
          <a:lstStyle/>
          <a:p>
            <a:endParaRPr lang="zh-CN" altLang="en-US"/>
          </a:p>
        </p:txBody>
      </p:sp>
      <p:pic>
        <p:nvPicPr>
          <p:cNvPr id="47128" name="Picture 27" descr="Oper_Mgmt"/>
          <p:cNvPicPr>
            <a:picLocks noChangeAspect="1" noChangeArrowheads="1"/>
          </p:cNvPicPr>
          <p:nvPr/>
        </p:nvPicPr>
        <p:blipFill>
          <a:blip r:embed="rId5"/>
          <a:srcRect/>
          <a:stretch>
            <a:fillRect/>
          </a:stretch>
        </p:blipFill>
        <p:spPr bwMode="auto">
          <a:xfrm>
            <a:off x="4385582" y="3658057"/>
            <a:ext cx="1096963" cy="1062038"/>
          </a:xfrm>
          <a:prstGeom prst="rect">
            <a:avLst/>
          </a:prstGeom>
          <a:noFill/>
          <a:ln w="9525">
            <a:noFill/>
            <a:miter lim="800000"/>
            <a:headEnd/>
            <a:tailEnd/>
          </a:ln>
        </p:spPr>
      </p:pic>
      <p:pic>
        <p:nvPicPr>
          <p:cNvPr id="47115" name="Picture 28" descr="Reporting1"/>
          <p:cNvPicPr>
            <a:picLocks noChangeAspect="1" noChangeArrowheads="1"/>
          </p:cNvPicPr>
          <p:nvPr/>
        </p:nvPicPr>
        <p:blipFill>
          <a:blip r:embed="rId6"/>
          <a:srcRect/>
          <a:stretch>
            <a:fillRect/>
          </a:stretch>
        </p:blipFill>
        <p:spPr bwMode="auto">
          <a:xfrm>
            <a:off x="8474615" y="4735737"/>
            <a:ext cx="1871662" cy="1149350"/>
          </a:xfrm>
          <a:prstGeom prst="rect">
            <a:avLst/>
          </a:prstGeom>
          <a:noFill/>
          <a:ln w="3175">
            <a:solidFill>
              <a:schemeClr val="folHlink"/>
            </a:solidFill>
            <a:miter lim="800000"/>
            <a:headEnd/>
            <a:tailEnd/>
          </a:ln>
        </p:spPr>
      </p:pic>
      <p:sp>
        <p:nvSpPr>
          <p:cNvPr id="33" name="Rounded Rectangular Callout 21"/>
          <p:cNvSpPr/>
          <p:nvPr/>
        </p:nvSpPr>
        <p:spPr>
          <a:xfrm>
            <a:off x="2082124" y="1565275"/>
            <a:ext cx="2066925" cy="1003300"/>
          </a:xfrm>
          <a:prstGeom prst="wedgeRoundRectCallout">
            <a:avLst>
              <a:gd name="adj1" fmla="val 54814"/>
              <a:gd name="adj2" fmla="val 8904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zh-CN" altLang="en-US" sz="1400" dirty="0">
                <a:solidFill>
                  <a:schemeClr val="bg1"/>
                </a:solidFill>
                <a:latin typeface="微软雅黑" pitchFamily="34" charset="-122"/>
                <a:ea typeface="微软雅黑" pitchFamily="34" charset="-122"/>
              </a:rPr>
              <a:t>管理关键指标，及时调整经营战略。比如开展</a:t>
            </a:r>
            <a:r>
              <a:rPr lang="en-US" altLang="zh-CN" sz="1400" dirty="0">
                <a:solidFill>
                  <a:schemeClr val="bg1"/>
                </a:solidFill>
                <a:latin typeface="微软雅黑" pitchFamily="34" charset="-122"/>
                <a:ea typeface="微软雅黑" pitchFamily="34" charset="-122"/>
              </a:rPr>
              <a:t>/</a:t>
            </a:r>
            <a:r>
              <a:rPr lang="zh-CN" altLang="en-US" sz="1400" dirty="0">
                <a:solidFill>
                  <a:schemeClr val="bg1"/>
                </a:solidFill>
                <a:latin typeface="微软雅黑" pitchFamily="34" charset="-122"/>
                <a:ea typeface="微软雅黑" pitchFamily="34" charset="-122"/>
              </a:rPr>
              <a:t>终止促销活动，进入新市场</a:t>
            </a:r>
            <a:r>
              <a:rPr lang="en-US" altLang="zh-CN" sz="1400" dirty="0">
                <a:solidFill>
                  <a:schemeClr val="bg1"/>
                </a:solidFill>
                <a:latin typeface="微软雅黑" pitchFamily="34" charset="-122"/>
                <a:ea typeface="微软雅黑" pitchFamily="34" charset="-122"/>
              </a:rPr>
              <a:t>/</a:t>
            </a:r>
            <a:r>
              <a:rPr lang="zh-CN" altLang="en-US" sz="1400" dirty="0">
                <a:solidFill>
                  <a:schemeClr val="bg1"/>
                </a:solidFill>
                <a:latin typeface="微软雅黑" pitchFamily="34" charset="-122"/>
                <a:ea typeface="微软雅黑" pitchFamily="34" charset="-122"/>
              </a:rPr>
              <a:t>展店，引入新产品</a:t>
            </a:r>
          </a:p>
        </p:txBody>
      </p:sp>
      <p:sp>
        <p:nvSpPr>
          <p:cNvPr id="34" name="Rounded Rectangular Callout 22"/>
          <p:cNvSpPr/>
          <p:nvPr/>
        </p:nvSpPr>
        <p:spPr>
          <a:xfrm>
            <a:off x="2082124" y="3144838"/>
            <a:ext cx="2066925" cy="1079500"/>
          </a:xfrm>
          <a:prstGeom prst="wedgeRoundRectCallout">
            <a:avLst>
              <a:gd name="adj1" fmla="val 63887"/>
              <a:gd name="adj2" fmla="val 4237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zh-CN" altLang="en-US" sz="1400" dirty="0">
                <a:solidFill>
                  <a:schemeClr val="bg1"/>
                </a:solidFill>
                <a:latin typeface="微软雅黑" pitchFamily="34" charset="-122"/>
                <a:ea typeface="微软雅黑" pitchFamily="34" charset="-122"/>
              </a:rPr>
              <a:t>管理层需要获取和解读数据，快速调整运作战术。调整供应链、库存指标</a:t>
            </a:r>
          </a:p>
        </p:txBody>
      </p:sp>
      <p:sp>
        <p:nvSpPr>
          <p:cNvPr id="37" name="Rounded Rectangular Callout 26"/>
          <p:cNvSpPr/>
          <p:nvPr/>
        </p:nvSpPr>
        <p:spPr>
          <a:xfrm>
            <a:off x="2082124" y="4729164"/>
            <a:ext cx="2016125" cy="909637"/>
          </a:xfrm>
          <a:prstGeom prst="wedgeRoundRectCallout">
            <a:avLst>
              <a:gd name="adj1" fmla="val 65960"/>
              <a:gd name="adj2" fmla="val 4133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zh-CN" altLang="en-US" sz="1400" dirty="0">
                <a:solidFill>
                  <a:schemeClr val="bg1"/>
                </a:solidFill>
                <a:latin typeface="微软雅黑" pitchFamily="34" charset="-122"/>
                <a:ea typeface="微软雅黑" pitchFamily="34" charset="-122"/>
              </a:rPr>
              <a:t>日常业务操作需求，直接获得分析内容提高操作效率。比如营销报表、存货日报</a:t>
            </a:r>
            <a:endParaRPr lang="en-US" sz="1400" i="1" dirty="0">
              <a:solidFill>
                <a:schemeClr val="bg1"/>
              </a:solidFill>
              <a:latin typeface="微软雅黑" pitchFamily="34" charset="-122"/>
              <a:ea typeface="微软雅黑" pitchFamily="34" charset="-122"/>
            </a:endParaRPr>
          </a:p>
        </p:txBody>
      </p:sp>
      <p:pic>
        <p:nvPicPr>
          <p:cNvPr id="47121" name="Picture 3"/>
          <p:cNvPicPr>
            <a:picLocks noChangeAspect="1" noChangeArrowheads="1"/>
          </p:cNvPicPr>
          <p:nvPr/>
        </p:nvPicPr>
        <p:blipFill>
          <a:blip r:embed="rId7"/>
          <a:srcRect/>
          <a:stretch>
            <a:fillRect/>
          </a:stretch>
        </p:blipFill>
        <p:spPr bwMode="auto">
          <a:xfrm>
            <a:off x="8438102" y="1836738"/>
            <a:ext cx="1908175" cy="1092200"/>
          </a:xfrm>
          <a:prstGeom prst="rect">
            <a:avLst/>
          </a:prstGeom>
          <a:noFill/>
          <a:ln w="9525">
            <a:noFill/>
            <a:miter lim="800000"/>
            <a:headEnd/>
            <a:tailEnd/>
          </a:ln>
        </p:spPr>
      </p:pic>
      <p:pic>
        <p:nvPicPr>
          <p:cNvPr id="47122" name="Picture 2" descr="C:\Documents and Settings\Administrator\Desktop\Mashup Screenshot.jpg"/>
          <p:cNvPicPr>
            <a:picLocks noChangeAspect="1" noChangeArrowheads="1"/>
          </p:cNvPicPr>
          <p:nvPr/>
        </p:nvPicPr>
        <p:blipFill>
          <a:blip r:embed="rId8"/>
          <a:srcRect/>
          <a:stretch>
            <a:fillRect/>
          </a:stretch>
        </p:blipFill>
        <p:spPr bwMode="auto">
          <a:xfrm>
            <a:off x="8474614" y="3222625"/>
            <a:ext cx="1835059" cy="1139825"/>
          </a:xfrm>
          <a:prstGeom prst="rect">
            <a:avLst/>
          </a:prstGeom>
          <a:noFill/>
          <a:ln w="9525">
            <a:noFill/>
            <a:miter lim="800000"/>
            <a:headEnd/>
            <a:tailEnd/>
          </a:ln>
        </p:spPr>
      </p:pic>
      <p:sp>
        <p:nvSpPr>
          <p:cNvPr id="25" name="Rectangle 5"/>
          <p:cNvSpPr txBox="1">
            <a:spLocks noChangeArrowheads="1"/>
          </p:cNvSpPr>
          <p:nvPr/>
        </p:nvSpPr>
        <p:spPr bwMode="gray">
          <a:xfrm>
            <a:off x="4806057" y="1234053"/>
            <a:ext cx="2887953" cy="756000"/>
          </a:xfrm>
          <a:prstGeom prst="rect">
            <a:avLst/>
          </a:prstGeom>
          <a:noFill/>
          <a:ln w="12700">
            <a:noFill/>
            <a:miter lim="800000"/>
            <a:headEnd/>
            <a:tailEnd/>
          </a:ln>
        </p:spPr>
        <p:txBody>
          <a:bodyPr lIns="0" tIns="0" rIns="0" bIns="0" anchor="ctr"/>
          <a:lstStyle/>
          <a:p>
            <a:pPr marL="63500" indent="-63500">
              <a:lnSpc>
                <a:spcPct val="90000"/>
              </a:lnSpc>
              <a:defRPr/>
            </a:pPr>
            <a:r>
              <a:rPr lang="zh-CN" altLang="en-US" dirty="0" smtClean="0">
                <a:latin typeface="微软雅黑" panose="020B0503020204020204" pitchFamily="34" charset="-122"/>
                <a:ea typeface="微软雅黑" panose="020B0503020204020204" pitchFamily="34" charset="-122"/>
                <a:cs typeface="+mj-cs"/>
              </a:rPr>
              <a:t>针对</a:t>
            </a:r>
            <a:r>
              <a:rPr lang="zh-CN" altLang="en-US" dirty="0">
                <a:latin typeface="微软雅黑" panose="020B0503020204020204" pitchFamily="34" charset="-122"/>
                <a:ea typeface="微软雅黑" panose="020B0503020204020204" pitchFamily="34" charset="-122"/>
                <a:cs typeface="+mj-cs"/>
              </a:rPr>
              <a:t>企业各类用户需求的应用</a:t>
            </a:r>
            <a:endParaRPr lang="de-DE" altLang="zh-CN" dirty="0">
              <a:latin typeface="微软雅黑" panose="020B0503020204020204" pitchFamily="34" charset="-122"/>
              <a:ea typeface="微软雅黑" panose="020B0503020204020204" pitchFamily="34" charset="-122"/>
              <a:cs typeface="+mj-cs"/>
            </a:endParaRPr>
          </a:p>
        </p:txBody>
      </p:sp>
      <p:sp>
        <p:nvSpPr>
          <p:cNvPr id="26"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latin typeface="微软雅黑" panose="020B0503020204020204" pitchFamily="34" charset="-122"/>
                <a:ea typeface="微软雅黑" panose="020B0503020204020204" pitchFamily="34" charset="-122"/>
              </a:rPr>
              <a:t>重点展示：</a:t>
            </a:r>
            <a:r>
              <a:rPr lang="zh-CN" altLang="en-US" sz="3200" dirty="0">
                <a:latin typeface="微软雅黑" panose="020B0503020204020204" pitchFamily="34" charset="-122"/>
                <a:ea typeface="微软雅黑" panose="020B0503020204020204" pitchFamily="34" charset="-122"/>
              </a:rPr>
              <a:t>综合智能分析平台解决方案</a:t>
            </a:r>
          </a:p>
        </p:txBody>
      </p:sp>
      <p:sp>
        <p:nvSpPr>
          <p:cNvPr id="27" name="KSO_Shape"/>
          <p:cNvSpPr/>
          <p:nvPr/>
        </p:nvSpPr>
        <p:spPr>
          <a:xfrm>
            <a:off x="8419308" y="3191561"/>
            <a:ext cx="1926969" cy="1233749"/>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28" name="KSO_Shape"/>
          <p:cNvSpPr/>
          <p:nvPr/>
        </p:nvSpPr>
        <p:spPr>
          <a:xfrm>
            <a:off x="8428658" y="4697638"/>
            <a:ext cx="1926969" cy="1233749"/>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29" name="KSO_Shape"/>
          <p:cNvSpPr>
            <a:spLocks/>
          </p:cNvSpPr>
          <p:nvPr/>
        </p:nvSpPr>
        <p:spPr bwMode="auto">
          <a:xfrm>
            <a:off x="6251920" y="2144597"/>
            <a:ext cx="678049" cy="609885"/>
          </a:xfrm>
          <a:custGeom>
            <a:avLst/>
            <a:gdLst>
              <a:gd name="T0" fmla="*/ 1765798 w 2862"/>
              <a:gd name="T1" fmla="*/ 183196 h 2571"/>
              <a:gd name="T2" fmla="*/ 1533042 w 2862"/>
              <a:gd name="T3" fmla="*/ 20145 h 2571"/>
              <a:gd name="T4" fmla="*/ 1420439 w 2862"/>
              <a:gd name="T5" fmla="*/ 53511 h 2571"/>
              <a:gd name="T6" fmla="*/ 764949 w 2862"/>
              <a:gd name="T7" fmla="*/ 989636 h 2571"/>
              <a:gd name="T8" fmla="*/ 379958 w 2862"/>
              <a:gd name="T9" fmla="*/ 446973 h 2571"/>
              <a:gd name="T10" fmla="*/ 266725 w 2862"/>
              <a:gd name="T11" fmla="*/ 412978 h 2571"/>
              <a:gd name="T12" fmla="*/ 34599 w 2862"/>
              <a:gd name="T13" fmla="*/ 576029 h 2571"/>
              <a:gd name="T14" fmla="*/ 27679 w 2862"/>
              <a:gd name="T15" fmla="*/ 693753 h 2571"/>
              <a:gd name="T16" fmla="*/ 595100 w 2862"/>
              <a:gd name="T17" fmla="*/ 1494527 h 2571"/>
              <a:gd name="T18" fmla="*/ 934797 w 2862"/>
              <a:gd name="T19" fmla="*/ 1494527 h 2571"/>
              <a:gd name="T20" fmla="*/ 1773347 w 2862"/>
              <a:gd name="T21" fmla="*/ 300290 h 2571"/>
              <a:gd name="T22" fmla="*/ 1765798 w 2862"/>
              <a:gd name="T23" fmla="*/ 183196 h 25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2" h="2571">
                <a:moveTo>
                  <a:pt x="2807" y="291"/>
                </a:moveTo>
                <a:cubicBezTo>
                  <a:pt x="2693" y="191"/>
                  <a:pt x="2570" y="104"/>
                  <a:pt x="2437" y="32"/>
                </a:cubicBezTo>
                <a:cubicBezTo>
                  <a:pt x="2379" y="0"/>
                  <a:pt x="2301" y="22"/>
                  <a:pt x="2258" y="85"/>
                </a:cubicBezTo>
                <a:cubicBezTo>
                  <a:pt x="1216" y="1572"/>
                  <a:pt x="1216" y="1572"/>
                  <a:pt x="1216" y="1572"/>
                </a:cubicBezTo>
                <a:cubicBezTo>
                  <a:pt x="604" y="710"/>
                  <a:pt x="604" y="710"/>
                  <a:pt x="604" y="710"/>
                </a:cubicBezTo>
                <a:cubicBezTo>
                  <a:pt x="561" y="647"/>
                  <a:pt x="482" y="624"/>
                  <a:pt x="424" y="656"/>
                </a:cubicBezTo>
                <a:cubicBezTo>
                  <a:pt x="292" y="729"/>
                  <a:pt x="169" y="815"/>
                  <a:pt x="55" y="915"/>
                </a:cubicBezTo>
                <a:cubicBezTo>
                  <a:pt x="5" y="958"/>
                  <a:pt x="0" y="1040"/>
                  <a:pt x="44" y="1102"/>
                </a:cubicBezTo>
                <a:cubicBezTo>
                  <a:pt x="44" y="1102"/>
                  <a:pt x="848" y="2237"/>
                  <a:pt x="946" y="2374"/>
                </a:cubicBezTo>
                <a:cubicBezTo>
                  <a:pt x="1087" y="2571"/>
                  <a:pt x="1350" y="2561"/>
                  <a:pt x="1486" y="2374"/>
                </a:cubicBezTo>
                <a:cubicBezTo>
                  <a:pt x="1587" y="2235"/>
                  <a:pt x="2819" y="477"/>
                  <a:pt x="2819" y="477"/>
                </a:cubicBezTo>
                <a:cubicBezTo>
                  <a:pt x="2862" y="415"/>
                  <a:pt x="2857" y="334"/>
                  <a:pt x="2807" y="2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0" name="KSO_Shape"/>
          <p:cNvSpPr>
            <a:spLocks/>
          </p:cNvSpPr>
          <p:nvPr/>
        </p:nvSpPr>
        <p:spPr bwMode="auto">
          <a:xfrm>
            <a:off x="6280007" y="3449004"/>
            <a:ext cx="678049" cy="609885"/>
          </a:xfrm>
          <a:custGeom>
            <a:avLst/>
            <a:gdLst>
              <a:gd name="T0" fmla="*/ 1765798 w 2862"/>
              <a:gd name="T1" fmla="*/ 183196 h 2571"/>
              <a:gd name="T2" fmla="*/ 1533042 w 2862"/>
              <a:gd name="T3" fmla="*/ 20145 h 2571"/>
              <a:gd name="T4" fmla="*/ 1420439 w 2862"/>
              <a:gd name="T5" fmla="*/ 53511 h 2571"/>
              <a:gd name="T6" fmla="*/ 764949 w 2862"/>
              <a:gd name="T7" fmla="*/ 989636 h 2571"/>
              <a:gd name="T8" fmla="*/ 379958 w 2862"/>
              <a:gd name="T9" fmla="*/ 446973 h 2571"/>
              <a:gd name="T10" fmla="*/ 266725 w 2862"/>
              <a:gd name="T11" fmla="*/ 412978 h 2571"/>
              <a:gd name="T12" fmla="*/ 34599 w 2862"/>
              <a:gd name="T13" fmla="*/ 576029 h 2571"/>
              <a:gd name="T14" fmla="*/ 27679 w 2862"/>
              <a:gd name="T15" fmla="*/ 693753 h 2571"/>
              <a:gd name="T16" fmla="*/ 595100 w 2862"/>
              <a:gd name="T17" fmla="*/ 1494527 h 2571"/>
              <a:gd name="T18" fmla="*/ 934797 w 2862"/>
              <a:gd name="T19" fmla="*/ 1494527 h 2571"/>
              <a:gd name="T20" fmla="*/ 1773347 w 2862"/>
              <a:gd name="T21" fmla="*/ 300290 h 2571"/>
              <a:gd name="T22" fmla="*/ 1765798 w 2862"/>
              <a:gd name="T23" fmla="*/ 183196 h 25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2" h="2571">
                <a:moveTo>
                  <a:pt x="2807" y="291"/>
                </a:moveTo>
                <a:cubicBezTo>
                  <a:pt x="2693" y="191"/>
                  <a:pt x="2570" y="104"/>
                  <a:pt x="2437" y="32"/>
                </a:cubicBezTo>
                <a:cubicBezTo>
                  <a:pt x="2379" y="0"/>
                  <a:pt x="2301" y="22"/>
                  <a:pt x="2258" y="85"/>
                </a:cubicBezTo>
                <a:cubicBezTo>
                  <a:pt x="1216" y="1572"/>
                  <a:pt x="1216" y="1572"/>
                  <a:pt x="1216" y="1572"/>
                </a:cubicBezTo>
                <a:cubicBezTo>
                  <a:pt x="604" y="710"/>
                  <a:pt x="604" y="710"/>
                  <a:pt x="604" y="710"/>
                </a:cubicBezTo>
                <a:cubicBezTo>
                  <a:pt x="561" y="647"/>
                  <a:pt x="482" y="624"/>
                  <a:pt x="424" y="656"/>
                </a:cubicBezTo>
                <a:cubicBezTo>
                  <a:pt x="292" y="729"/>
                  <a:pt x="169" y="815"/>
                  <a:pt x="55" y="915"/>
                </a:cubicBezTo>
                <a:cubicBezTo>
                  <a:pt x="5" y="958"/>
                  <a:pt x="0" y="1040"/>
                  <a:pt x="44" y="1102"/>
                </a:cubicBezTo>
                <a:cubicBezTo>
                  <a:pt x="44" y="1102"/>
                  <a:pt x="848" y="2237"/>
                  <a:pt x="946" y="2374"/>
                </a:cubicBezTo>
                <a:cubicBezTo>
                  <a:pt x="1087" y="2571"/>
                  <a:pt x="1350" y="2561"/>
                  <a:pt x="1486" y="2374"/>
                </a:cubicBezTo>
                <a:cubicBezTo>
                  <a:pt x="1587" y="2235"/>
                  <a:pt x="2819" y="477"/>
                  <a:pt x="2819" y="477"/>
                </a:cubicBezTo>
                <a:cubicBezTo>
                  <a:pt x="2862" y="415"/>
                  <a:pt x="2857" y="334"/>
                  <a:pt x="2807" y="2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1" name="KSO_Shape"/>
          <p:cNvSpPr>
            <a:spLocks/>
          </p:cNvSpPr>
          <p:nvPr/>
        </p:nvSpPr>
        <p:spPr bwMode="auto">
          <a:xfrm>
            <a:off x="6298933" y="5092702"/>
            <a:ext cx="678049" cy="609885"/>
          </a:xfrm>
          <a:custGeom>
            <a:avLst/>
            <a:gdLst>
              <a:gd name="T0" fmla="*/ 1765798 w 2862"/>
              <a:gd name="T1" fmla="*/ 183196 h 2571"/>
              <a:gd name="T2" fmla="*/ 1533042 w 2862"/>
              <a:gd name="T3" fmla="*/ 20145 h 2571"/>
              <a:gd name="T4" fmla="*/ 1420439 w 2862"/>
              <a:gd name="T5" fmla="*/ 53511 h 2571"/>
              <a:gd name="T6" fmla="*/ 764949 w 2862"/>
              <a:gd name="T7" fmla="*/ 989636 h 2571"/>
              <a:gd name="T8" fmla="*/ 379958 w 2862"/>
              <a:gd name="T9" fmla="*/ 446973 h 2571"/>
              <a:gd name="T10" fmla="*/ 266725 w 2862"/>
              <a:gd name="T11" fmla="*/ 412978 h 2571"/>
              <a:gd name="T12" fmla="*/ 34599 w 2862"/>
              <a:gd name="T13" fmla="*/ 576029 h 2571"/>
              <a:gd name="T14" fmla="*/ 27679 w 2862"/>
              <a:gd name="T15" fmla="*/ 693753 h 2571"/>
              <a:gd name="T16" fmla="*/ 595100 w 2862"/>
              <a:gd name="T17" fmla="*/ 1494527 h 2571"/>
              <a:gd name="T18" fmla="*/ 934797 w 2862"/>
              <a:gd name="T19" fmla="*/ 1494527 h 2571"/>
              <a:gd name="T20" fmla="*/ 1773347 w 2862"/>
              <a:gd name="T21" fmla="*/ 300290 h 2571"/>
              <a:gd name="T22" fmla="*/ 1765798 w 2862"/>
              <a:gd name="T23" fmla="*/ 183196 h 25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2" h="2571">
                <a:moveTo>
                  <a:pt x="2807" y="291"/>
                </a:moveTo>
                <a:cubicBezTo>
                  <a:pt x="2693" y="191"/>
                  <a:pt x="2570" y="104"/>
                  <a:pt x="2437" y="32"/>
                </a:cubicBezTo>
                <a:cubicBezTo>
                  <a:pt x="2379" y="0"/>
                  <a:pt x="2301" y="22"/>
                  <a:pt x="2258" y="85"/>
                </a:cubicBezTo>
                <a:cubicBezTo>
                  <a:pt x="1216" y="1572"/>
                  <a:pt x="1216" y="1572"/>
                  <a:pt x="1216" y="1572"/>
                </a:cubicBezTo>
                <a:cubicBezTo>
                  <a:pt x="604" y="710"/>
                  <a:pt x="604" y="710"/>
                  <a:pt x="604" y="710"/>
                </a:cubicBezTo>
                <a:cubicBezTo>
                  <a:pt x="561" y="647"/>
                  <a:pt x="482" y="624"/>
                  <a:pt x="424" y="656"/>
                </a:cubicBezTo>
                <a:cubicBezTo>
                  <a:pt x="292" y="729"/>
                  <a:pt x="169" y="815"/>
                  <a:pt x="55" y="915"/>
                </a:cubicBezTo>
                <a:cubicBezTo>
                  <a:pt x="5" y="958"/>
                  <a:pt x="0" y="1040"/>
                  <a:pt x="44" y="1102"/>
                </a:cubicBezTo>
                <a:cubicBezTo>
                  <a:pt x="44" y="1102"/>
                  <a:pt x="848" y="2237"/>
                  <a:pt x="946" y="2374"/>
                </a:cubicBezTo>
                <a:cubicBezTo>
                  <a:pt x="1087" y="2571"/>
                  <a:pt x="1350" y="2561"/>
                  <a:pt x="1486" y="2374"/>
                </a:cubicBezTo>
                <a:cubicBezTo>
                  <a:pt x="1587" y="2235"/>
                  <a:pt x="2819" y="477"/>
                  <a:pt x="2819" y="477"/>
                </a:cubicBezTo>
                <a:cubicBezTo>
                  <a:pt x="2862" y="415"/>
                  <a:pt x="2857" y="334"/>
                  <a:pt x="2807" y="2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364" y="4242192"/>
            <a:ext cx="3649964" cy="20269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3593" y="4242192"/>
            <a:ext cx="3651475" cy="20269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8935" y="4230592"/>
            <a:ext cx="3660527" cy="2038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a:spLocks noChangeArrowheads="1"/>
          </p:cNvSpPr>
          <p:nvPr/>
        </p:nvSpPr>
        <p:spPr bwMode="auto">
          <a:xfrm>
            <a:off x="6851176" y="1621307"/>
            <a:ext cx="48838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nSpc>
                <a:spcPct val="150000"/>
              </a:lnSpc>
            </a:pPr>
            <a:r>
              <a:rPr lang="en-US" altLang="zh-CN" sz="1600" dirty="0" smtClean="0">
                <a:latin typeface="微软雅黑" pitchFamily="34" charset="-122"/>
                <a:ea typeface="微软雅黑" pitchFamily="34" charset="-122"/>
                <a:cs typeface="Times New Roman" pitchFamily="18" charset="0"/>
              </a:rPr>
              <a:t>AVA</a:t>
            </a:r>
            <a:r>
              <a:rPr lang="zh-CN" altLang="en-US" sz="1600" dirty="0" smtClean="0">
                <a:latin typeface="微软雅黑" pitchFamily="34" charset="-122"/>
                <a:ea typeface="微软雅黑" pitchFamily="34" charset="-122"/>
                <a:cs typeface="Times New Roman" pitchFamily="18" charset="0"/>
              </a:rPr>
              <a:t>汽车零部件解决方案中的报表分析体系，已经预设具有行业特点的分析主题，通过用户简单配置，即可等到分析内容。</a:t>
            </a:r>
            <a:endParaRPr lang="zh-CN" altLang="en-US" sz="1600" dirty="0">
              <a:latin typeface="微软雅黑" pitchFamily="34" charset="-122"/>
              <a:ea typeface="微软雅黑" pitchFamily="34" charset="-122"/>
              <a:cs typeface="Times New Roman" pitchFamily="18" charset="0"/>
            </a:endParaRPr>
          </a:p>
        </p:txBody>
      </p:sp>
      <p:grpSp>
        <p:nvGrpSpPr>
          <p:cNvPr id="10" name="组合 9"/>
          <p:cNvGrpSpPr/>
          <p:nvPr/>
        </p:nvGrpSpPr>
        <p:grpSpPr>
          <a:xfrm>
            <a:off x="513436" y="1323831"/>
            <a:ext cx="5095794" cy="2844772"/>
            <a:chOff x="513436" y="1446663"/>
            <a:chExt cx="5418440" cy="3024892"/>
          </a:xfrm>
        </p:grpSpPr>
        <p:sp>
          <p:nvSpPr>
            <p:cNvPr id="11" name="KSO_Shape"/>
            <p:cNvSpPr>
              <a:spLocks/>
            </p:cNvSpPr>
            <p:nvPr/>
          </p:nvSpPr>
          <p:spPr bwMode="auto">
            <a:xfrm>
              <a:off x="513436" y="1446663"/>
              <a:ext cx="5418440" cy="3024892"/>
            </a:xfrm>
            <a:custGeom>
              <a:avLst/>
              <a:gdLst>
                <a:gd name="T0" fmla="*/ 113939 w 6855"/>
                <a:gd name="T1" fmla="*/ 556 h 4342"/>
                <a:gd name="T2" fmla="*/ 83370 w 6855"/>
                <a:gd name="T3" fmla="*/ 7500 h 4342"/>
                <a:gd name="T4" fmla="*/ 56136 w 6855"/>
                <a:gd name="T5" fmla="*/ 21666 h 4342"/>
                <a:gd name="T6" fmla="*/ 33070 w 6855"/>
                <a:gd name="T7" fmla="*/ 41387 h 4342"/>
                <a:gd name="T8" fmla="*/ 15284 w 6855"/>
                <a:gd name="T9" fmla="*/ 66386 h 4342"/>
                <a:gd name="T10" fmla="*/ 3891 w 6855"/>
                <a:gd name="T11" fmla="*/ 95273 h 4342"/>
                <a:gd name="T12" fmla="*/ 0 w 6855"/>
                <a:gd name="T13" fmla="*/ 126939 h 4342"/>
                <a:gd name="T14" fmla="*/ 1389 w 6855"/>
                <a:gd name="T15" fmla="*/ 971345 h 4342"/>
                <a:gd name="T16" fmla="*/ 10004 w 6855"/>
                <a:gd name="T17" fmla="*/ 1001343 h 4342"/>
                <a:gd name="T18" fmla="*/ 25289 w 6855"/>
                <a:gd name="T19" fmla="*/ 1027731 h 4342"/>
                <a:gd name="T20" fmla="*/ 46409 w 6855"/>
                <a:gd name="T21" fmla="*/ 1049674 h 4342"/>
                <a:gd name="T22" fmla="*/ 71976 w 6855"/>
                <a:gd name="T23" fmla="*/ 1066340 h 4342"/>
                <a:gd name="T24" fmla="*/ 101433 w 6855"/>
                <a:gd name="T25" fmla="*/ 1076340 h 4342"/>
                <a:gd name="T26" fmla="*/ 825361 w 6855"/>
                <a:gd name="T27" fmla="*/ 1078840 h 4342"/>
                <a:gd name="T28" fmla="*/ 687245 w 6855"/>
                <a:gd name="T29" fmla="*/ 1143281 h 4342"/>
                <a:gd name="T30" fmla="*/ 665013 w 6855"/>
                <a:gd name="T31" fmla="*/ 1150225 h 4342"/>
                <a:gd name="T32" fmla="*/ 650284 w 6855"/>
                <a:gd name="T33" fmla="*/ 1162447 h 4342"/>
                <a:gd name="T34" fmla="*/ 638057 w 6855"/>
                <a:gd name="T35" fmla="*/ 1185779 h 4342"/>
                <a:gd name="T36" fmla="*/ 635000 w 6855"/>
                <a:gd name="T37" fmla="*/ 1206056 h 4342"/>
                <a:gd name="T38" fmla="*/ 1268333 w 6855"/>
                <a:gd name="T39" fmla="*/ 1189668 h 4342"/>
                <a:gd name="T40" fmla="*/ 1259996 w 6855"/>
                <a:gd name="T41" fmla="*/ 1169113 h 4342"/>
                <a:gd name="T42" fmla="*/ 1246934 w 6855"/>
                <a:gd name="T43" fmla="*/ 1155781 h 4342"/>
                <a:gd name="T44" fmla="*/ 1220812 w 6855"/>
                <a:gd name="T45" fmla="*/ 1144392 h 4342"/>
                <a:gd name="T46" fmla="*/ 1079361 w 6855"/>
                <a:gd name="T47" fmla="*/ 1142448 h 4342"/>
                <a:gd name="T48" fmla="*/ 1790783 w 6855"/>
                <a:gd name="T49" fmla="*/ 1078284 h 4342"/>
                <a:gd name="T50" fmla="*/ 1821352 w 6855"/>
                <a:gd name="T51" fmla="*/ 1071062 h 4342"/>
                <a:gd name="T52" fmla="*/ 1848864 w 6855"/>
                <a:gd name="T53" fmla="*/ 1057174 h 4342"/>
                <a:gd name="T54" fmla="*/ 1871652 w 6855"/>
                <a:gd name="T55" fmla="*/ 1037175 h 4342"/>
                <a:gd name="T56" fmla="*/ 1889438 w 6855"/>
                <a:gd name="T57" fmla="*/ 1012176 h 4342"/>
                <a:gd name="T58" fmla="*/ 1900832 w 6855"/>
                <a:gd name="T59" fmla="*/ 983566 h 4342"/>
                <a:gd name="T60" fmla="*/ 1905000 w 6855"/>
                <a:gd name="T61" fmla="*/ 952179 h 4342"/>
                <a:gd name="T62" fmla="*/ 1903333 w 6855"/>
                <a:gd name="T63" fmla="*/ 107773 h 4342"/>
                <a:gd name="T64" fmla="*/ 1894718 w 6855"/>
                <a:gd name="T65" fmla="*/ 77774 h 4342"/>
                <a:gd name="T66" fmla="*/ 1879711 w 6855"/>
                <a:gd name="T67" fmla="*/ 51109 h 4342"/>
                <a:gd name="T68" fmla="*/ 1858313 w 6855"/>
                <a:gd name="T69" fmla="*/ 29165 h 4342"/>
                <a:gd name="T70" fmla="*/ 1832746 w 6855"/>
                <a:gd name="T71" fmla="*/ 12499 h 4342"/>
                <a:gd name="T72" fmla="*/ 1803289 w 6855"/>
                <a:gd name="T73" fmla="*/ 2500 h 4342"/>
                <a:gd name="T74" fmla="*/ 1841083 w 6855"/>
                <a:gd name="T75" fmla="*/ 952179 h 4342"/>
                <a:gd name="T76" fmla="*/ 1836359 w 6855"/>
                <a:gd name="T77" fmla="*/ 976900 h 4342"/>
                <a:gd name="T78" fmla="*/ 1818018 w 6855"/>
                <a:gd name="T79" fmla="*/ 1001065 h 4342"/>
                <a:gd name="T80" fmla="*/ 1790505 w 6855"/>
                <a:gd name="T81" fmla="*/ 1014120 h 4342"/>
                <a:gd name="T82" fmla="*/ 120330 w 6855"/>
                <a:gd name="T83" fmla="*/ 1015231 h 4342"/>
                <a:gd name="T84" fmla="*/ 91707 w 6855"/>
                <a:gd name="T85" fmla="*/ 1004676 h 4342"/>
                <a:gd name="T86" fmla="*/ 71142 w 6855"/>
                <a:gd name="T87" fmla="*/ 982177 h 4342"/>
                <a:gd name="T88" fmla="*/ 63361 w 6855"/>
                <a:gd name="T89" fmla="*/ 952179 h 4342"/>
                <a:gd name="T90" fmla="*/ 66418 w 6855"/>
                <a:gd name="T91" fmla="*/ 108051 h 4342"/>
                <a:gd name="T92" fmla="*/ 81980 w 6855"/>
                <a:gd name="T93" fmla="*/ 82218 h 4342"/>
                <a:gd name="T94" fmla="*/ 107825 w 6855"/>
                <a:gd name="T95" fmla="*/ 66108 h 4342"/>
                <a:gd name="T96" fmla="*/ 1777722 w 6855"/>
                <a:gd name="T97" fmla="*/ 63330 h 4342"/>
                <a:gd name="T98" fmla="*/ 1808291 w 6855"/>
                <a:gd name="T99" fmla="*/ 70830 h 4342"/>
                <a:gd name="T100" fmla="*/ 1830523 w 6855"/>
                <a:gd name="T101" fmla="*/ 91385 h 4342"/>
                <a:gd name="T102" fmla="*/ 1840805 w 6855"/>
                <a:gd name="T103" fmla="*/ 120272 h 43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55" h="4342">
                  <a:moveTo>
                    <a:pt x="6397" y="0"/>
                  </a:moveTo>
                  <a:lnTo>
                    <a:pt x="456" y="0"/>
                  </a:lnTo>
                  <a:lnTo>
                    <a:pt x="433" y="1"/>
                  </a:lnTo>
                  <a:lnTo>
                    <a:pt x="410" y="2"/>
                  </a:lnTo>
                  <a:lnTo>
                    <a:pt x="387" y="5"/>
                  </a:lnTo>
                  <a:lnTo>
                    <a:pt x="365" y="9"/>
                  </a:lnTo>
                  <a:lnTo>
                    <a:pt x="343" y="15"/>
                  </a:lnTo>
                  <a:lnTo>
                    <a:pt x="322" y="20"/>
                  </a:lnTo>
                  <a:lnTo>
                    <a:pt x="300" y="27"/>
                  </a:lnTo>
                  <a:lnTo>
                    <a:pt x="279" y="35"/>
                  </a:lnTo>
                  <a:lnTo>
                    <a:pt x="259" y="45"/>
                  </a:lnTo>
                  <a:lnTo>
                    <a:pt x="240" y="55"/>
                  </a:lnTo>
                  <a:lnTo>
                    <a:pt x="220" y="67"/>
                  </a:lnTo>
                  <a:lnTo>
                    <a:pt x="202" y="78"/>
                  </a:lnTo>
                  <a:lnTo>
                    <a:pt x="184" y="91"/>
                  </a:lnTo>
                  <a:lnTo>
                    <a:pt x="167" y="105"/>
                  </a:lnTo>
                  <a:lnTo>
                    <a:pt x="150" y="118"/>
                  </a:lnTo>
                  <a:lnTo>
                    <a:pt x="134" y="134"/>
                  </a:lnTo>
                  <a:lnTo>
                    <a:pt x="119" y="149"/>
                  </a:lnTo>
                  <a:lnTo>
                    <a:pt x="105" y="167"/>
                  </a:lnTo>
                  <a:lnTo>
                    <a:pt x="91" y="184"/>
                  </a:lnTo>
                  <a:lnTo>
                    <a:pt x="78" y="201"/>
                  </a:lnTo>
                  <a:lnTo>
                    <a:pt x="66" y="221"/>
                  </a:lnTo>
                  <a:lnTo>
                    <a:pt x="55" y="239"/>
                  </a:lnTo>
                  <a:lnTo>
                    <a:pt x="45" y="259"/>
                  </a:lnTo>
                  <a:lnTo>
                    <a:pt x="36" y="280"/>
                  </a:lnTo>
                  <a:lnTo>
                    <a:pt x="28" y="300"/>
                  </a:lnTo>
                  <a:lnTo>
                    <a:pt x="21" y="321"/>
                  </a:lnTo>
                  <a:lnTo>
                    <a:pt x="14" y="343"/>
                  </a:lnTo>
                  <a:lnTo>
                    <a:pt x="9" y="365"/>
                  </a:lnTo>
                  <a:lnTo>
                    <a:pt x="5" y="388"/>
                  </a:lnTo>
                  <a:lnTo>
                    <a:pt x="2" y="410"/>
                  </a:lnTo>
                  <a:lnTo>
                    <a:pt x="0" y="433"/>
                  </a:lnTo>
                  <a:lnTo>
                    <a:pt x="0" y="457"/>
                  </a:lnTo>
                  <a:lnTo>
                    <a:pt x="0" y="3428"/>
                  </a:lnTo>
                  <a:lnTo>
                    <a:pt x="0" y="3451"/>
                  </a:lnTo>
                  <a:lnTo>
                    <a:pt x="2" y="3474"/>
                  </a:lnTo>
                  <a:lnTo>
                    <a:pt x="5" y="3497"/>
                  </a:lnTo>
                  <a:lnTo>
                    <a:pt x="9" y="3519"/>
                  </a:lnTo>
                  <a:lnTo>
                    <a:pt x="14" y="3541"/>
                  </a:lnTo>
                  <a:lnTo>
                    <a:pt x="21" y="3563"/>
                  </a:lnTo>
                  <a:lnTo>
                    <a:pt x="28" y="3584"/>
                  </a:lnTo>
                  <a:lnTo>
                    <a:pt x="36" y="3605"/>
                  </a:lnTo>
                  <a:lnTo>
                    <a:pt x="45" y="3625"/>
                  </a:lnTo>
                  <a:lnTo>
                    <a:pt x="55" y="3644"/>
                  </a:lnTo>
                  <a:lnTo>
                    <a:pt x="66" y="3664"/>
                  </a:lnTo>
                  <a:lnTo>
                    <a:pt x="78" y="3682"/>
                  </a:lnTo>
                  <a:lnTo>
                    <a:pt x="91" y="3700"/>
                  </a:lnTo>
                  <a:lnTo>
                    <a:pt x="105" y="3717"/>
                  </a:lnTo>
                  <a:lnTo>
                    <a:pt x="119" y="3734"/>
                  </a:lnTo>
                  <a:lnTo>
                    <a:pt x="134" y="3750"/>
                  </a:lnTo>
                  <a:lnTo>
                    <a:pt x="150" y="3765"/>
                  </a:lnTo>
                  <a:lnTo>
                    <a:pt x="167" y="3779"/>
                  </a:lnTo>
                  <a:lnTo>
                    <a:pt x="184" y="3793"/>
                  </a:lnTo>
                  <a:lnTo>
                    <a:pt x="202" y="3806"/>
                  </a:lnTo>
                  <a:lnTo>
                    <a:pt x="220" y="3818"/>
                  </a:lnTo>
                  <a:lnTo>
                    <a:pt x="240" y="3829"/>
                  </a:lnTo>
                  <a:lnTo>
                    <a:pt x="259" y="3839"/>
                  </a:lnTo>
                  <a:lnTo>
                    <a:pt x="279" y="3848"/>
                  </a:lnTo>
                  <a:lnTo>
                    <a:pt x="300" y="3856"/>
                  </a:lnTo>
                  <a:lnTo>
                    <a:pt x="322" y="3863"/>
                  </a:lnTo>
                  <a:lnTo>
                    <a:pt x="343" y="3870"/>
                  </a:lnTo>
                  <a:lnTo>
                    <a:pt x="365" y="3875"/>
                  </a:lnTo>
                  <a:lnTo>
                    <a:pt x="387" y="3879"/>
                  </a:lnTo>
                  <a:lnTo>
                    <a:pt x="410" y="3882"/>
                  </a:lnTo>
                  <a:lnTo>
                    <a:pt x="433" y="3884"/>
                  </a:lnTo>
                  <a:lnTo>
                    <a:pt x="456" y="3884"/>
                  </a:lnTo>
                  <a:lnTo>
                    <a:pt x="2970" y="3884"/>
                  </a:lnTo>
                  <a:lnTo>
                    <a:pt x="2970" y="4113"/>
                  </a:lnTo>
                  <a:lnTo>
                    <a:pt x="2513" y="4113"/>
                  </a:lnTo>
                  <a:lnTo>
                    <a:pt x="2492" y="4113"/>
                  </a:lnTo>
                  <a:lnTo>
                    <a:pt x="2473" y="4116"/>
                  </a:lnTo>
                  <a:lnTo>
                    <a:pt x="2454" y="4118"/>
                  </a:lnTo>
                  <a:lnTo>
                    <a:pt x="2438" y="4123"/>
                  </a:lnTo>
                  <a:lnTo>
                    <a:pt x="2422" y="4128"/>
                  </a:lnTo>
                  <a:lnTo>
                    <a:pt x="2407" y="4134"/>
                  </a:lnTo>
                  <a:lnTo>
                    <a:pt x="2393" y="4141"/>
                  </a:lnTo>
                  <a:lnTo>
                    <a:pt x="2381" y="4148"/>
                  </a:lnTo>
                  <a:lnTo>
                    <a:pt x="2369" y="4157"/>
                  </a:lnTo>
                  <a:lnTo>
                    <a:pt x="2359" y="4166"/>
                  </a:lnTo>
                  <a:lnTo>
                    <a:pt x="2349" y="4176"/>
                  </a:lnTo>
                  <a:lnTo>
                    <a:pt x="2340" y="4185"/>
                  </a:lnTo>
                  <a:lnTo>
                    <a:pt x="2332" y="4195"/>
                  </a:lnTo>
                  <a:lnTo>
                    <a:pt x="2325" y="4206"/>
                  </a:lnTo>
                  <a:lnTo>
                    <a:pt x="2314" y="4227"/>
                  </a:lnTo>
                  <a:lnTo>
                    <a:pt x="2303" y="4248"/>
                  </a:lnTo>
                  <a:lnTo>
                    <a:pt x="2296" y="4269"/>
                  </a:lnTo>
                  <a:lnTo>
                    <a:pt x="2292" y="4289"/>
                  </a:lnTo>
                  <a:lnTo>
                    <a:pt x="2288" y="4306"/>
                  </a:lnTo>
                  <a:lnTo>
                    <a:pt x="2286" y="4321"/>
                  </a:lnTo>
                  <a:lnTo>
                    <a:pt x="2285" y="4331"/>
                  </a:lnTo>
                  <a:lnTo>
                    <a:pt x="2285" y="4342"/>
                  </a:lnTo>
                  <a:lnTo>
                    <a:pt x="4570" y="4342"/>
                  </a:lnTo>
                  <a:lnTo>
                    <a:pt x="4569" y="4321"/>
                  </a:lnTo>
                  <a:lnTo>
                    <a:pt x="4567" y="4301"/>
                  </a:lnTo>
                  <a:lnTo>
                    <a:pt x="4564" y="4283"/>
                  </a:lnTo>
                  <a:lnTo>
                    <a:pt x="4559" y="4266"/>
                  </a:lnTo>
                  <a:lnTo>
                    <a:pt x="4555" y="4251"/>
                  </a:lnTo>
                  <a:lnTo>
                    <a:pt x="4548" y="4236"/>
                  </a:lnTo>
                  <a:lnTo>
                    <a:pt x="4541" y="4222"/>
                  </a:lnTo>
                  <a:lnTo>
                    <a:pt x="4534" y="4209"/>
                  </a:lnTo>
                  <a:lnTo>
                    <a:pt x="4526" y="4198"/>
                  </a:lnTo>
                  <a:lnTo>
                    <a:pt x="4517" y="4187"/>
                  </a:lnTo>
                  <a:lnTo>
                    <a:pt x="4507" y="4178"/>
                  </a:lnTo>
                  <a:lnTo>
                    <a:pt x="4497" y="4169"/>
                  </a:lnTo>
                  <a:lnTo>
                    <a:pt x="4487" y="4161"/>
                  </a:lnTo>
                  <a:lnTo>
                    <a:pt x="4476" y="4154"/>
                  </a:lnTo>
                  <a:lnTo>
                    <a:pt x="4456" y="4141"/>
                  </a:lnTo>
                  <a:lnTo>
                    <a:pt x="4434" y="4132"/>
                  </a:lnTo>
                  <a:lnTo>
                    <a:pt x="4413" y="4125"/>
                  </a:lnTo>
                  <a:lnTo>
                    <a:pt x="4393" y="4120"/>
                  </a:lnTo>
                  <a:lnTo>
                    <a:pt x="4376" y="4117"/>
                  </a:lnTo>
                  <a:lnTo>
                    <a:pt x="4362" y="4115"/>
                  </a:lnTo>
                  <a:lnTo>
                    <a:pt x="4351" y="4113"/>
                  </a:lnTo>
                  <a:lnTo>
                    <a:pt x="4340" y="4113"/>
                  </a:lnTo>
                  <a:lnTo>
                    <a:pt x="3884" y="4113"/>
                  </a:lnTo>
                  <a:lnTo>
                    <a:pt x="3884" y="3884"/>
                  </a:lnTo>
                  <a:lnTo>
                    <a:pt x="6397" y="3884"/>
                  </a:lnTo>
                  <a:lnTo>
                    <a:pt x="6421" y="3884"/>
                  </a:lnTo>
                  <a:lnTo>
                    <a:pt x="6444" y="3882"/>
                  </a:lnTo>
                  <a:lnTo>
                    <a:pt x="6466" y="3879"/>
                  </a:lnTo>
                  <a:lnTo>
                    <a:pt x="6489" y="3875"/>
                  </a:lnTo>
                  <a:lnTo>
                    <a:pt x="6511" y="3870"/>
                  </a:lnTo>
                  <a:lnTo>
                    <a:pt x="6533" y="3863"/>
                  </a:lnTo>
                  <a:lnTo>
                    <a:pt x="6554" y="3856"/>
                  </a:lnTo>
                  <a:lnTo>
                    <a:pt x="6575" y="3848"/>
                  </a:lnTo>
                  <a:lnTo>
                    <a:pt x="6595" y="3839"/>
                  </a:lnTo>
                  <a:lnTo>
                    <a:pt x="6615" y="3829"/>
                  </a:lnTo>
                  <a:lnTo>
                    <a:pt x="6633" y="3818"/>
                  </a:lnTo>
                  <a:lnTo>
                    <a:pt x="6653" y="3806"/>
                  </a:lnTo>
                  <a:lnTo>
                    <a:pt x="6670" y="3793"/>
                  </a:lnTo>
                  <a:lnTo>
                    <a:pt x="6687" y="3779"/>
                  </a:lnTo>
                  <a:lnTo>
                    <a:pt x="6705" y="3765"/>
                  </a:lnTo>
                  <a:lnTo>
                    <a:pt x="6720" y="3750"/>
                  </a:lnTo>
                  <a:lnTo>
                    <a:pt x="6735" y="3734"/>
                  </a:lnTo>
                  <a:lnTo>
                    <a:pt x="6750" y="3717"/>
                  </a:lnTo>
                  <a:lnTo>
                    <a:pt x="6764" y="3700"/>
                  </a:lnTo>
                  <a:lnTo>
                    <a:pt x="6776" y="3682"/>
                  </a:lnTo>
                  <a:lnTo>
                    <a:pt x="6788" y="3664"/>
                  </a:lnTo>
                  <a:lnTo>
                    <a:pt x="6799" y="3644"/>
                  </a:lnTo>
                  <a:lnTo>
                    <a:pt x="6810" y="3625"/>
                  </a:lnTo>
                  <a:lnTo>
                    <a:pt x="6818" y="3605"/>
                  </a:lnTo>
                  <a:lnTo>
                    <a:pt x="6827" y="3584"/>
                  </a:lnTo>
                  <a:lnTo>
                    <a:pt x="6834" y="3563"/>
                  </a:lnTo>
                  <a:lnTo>
                    <a:pt x="6840" y="3541"/>
                  </a:lnTo>
                  <a:lnTo>
                    <a:pt x="6845" y="3519"/>
                  </a:lnTo>
                  <a:lnTo>
                    <a:pt x="6849" y="3497"/>
                  </a:lnTo>
                  <a:lnTo>
                    <a:pt x="6852" y="3474"/>
                  </a:lnTo>
                  <a:lnTo>
                    <a:pt x="6853" y="3451"/>
                  </a:lnTo>
                  <a:lnTo>
                    <a:pt x="6855" y="3428"/>
                  </a:lnTo>
                  <a:lnTo>
                    <a:pt x="6855" y="457"/>
                  </a:lnTo>
                  <a:lnTo>
                    <a:pt x="6853" y="433"/>
                  </a:lnTo>
                  <a:lnTo>
                    <a:pt x="6852" y="410"/>
                  </a:lnTo>
                  <a:lnTo>
                    <a:pt x="6849" y="388"/>
                  </a:lnTo>
                  <a:lnTo>
                    <a:pt x="6845" y="365"/>
                  </a:lnTo>
                  <a:lnTo>
                    <a:pt x="6840" y="343"/>
                  </a:lnTo>
                  <a:lnTo>
                    <a:pt x="6834" y="321"/>
                  </a:lnTo>
                  <a:lnTo>
                    <a:pt x="6827" y="300"/>
                  </a:lnTo>
                  <a:lnTo>
                    <a:pt x="6818" y="280"/>
                  </a:lnTo>
                  <a:lnTo>
                    <a:pt x="6810" y="259"/>
                  </a:lnTo>
                  <a:lnTo>
                    <a:pt x="6799" y="239"/>
                  </a:lnTo>
                  <a:lnTo>
                    <a:pt x="6788" y="221"/>
                  </a:lnTo>
                  <a:lnTo>
                    <a:pt x="6776" y="201"/>
                  </a:lnTo>
                  <a:lnTo>
                    <a:pt x="6764" y="184"/>
                  </a:lnTo>
                  <a:lnTo>
                    <a:pt x="6750" y="167"/>
                  </a:lnTo>
                  <a:lnTo>
                    <a:pt x="6735" y="149"/>
                  </a:lnTo>
                  <a:lnTo>
                    <a:pt x="6720" y="134"/>
                  </a:lnTo>
                  <a:lnTo>
                    <a:pt x="6705" y="118"/>
                  </a:lnTo>
                  <a:lnTo>
                    <a:pt x="6687" y="105"/>
                  </a:lnTo>
                  <a:lnTo>
                    <a:pt x="6670" y="91"/>
                  </a:lnTo>
                  <a:lnTo>
                    <a:pt x="6653" y="78"/>
                  </a:lnTo>
                  <a:lnTo>
                    <a:pt x="6633" y="67"/>
                  </a:lnTo>
                  <a:lnTo>
                    <a:pt x="6615" y="55"/>
                  </a:lnTo>
                  <a:lnTo>
                    <a:pt x="6595" y="45"/>
                  </a:lnTo>
                  <a:lnTo>
                    <a:pt x="6575" y="35"/>
                  </a:lnTo>
                  <a:lnTo>
                    <a:pt x="6554" y="27"/>
                  </a:lnTo>
                  <a:lnTo>
                    <a:pt x="6533" y="20"/>
                  </a:lnTo>
                  <a:lnTo>
                    <a:pt x="6511" y="15"/>
                  </a:lnTo>
                  <a:lnTo>
                    <a:pt x="6489" y="9"/>
                  </a:lnTo>
                  <a:lnTo>
                    <a:pt x="6466" y="5"/>
                  </a:lnTo>
                  <a:lnTo>
                    <a:pt x="6444" y="2"/>
                  </a:lnTo>
                  <a:lnTo>
                    <a:pt x="6421" y="1"/>
                  </a:lnTo>
                  <a:lnTo>
                    <a:pt x="6397" y="0"/>
                  </a:lnTo>
                  <a:close/>
                  <a:moveTo>
                    <a:pt x="6625" y="3428"/>
                  </a:moveTo>
                  <a:lnTo>
                    <a:pt x="6625" y="3428"/>
                  </a:lnTo>
                  <a:lnTo>
                    <a:pt x="6624" y="3451"/>
                  </a:lnTo>
                  <a:lnTo>
                    <a:pt x="6621" y="3474"/>
                  </a:lnTo>
                  <a:lnTo>
                    <a:pt x="6616" y="3496"/>
                  </a:lnTo>
                  <a:lnTo>
                    <a:pt x="6608" y="3517"/>
                  </a:lnTo>
                  <a:lnTo>
                    <a:pt x="6599" y="3536"/>
                  </a:lnTo>
                  <a:lnTo>
                    <a:pt x="6587" y="3555"/>
                  </a:lnTo>
                  <a:lnTo>
                    <a:pt x="6573" y="3573"/>
                  </a:lnTo>
                  <a:lnTo>
                    <a:pt x="6558" y="3589"/>
                  </a:lnTo>
                  <a:lnTo>
                    <a:pt x="6542" y="3604"/>
                  </a:lnTo>
                  <a:lnTo>
                    <a:pt x="6525" y="3617"/>
                  </a:lnTo>
                  <a:lnTo>
                    <a:pt x="6507" y="3628"/>
                  </a:lnTo>
                  <a:lnTo>
                    <a:pt x="6486" y="3638"/>
                  </a:lnTo>
                  <a:lnTo>
                    <a:pt x="6465" y="3646"/>
                  </a:lnTo>
                  <a:lnTo>
                    <a:pt x="6443" y="3651"/>
                  </a:lnTo>
                  <a:lnTo>
                    <a:pt x="6420" y="3655"/>
                  </a:lnTo>
                  <a:lnTo>
                    <a:pt x="6397" y="3656"/>
                  </a:lnTo>
                  <a:lnTo>
                    <a:pt x="456" y="3656"/>
                  </a:lnTo>
                  <a:lnTo>
                    <a:pt x="433" y="3655"/>
                  </a:lnTo>
                  <a:lnTo>
                    <a:pt x="410" y="3651"/>
                  </a:lnTo>
                  <a:lnTo>
                    <a:pt x="388" y="3646"/>
                  </a:lnTo>
                  <a:lnTo>
                    <a:pt x="368" y="3638"/>
                  </a:lnTo>
                  <a:lnTo>
                    <a:pt x="348" y="3628"/>
                  </a:lnTo>
                  <a:lnTo>
                    <a:pt x="330" y="3617"/>
                  </a:lnTo>
                  <a:lnTo>
                    <a:pt x="311" y="3604"/>
                  </a:lnTo>
                  <a:lnTo>
                    <a:pt x="295" y="3589"/>
                  </a:lnTo>
                  <a:lnTo>
                    <a:pt x="280" y="3573"/>
                  </a:lnTo>
                  <a:lnTo>
                    <a:pt x="267" y="3555"/>
                  </a:lnTo>
                  <a:lnTo>
                    <a:pt x="256" y="3536"/>
                  </a:lnTo>
                  <a:lnTo>
                    <a:pt x="247" y="3517"/>
                  </a:lnTo>
                  <a:lnTo>
                    <a:pt x="239" y="3496"/>
                  </a:lnTo>
                  <a:lnTo>
                    <a:pt x="233" y="3474"/>
                  </a:lnTo>
                  <a:lnTo>
                    <a:pt x="229" y="3451"/>
                  </a:lnTo>
                  <a:lnTo>
                    <a:pt x="228" y="3428"/>
                  </a:lnTo>
                  <a:lnTo>
                    <a:pt x="228" y="457"/>
                  </a:lnTo>
                  <a:lnTo>
                    <a:pt x="229" y="433"/>
                  </a:lnTo>
                  <a:lnTo>
                    <a:pt x="233" y="411"/>
                  </a:lnTo>
                  <a:lnTo>
                    <a:pt x="239" y="389"/>
                  </a:lnTo>
                  <a:lnTo>
                    <a:pt x="247" y="368"/>
                  </a:lnTo>
                  <a:lnTo>
                    <a:pt x="256" y="348"/>
                  </a:lnTo>
                  <a:lnTo>
                    <a:pt x="267" y="329"/>
                  </a:lnTo>
                  <a:lnTo>
                    <a:pt x="280" y="312"/>
                  </a:lnTo>
                  <a:lnTo>
                    <a:pt x="295" y="296"/>
                  </a:lnTo>
                  <a:lnTo>
                    <a:pt x="311" y="281"/>
                  </a:lnTo>
                  <a:lnTo>
                    <a:pt x="330" y="267"/>
                  </a:lnTo>
                  <a:lnTo>
                    <a:pt x="348" y="255"/>
                  </a:lnTo>
                  <a:lnTo>
                    <a:pt x="368" y="246"/>
                  </a:lnTo>
                  <a:lnTo>
                    <a:pt x="388" y="238"/>
                  </a:lnTo>
                  <a:lnTo>
                    <a:pt x="410" y="232"/>
                  </a:lnTo>
                  <a:lnTo>
                    <a:pt x="433" y="229"/>
                  </a:lnTo>
                  <a:lnTo>
                    <a:pt x="456" y="228"/>
                  </a:lnTo>
                  <a:lnTo>
                    <a:pt x="6397" y="228"/>
                  </a:lnTo>
                  <a:lnTo>
                    <a:pt x="6420" y="229"/>
                  </a:lnTo>
                  <a:lnTo>
                    <a:pt x="6443" y="232"/>
                  </a:lnTo>
                  <a:lnTo>
                    <a:pt x="6465" y="238"/>
                  </a:lnTo>
                  <a:lnTo>
                    <a:pt x="6486" y="246"/>
                  </a:lnTo>
                  <a:lnTo>
                    <a:pt x="6507" y="255"/>
                  </a:lnTo>
                  <a:lnTo>
                    <a:pt x="6525" y="267"/>
                  </a:lnTo>
                  <a:lnTo>
                    <a:pt x="6542" y="281"/>
                  </a:lnTo>
                  <a:lnTo>
                    <a:pt x="6558" y="296"/>
                  </a:lnTo>
                  <a:lnTo>
                    <a:pt x="6573" y="312"/>
                  </a:lnTo>
                  <a:lnTo>
                    <a:pt x="6587" y="329"/>
                  </a:lnTo>
                  <a:lnTo>
                    <a:pt x="6599" y="348"/>
                  </a:lnTo>
                  <a:lnTo>
                    <a:pt x="6608" y="368"/>
                  </a:lnTo>
                  <a:lnTo>
                    <a:pt x="6616" y="389"/>
                  </a:lnTo>
                  <a:lnTo>
                    <a:pt x="6621" y="411"/>
                  </a:lnTo>
                  <a:lnTo>
                    <a:pt x="6624" y="433"/>
                  </a:lnTo>
                  <a:lnTo>
                    <a:pt x="6625" y="457"/>
                  </a:lnTo>
                  <a:lnTo>
                    <a:pt x="6625" y="3428"/>
                  </a:lnTo>
                  <a:close/>
                </a:path>
              </a:pathLst>
            </a:custGeom>
            <a:solidFill>
              <a:schemeClr val="tx1"/>
            </a:solidFill>
            <a:ln>
              <a:noFill/>
            </a:ln>
            <a:extLst/>
          </p:spPr>
          <p:txBody>
            <a:bodyPr bIns="144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800" y="1554493"/>
              <a:ext cx="5110276" cy="2444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7328" y="2527825"/>
            <a:ext cx="1861948" cy="1629178"/>
          </a:xfrm>
          <a:prstGeom prst="rect">
            <a:avLst/>
          </a:prstGeom>
        </p:spPr>
      </p:pic>
      <p:sp>
        <p:nvSpPr>
          <p:cNvPr id="14"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latin typeface="微软雅黑" panose="020B0503020204020204" pitchFamily="34" charset="-122"/>
                <a:ea typeface="微软雅黑" panose="020B0503020204020204" pitchFamily="34" charset="-122"/>
              </a:rPr>
              <a:t>重点展示：</a:t>
            </a:r>
            <a:r>
              <a:rPr lang="zh-CN" altLang="en-US" sz="3200" dirty="0">
                <a:latin typeface="微软雅黑" panose="020B0503020204020204" pitchFamily="34" charset="-122"/>
                <a:ea typeface="微软雅黑" panose="020B0503020204020204" pitchFamily="34" charset="-122"/>
              </a:rPr>
              <a:t>商务智能分析平台展示</a:t>
            </a:r>
          </a:p>
        </p:txBody>
      </p:sp>
    </p:spTree>
    <p:extLst>
      <p:ext uri="{BB962C8B-B14F-4D97-AF65-F5344CB8AC3E}">
        <p14:creationId xmlns:p14="http://schemas.microsoft.com/office/powerpoint/2010/main" val="3460433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latin typeface="微软雅黑" panose="020B0503020204020204" pitchFamily="34" charset="-122"/>
                <a:ea typeface="微软雅黑" panose="020B0503020204020204" pitchFamily="34" charset="-122"/>
              </a:rPr>
              <a:t>重点展示：</a:t>
            </a:r>
            <a:r>
              <a:rPr lang="en-US" altLang="zh-CN" sz="3200" dirty="0" smtClean="0">
                <a:latin typeface="微软雅黑" panose="020B0503020204020204" pitchFamily="34" charset="-122"/>
                <a:ea typeface="微软雅黑" panose="020B0503020204020204" pitchFamily="34" charset="-122"/>
              </a:rPr>
              <a:t>HANA</a:t>
            </a:r>
            <a:r>
              <a:rPr lang="zh-CN" altLang="en-US" sz="3200" dirty="0" smtClean="0">
                <a:latin typeface="微软雅黑" panose="020B0503020204020204" pitchFamily="34" charset="-122"/>
                <a:ea typeface="微软雅黑" panose="020B0503020204020204" pitchFamily="34" charset="-122"/>
              </a:rPr>
              <a:t>平台</a:t>
            </a:r>
            <a:r>
              <a:rPr lang="zh-CN" altLang="en-US" sz="3200" dirty="0">
                <a:latin typeface="微软雅黑" panose="020B0503020204020204" pitchFamily="34" charset="-122"/>
                <a:ea typeface="微软雅黑" panose="020B0503020204020204" pitchFamily="34" charset="-122"/>
              </a:rPr>
              <a:t>展示</a:t>
            </a:r>
          </a:p>
        </p:txBody>
      </p:sp>
      <p:pic>
        <p:nvPicPr>
          <p:cNvPr id="1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53472"/>
          <a:stretch/>
        </p:blipFill>
        <p:spPr bwMode="auto">
          <a:xfrm>
            <a:off x="543585" y="1308218"/>
            <a:ext cx="4633097" cy="478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a:spLocks noChangeArrowheads="1"/>
          </p:cNvSpPr>
          <p:nvPr/>
        </p:nvSpPr>
        <p:spPr bwMode="auto">
          <a:xfrm>
            <a:off x="5728226" y="1459075"/>
            <a:ext cx="488389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nSpc>
                <a:spcPct val="150000"/>
              </a:lnSpc>
            </a:pPr>
            <a:r>
              <a:rPr lang="zh-CN" altLang="en-US" sz="2400" b="1" dirty="0" smtClean="0">
                <a:solidFill>
                  <a:srgbClr val="F0AB00"/>
                </a:solidFill>
                <a:latin typeface="微软雅黑" pitchFamily="34" charset="-122"/>
                <a:ea typeface="微软雅黑" pitchFamily="34" charset="-122"/>
                <a:cs typeface="Times New Roman" pitchFamily="18" charset="0"/>
              </a:rPr>
              <a:t>功能</a:t>
            </a:r>
            <a:endParaRPr lang="en-US" altLang="zh-CN" sz="2400" b="1" dirty="0" smtClean="0">
              <a:solidFill>
                <a:srgbClr val="F0AB00"/>
              </a:solidFill>
              <a:latin typeface="微软雅黑" pitchFamily="34" charset="-122"/>
              <a:ea typeface="微软雅黑" pitchFamily="34" charset="-122"/>
              <a:cs typeface="Times New Roman" pitchFamily="18" charset="0"/>
            </a:endParaRPr>
          </a:p>
          <a:p>
            <a:pPr marL="285750" indent="-285750">
              <a:lnSpc>
                <a:spcPct val="150000"/>
              </a:lnSpc>
              <a:buFont typeface="Wingdings" panose="05000000000000000000" pitchFamily="2" charset="2"/>
              <a:buChar char="n"/>
            </a:pPr>
            <a:r>
              <a:rPr lang="zh-CN" altLang="en-US" dirty="0" smtClean="0">
                <a:latin typeface="微软雅黑" pitchFamily="34" charset="-122"/>
                <a:ea typeface="微软雅黑" pitchFamily="34" charset="-122"/>
                <a:cs typeface="Times New Roman" pitchFamily="18" charset="0"/>
              </a:rPr>
              <a:t>对海量数据进行高速实时分析</a:t>
            </a:r>
            <a:endParaRPr lang="en-US" altLang="zh-CN" dirty="0" smtClean="0">
              <a:latin typeface="微软雅黑" pitchFamily="34" charset="-122"/>
              <a:ea typeface="微软雅黑" pitchFamily="34" charset="-122"/>
              <a:cs typeface="Times New Roman" pitchFamily="18" charset="0"/>
            </a:endParaRPr>
          </a:p>
          <a:p>
            <a:pPr marL="285750" indent="-285750">
              <a:lnSpc>
                <a:spcPct val="150000"/>
              </a:lnSpc>
              <a:buFont typeface="Wingdings" panose="05000000000000000000" pitchFamily="2" charset="2"/>
              <a:buChar char="n"/>
            </a:pPr>
            <a:r>
              <a:rPr lang="zh-CN" altLang="en-US" sz="1600" dirty="0" smtClean="0">
                <a:latin typeface="微软雅黑" pitchFamily="34" charset="-122"/>
                <a:ea typeface="微软雅黑" pitchFamily="34" charset="-122"/>
                <a:cs typeface="Times New Roman" pitchFamily="18" charset="0"/>
              </a:rPr>
              <a:t>基于历史及实时数据，创建灵活的分析模型</a:t>
            </a:r>
            <a:endParaRPr lang="en-US" altLang="zh-CN" sz="1600" dirty="0" smtClean="0">
              <a:latin typeface="微软雅黑" pitchFamily="34" charset="-122"/>
              <a:ea typeface="微软雅黑" pitchFamily="34" charset="-122"/>
              <a:cs typeface="Times New Roman" pitchFamily="18" charset="0"/>
            </a:endParaRPr>
          </a:p>
          <a:p>
            <a:pPr marL="285750" indent="-285750">
              <a:lnSpc>
                <a:spcPct val="150000"/>
              </a:lnSpc>
              <a:buFont typeface="Wingdings" panose="05000000000000000000" pitchFamily="2" charset="2"/>
              <a:buChar char="n"/>
            </a:pPr>
            <a:r>
              <a:rPr lang="zh-CN" altLang="en-US" dirty="0" smtClean="0">
                <a:latin typeface="微软雅黑" pitchFamily="34" charset="-122"/>
                <a:ea typeface="微软雅黑" pitchFamily="34" charset="-122"/>
                <a:cs typeface="Times New Roman" pitchFamily="18" charset="0"/>
              </a:rPr>
              <a:t>减少数据重复</a:t>
            </a:r>
            <a:endParaRPr lang="en-US" altLang="zh-CN" dirty="0" smtClean="0">
              <a:latin typeface="微软雅黑" pitchFamily="34" charset="-122"/>
              <a:ea typeface="微软雅黑" pitchFamily="34" charset="-122"/>
              <a:cs typeface="Times New Roman" pitchFamily="18" charset="0"/>
            </a:endParaRPr>
          </a:p>
          <a:p>
            <a:pPr marL="285750" indent="-285750">
              <a:lnSpc>
                <a:spcPct val="150000"/>
              </a:lnSpc>
              <a:buFont typeface="Wingdings" panose="05000000000000000000" pitchFamily="2" charset="2"/>
              <a:buChar char="n"/>
            </a:pPr>
            <a:r>
              <a:rPr lang="zh-CN" altLang="en-US" sz="1600" dirty="0" smtClean="0">
                <a:latin typeface="微软雅黑" pitchFamily="34" charset="-122"/>
                <a:ea typeface="微软雅黑" pitchFamily="34" charset="-122"/>
                <a:cs typeface="Times New Roman" pitchFamily="18" charset="0"/>
              </a:rPr>
              <a:t>新一代应用的基础</a:t>
            </a:r>
            <a:endParaRPr lang="zh-CN" altLang="en-US" sz="1600" dirty="0">
              <a:latin typeface="微软雅黑" pitchFamily="34" charset="-122"/>
              <a:ea typeface="微软雅黑" pitchFamily="34" charset="-122"/>
              <a:cs typeface="Times New Roman" pitchFamily="18" charset="0"/>
            </a:endParaRPr>
          </a:p>
        </p:txBody>
      </p:sp>
      <p:sp>
        <p:nvSpPr>
          <p:cNvPr id="17" name="矩形 16"/>
          <p:cNvSpPr/>
          <p:nvPr/>
        </p:nvSpPr>
        <p:spPr>
          <a:xfrm>
            <a:off x="4999703" y="4410878"/>
            <a:ext cx="6975987" cy="1384995"/>
          </a:xfrm>
          <a:prstGeom prst="rect">
            <a:avLst/>
          </a:prstGeom>
          <a:solidFill>
            <a:srgbClr val="F0AB00"/>
          </a:solidFill>
          <a:ln>
            <a:noFill/>
          </a:ln>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CN" altLang="en-US" sz="2800" b="1" dirty="0">
                <a:solidFill>
                  <a:schemeClr val="tx1"/>
                </a:solidFill>
                <a:latin typeface="Arial Black" pitchFamily="34" charset="0"/>
                <a:ea typeface="Arial Black" pitchFamily="34" charset="0"/>
                <a:cs typeface="Arial Black" pitchFamily="34" charset="0"/>
                <a:sym typeface="Arial Black" pitchFamily="34" charset="0"/>
              </a:rPr>
              <a:t>该技术可以让业务处理所需的大批量的实时数据放在服务器的内存里进行运算和处理，以便为业务</a:t>
            </a:r>
            <a:r>
              <a:rPr lang="zh-CN" altLang="en-US" sz="2800" b="1" dirty="0" smtClean="0">
                <a:solidFill>
                  <a:schemeClr val="tx1"/>
                </a:solidFill>
                <a:latin typeface="Arial Black" pitchFamily="34" charset="0"/>
                <a:ea typeface="Arial Black" pitchFamily="34" charset="0"/>
                <a:cs typeface="Arial Black" pitchFamily="34" charset="0"/>
                <a:sym typeface="Arial Black" pitchFamily="34" charset="0"/>
              </a:rPr>
              <a:t>分析提供</a:t>
            </a:r>
            <a:r>
              <a:rPr lang="zh-CN" altLang="en-US" sz="2800" b="1" dirty="0">
                <a:solidFill>
                  <a:schemeClr val="tx1"/>
                </a:solidFill>
                <a:latin typeface="Arial Black" pitchFamily="34" charset="0"/>
                <a:ea typeface="Arial Black" pitchFamily="34" charset="0"/>
                <a:cs typeface="Arial Black" pitchFamily="34" charset="0"/>
                <a:sym typeface="Arial Black" pitchFamily="34" charset="0"/>
              </a:rPr>
              <a:t>即时的响应</a:t>
            </a:r>
            <a:endParaRPr lang="en-US" altLang="zh-CN" sz="2800" b="1" dirty="0">
              <a:solidFill>
                <a:schemeClr val="tx1"/>
              </a:solidFill>
              <a:latin typeface="Arial Black" pitchFamily="34" charset="0"/>
              <a:ea typeface="Arial Black" pitchFamily="34" charset="0"/>
              <a:cs typeface="Arial Black" pitchFamily="34" charset="0"/>
              <a:sym typeface="Arial Black" pitchFamily="34" charset="0"/>
            </a:endParaRPr>
          </a:p>
        </p:txBody>
      </p:sp>
    </p:spTree>
    <p:extLst>
      <p:ext uri="{BB962C8B-B14F-4D97-AF65-F5344CB8AC3E}">
        <p14:creationId xmlns:p14="http://schemas.microsoft.com/office/powerpoint/2010/main" val="2943015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latin typeface="微软雅黑" panose="020B0503020204020204" pitchFamily="34" charset="-122"/>
                <a:ea typeface="微软雅黑" panose="020B0503020204020204" pitchFamily="34" charset="-122"/>
              </a:rPr>
              <a:t>重点展示：</a:t>
            </a:r>
            <a:r>
              <a:rPr lang="en-US" altLang="zh-CN" sz="3200" dirty="0" smtClean="0">
                <a:latin typeface="微软雅黑" panose="020B0503020204020204" pitchFamily="34" charset="-122"/>
                <a:ea typeface="微软雅黑" panose="020B0503020204020204" pitchFamily="34" charset="-122"/>
              </a:rPr>
              <a:t>HANA</a:t>
            </a:r>
            <a:r>
              <a:rPr lang="zh-CN" altLang="en-US" sz="3200" dirty="0" smtClean="0">
                <a:latin typeface="微软雅黑" panose="020B0503020204020204" pitchFamily="34" charset="-122"/>
                <a:ea typeface="微软雅黑" panose="020B0503020204020204" pitchFamily="34" charset="-122"/>
              </a:rPr>
              <a:t>平台</a:t>
            </a:r>
            <a:r>
              <a:rPr lang="zh-CN" altLang="en-US" sz="3200" dirty="0">
                <a:latin typeface="微软雅黑" panose="020B0503020204020204" pitchFamily="34" charset="-122"/>
                <a:ea typeface="微软雅黑" panose="020B0503020204020204" pitchFamily="34" charset="-122"/>
              </a:rPr>
              <a:t>展示</a:t>
            </a:r>
          </a:p>
        </p:txBody>
      </p:sp>
      <p:sp>
        <p:nvSpPr>
          <p:cNvPr id="16" name="矩形 15"/>
          <p:cNvSpPr>
            <a:spLocks noChangeArrowheads="1"/>
          </p:cNvSpPr>
          <p:nvPr/>
        </p:nvSpPr>
        <p:spPr bwMode="auto">
          <a:xfrm>
            <a:off x="551037" y="1436827"/>
            <a:ext cx="33130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nSpc>
                <a:spcPct val="150000"/>
              </a:lnSpc>
            </a:pPr>
            <a:r>
              <a:rPr lang="zh-CN" altLang="en-US" sz="2000" b="1" dirty="0" smtClean="0">
                <a:solidFill>
                  <a:srgbClr val="F0AB00"/>
                </a:solidFill>
                <a:latin typeface="微软雅黑" pitchFamily="34" charset="-122"/>
                <a:ea typeface="微软雅黑" pitchFamily="34" charset="-122"/>
                <a:cs typeface="Times New Roman" pitchFamily="18" charset="0"/>
              </a:rPr>
              <a:t>内存计算</a:t>
            </a:r>
            <a:r>
              <a:rPr lang="en-US" altLang="zh-CN" sz="2000" b="1" dirty="0" smtClean="0">
                <a:solidFill>
                  <a:srgbClr val="F0AB00"/>
                </a:solidFill>
                <a:latin typeface="微软雅黑" pitchFamily="34" charset="-122"/>
                <a:ea typeface="微软雅黑" pitchFamily="34" charset="-122"/>
                <a:cs typeface="Times New Roman" pitchFamily="18" charset="0"/>
              </a:rPr>
              <a:t>—</a:t>
            </a:r>
            <a:r>
              <a:rPr lang="zh-CN" altLang="en-US" sz="2000" b="1" dirty="0" smtClean="0">
                <a:solidFill>
                  <a:srgbClr val="F0AB00"/>
                </a:solidFill>
                <a:latin typeface="微软雅黑" pitchFamily="34" charset="-122"/>
                <a:ea typeface="微软雅黑" pitchFamily="34" charset="-122"/>
                <a:cs typeface="Times New Roman" pitchFamily="18" charset="0"/>
              </a:rPr>
              <a:t>技术的系统创新</a:t>
            </a:r>
            <a:endParaRPr lang="en-US" altLang="zh-CN" sz="2000" b="1" dirty="0" smtClean="0">
              <a:solidFill>
                <a:srgbClr val="F0AB00"/>
              </a:solidFill>
              <a:latin typeface="微软雅黑" pitchFamily="34" charset="-122"/>
              <a:ea typeface="微软雅黑" pitchFamily="34" charset="-122"/>
              <a:cs typeface="Times New Roman" pitchFamily="18"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7" t="19296" r="1786"/>
          <a:stretch/>
        </p:blipFill>
        <p:spPr bwMode="auto">
          <a:xfrm>
            <a:off x="3952565" y="1713826"/>
            <a:ext cx="8008378" cy="378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37"/>
          <p:cNvPicPr/>
          <p:nvPr/>
        </p:nvPicPr>
        <p:blipFill>
          <a:blip r:embed="rId3"/>
          <a:stretch/>
        </p:blipFill>
        <p:spPr>
          <a:xfrm>
            <a:off x="2759403" y="3249326"/>
            <a:ext cx="879557" cy="611707"/>
          </a:xfrm>
          <a:prstGeom prst="rect">
            <a:avLst/>
          </a:prstGeom>
          <a:ln w="27360">
            <a:noFill/>
          </a:ln>
        </p:spPr>
      </p:pic>
      <p:sp>
        <p:nvSpPr>
          <p:cNvPr id="8" name="矩形 7"/>
          <p:cNvSpPr>
            <a:spLocks noChangeArrowheads="1"/>
          </p:cNvSpPr>
          <p:nvPr/>
        </p:nvSpPr>
        <p:spPr bwMode="auto">
          <a:xfrm>
            <a:off x="488318" y="2089503"/>
            <a:ext cx="34384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nSpc>
                <a:spcPct val="150000"/>
              </a:lnSpc>
            </a:pPr>
            <a:r>
              <a:rPr lang="zh-CN" altLang="en-US" sz="1600" dirty="0" smtClean="0">
                <a:latin typeface="微软雅黑" pitchFamily="34" charset="-122"/>
                <a:ea typeface="微软雅黑" pitchFamily="34" charset="-122"/>
                <a:cs typeface="Times New Roman" pitchFamily="18" charset="0"/>
              </a:rPr>
              <a:t>从此信息不再昂贵，我们可以轻松从海量信息中获取价值。</a:t>
            </a:r>
            <a:endParaRPr lang="zh-CN" altLang="en-US" sz="1600" dirty="0">
              <a:latin typeface="微软雅黑" pitchFamily="34" charset="-122"/>
              <a:ea typeface="微软雅黑" pitchFamily="34" charset="-122"/>
              <a:cs typeface="Times New Roman" pitchFamily="18" charset="0"/>
            </a:endParaRPr>
          </a:p>
        </p:txBody>
      </p:sp>
      <p:sp>
        <p:nvSpPr>
          <p:cNvPr id="9" name="矩形 8"/>
          <p:cNvSpPr>
            <a:spLocks noChangeArrowheads="1"/>
          </p:cNvSpPr>
          <p:nvPr/>
        </p:nvSpPr>
        <p:spPr bwMode="auto">
          <a:xfrm>
            <a:off x="514086" y="3879560"/>
            <a:ext cx="3438478"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nSpc>
                <a:spcPct val="150000"/>
              </a:lnSpc>
            </a:pPr>
            <a:r>
              <a:rPr lang="en-US" altLang="zh-CN" dirty="0">
                <a:latin typeface="微软雅黑" pitchFamily="34" charset="-122"/>
                <a:ea typeface="微软雅黑" pitchFamily="34" charset="-122"/>
                <a:cs typeface="Times New Roman" pitchFamily="18" charset="0"/>
              </a:rPr>
              <a:t>SUSE Linux </a:t>
            </a:r>
            <a:r>
              <a:rPr lang="zh-CN" altLang="en-US" dirty="0">
                <a:latin typeface="微软雅黑" pitchFamily="34" charset="-122"/>
                <a:ea typeface="微软雅黑" pitchFamily="34" charset="-122"/>
                <a:cs typeface="Times New Roman" pitchFamily="18" charset="0"/>
              </a:rPr>
              <a:t>是 </a:t>
            </a:r>
            <a:r>
              <a:rPr lang="en-US" altLang="zh-CN" dirty="0">
                <a:latin typeface="微软雅黑" pitchFamily="34" charset="-122"/>
                <a:ea typeface="微软雅黑" pitchFamily="34" charset="-122"/>
                <a:cs typeface="Times New Roman" pitchFamily="18" charset="0"/>
              </a:rPr>
              <a:t>SAP HANA®</a:t>
            </a:r>
            <a:r>
              <a:rPr lang="zh-CN" altLang="en-US" dirty="0">
                <a:latin typeface="微软雅黑" pitchFamily="34" charset="-122"/>
                <a:ea typeface="微软雅黑" pitchFamily="34" charset="-122"/>
                <a:cs typeface="Times New Roman" pitchFamily="18" charset="0"/>
              </a:rPr>
              <a:t>优先推荐</a:t>
            </a:r>
            <a:r>
              <a:rPr lang="en-US" altLang="zh-CN" dirty="0">
                <a:latin typeface="微软雅黑" pitchFamily="34" charset="-122"/>
                <a:ea typeface="微软雅黑" pitchFamily="34" charset="-122"/>
                <a:cs typeface="Times New Roman" pitchFamily="18" charset="0"/>
              </a:rPr>
              <a:t>OS (</a:t>
            </a:r>
            <a:r>
              <a:rPr lang="zh-CN" altLang="en-US" dirty="0">
                <a:latin typeface="微软雅黑" pitchFamily="34" charset="-122"/>
                <a:ea typeface="微软雅黑" pitchFamily="34" charset="-122"/>
                <a:cs typeface="Times New Roman" pitchFamily="18" charset="0"/>
              </a:rPr>
              <a:t>超过</a:t>
            </a:r>
            <a:r>
              <a:rPr lang="en-US" altLang="zh-CN" dirty="0">
                <a:latin typeface="微软雅黑" pitchFamily="34" charset="-122"/>
                <a:ea typeface="微软雅黑" pitchFamily="34" charset="-122"/>
                <a:cs typeface="Times New Roman" pitchFamily="18" charset="0"/>
              </a:rPr>
              <a:t>99%</a:t>
            </a:r>
            <a:r>
              <a:rPr lang="zh-CN" altLang="en-US" dirty="0">
                <a:latin typeface="微软雅黑" pitchFamily="34" charset="-122"/>
                <a:ea typeface="微软雅黑" pitchFamily="34" charset="-122"/>
                <a:cs typeface="Times New Roman" pitchFamily="18" charset="0"/>
              </a:rPr>
              <a:t>的</a:t>
            </a:r>
            <a:r>
              <a:rPr lang="en-US" altLang="zh-CN" dirty="0">
                <a:latin typeface="微软雅黑" pitchFamily="34" charset="-122"/>
                <a:ea typeface="微软雅黑" pitchFamily="34" charset="-122"/>
                <a:cs typeface="Times New Roman" pitchFamily="18" charset="0"/>
              </a:rPr>
              <a:t>SAP HANA</a:t>
            </a:r>
            <a:r>
              <a:rPr lang="zh-CN" altLang="en-US" dirty="0">
                <a:latin typeface="微软雅黑" pitchFamily="34" charset="-122"/>
                <a:ea typeface="微软雅黑" pitchFamily="34" charset="-122"/>
                <a:cs typeface="Times New Roman" pitchFamily="18" charset="0"/>
              </a:rPr>
              <a:t>系统运行在</a:t>
            </a:r>
            <a:r>
              <a:rPr lang="en-US" altLang="zh-CN" dirty="0">
                <a:latin typeface="微软雅黑" pitchFamily="34" charset="-122"/>
                <a:ea typeface="微软雅黑" pitchFamily="34" charset="-122"/>
                <a:cs typeface="Times New Roman" pitchFamily="18" charset="0"/>
              </a:rPr>
              <a:t>SUSE Linux </a:t>
            </a:r>
            <a:r>
              <a:rPr lang="zh-CN" altLang="en-US" dirty="0">
                <a:latin typeface="微软雅黑" pitchFamily="34" charset="-122"/>
                <a:ea typeface="微软雅黑" pitchFamily="34" charset="-122"/>
                <a:cs typeface="Times New Roman" pitchFamily="18" charset="0"/>
              </a:rPr>
              <a:t>上）</a:t>
            </a:r>
          </a:p>
        </p:txBody>
      </p:sp>
      <p:sp>
        <p:nvSpPr>
          <p:cNvPr id="10" name="矩形 9"/>
          <p:cNvSpPr>
            <a:spLocks noChangeArrowheads="1"/>
          </p:cNvSpPr>
          <p:nvPr/>
        </p:nvSpPr>
        <p:spPr bwMode="auto">
          <a:xfrm>
            <a:off x="551037" y="3123031"/>
            <a:ext cx="34384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nSpc>
                <a:spcPct val="150000"/>
              </a:lnSpc>
            </a:pPr>
            <a:r>
              <a:rPr lang="zh-CN" altLang="en-US" sz="2000" b="1" dirty="0" smtClean="0">
                <a:solidFill>
                  <a:srgbClr val="F0AB00"/>
                </a:solidFill>
                <a:latin typeface="微软雅黑" pitchFamily="34" charset="-122"/>
                <a:ea typeface="微软雅黑" pitchFamily="34" charset="-122"/>
                <a:cs typeface="Times New Roman" pitchFamily="18" charset="0"/>
              </a:rPr>
              <a:t>保驾护航</a:t>
            </a:r>
            <a:r>
              <a:rPr lang="en-US" altLang="zh-CN" sz="2000" b="1" dirty="0" smtClean="0">
                <a:solidFill>
                  <a:srgbClr val="F0AB00"/>
                </a:solidFill>
                <a:latin typeface="微软雅黑" pitchFamily="34" charset="-122"/>
                <a:ea typeface="微软雅黑" pitchFamily="34" charset="-122"/>
                <a:cs typeface="Times New Roman" pitchFamily="18" charset="0"/>
              </a:rPr>
              <a:t>-SUSE</a:t>
            </a:r>
            <a:endParaRPr lang="zh-CN" altLang="en-US" sz="2000" b="1" dirty="0">
              <a:solidFill>
                <a:srgbClr val="F0AB00"/>
              </a:solidFill>
              <a:latin typeface="微软雅黑" pitchFamily="34" charset="-122"/>
              <a:ea typeface="微软雅黑" pitchFamily="34" charset="-122"/>
              <a:cs typeface="Times New Roman" pitchFamily="18" charset="0"/>
            </a:endParaRPr>
          </a:p>
        </p:txBody>
      </p:sp>
    </p:spTree>
    <p:extLst>
      <p:ext uri="{BB962C8B-B14F-4D97-AF65-F5344CB8AC3E}">
        <p14:creationId xmlns:p14="http://schemas.microsoft.com/office/powerpoint/2010/main" val="786546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4"/>
          <p:cNvSpPr>
            <a:spLocks noGrp="1"/>
          </p:cNvSpPr>
          <p:nvPr>
            <p:ph type="ctrTitle"/>
          </p:nvPr>
        </p:nvSpPr>
        <p:spPr>
          <a:xfrm>
            <a:off x="432000" y="3388296"/>
            <a:ext cx="11328000" cy="1685148"/>
          </a:xfrm>
        </p:spPr>
        <p:txBody>
          <a:bodyPr/>
          <a:lstStyle/>
          <a:p>
            <a:r>
              <a:rPr lang="zh-CN" altLang="en-US" spc="200" dirty="0" smtClean="0">
                <a:latin typeface="微软雅黑" panose="020B0503020204020204" pitchFamily="34" charset="-122"/>
                <a:cs typeface="Arial Unicode MS" pitchFamily="34" charset="-122"/>
              </a:rPr>
              <a:t>实施</a:t>
            </a:r>
            <a:r>
              <a:rPr lang="zh-CN" altLang="en-US" spc="200" dirty="0">
                <a:latin typeface="微软雅黑" panose="020B0503020204020204" pitchFamily="34" charset="-122"/>
                <a:cs typeface="Arial Unicode MS" pitchFamily="34" charset="-122"/>
              </a:rPr>
              <a:t>的服务策略与保证</a:t>
            </a:r>
            <a:br>
              <a:rPr lang="zh-CN" altLang="en-US" spc="200" dirty="0">
                <a:latin typeface="微软雅黑" panose="020B0503020204020204" pitchFamily="34" charset="-122"/>
                <a:cs typeface="Arial Unicode MS" pitchFamily="34" charset="-122"/>
              </a:rPr>
            </a:br>
            <a:endParaRPr lang="zh-CN" altLang="en-US" spc="200" dirty="0">
              <a:latin typeface="微软雅黑" panose="020B0503020204020204" pitchFamily="34" charset="-122"/>
              <a:cs typeface="Arial Unicode MS" pitchFamily="34" charset="-122"/>
            </a:endParaRPr>
          </a:p>
        </p:txBody>
      </p:sp>
      <p:pic>
        <p:nvPicPr>
          <p:cNvPr id="10" name="图片占位符 9"/>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9694" b="29694"/>
          <a:stretch>
            <a:fillRect/>
          </a:stretch>
        </p:blipFill>
        <p:spPr>
          <a:xfrm>
            <a:off x="431800" y="132735"/>
            <a:ext cx="11328400" cy="3097828"/>
          </a:xfrm>
        </p:spPr>
      </p:pic>
    </p:spTree>
    <p:extLst>
      <p:ext uri="{BB962C8B-B14F-4D97-AF65-F5344CB8AC3E}">
        <p14:creationId xmlns:p14="http://schemas.microsoft.com/office/powerpoint/2010/main" val="2182927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50000"/>
              </a:lnSpc>
              <a:spcBef>
                <a:spcPct val="20000"/>
              </a:spcBef>
              <a:buFont typeface="Arial" pitchFamily="34" charset="0"/>
              <a:buChar char="•"/>
              <a:defRPr kumimoji="1" sz="1600">
                <a:solidFill>
                  <a:schemeClr val="accent1"/>
                </a:solidFill>
                <a:latin typeface="微软雅黑" pitchFamily="34" charset="-122"/>
                <a:ea typeface="微软雅黑" pitchFamily="34" charset="-122"/>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9pPr>
          </a:lstStyle>
          <a:p>
            <a:pPr eaLnBrk="1" hangingPunct="1">
              <a:lnSpc>
                <a:spcPct val="100000"/>
              </a:lnSpc>
              <a:spcBef>
                <a:spcPct val="0"/>
              </a:spcBef>
              <a:buFontTx/>
              <a:buNone/>
            </a:pPr>
            <a:fld id="{C37FD95B-B04A-4494-9776-9998F1114A3C}" type="slidenum">
              <a:rPr kumimoji="0" lang="zh-CN" altLang="en-US" sz="1200">
                <a:solidFill>
                  <a:schemeClr val="bg1"/>
                </a:solidFill>
                <a:latin typeface="Calibri" pitchFamily="34" charset="0"/>
                <a:ea typeface="宋体" pitchFamily="2" charset="-122"/>
              </a:rPr>
              <a:pPr eaLnBrk="1" hangingPunct="1">
                <a:lnSpc>
                  <a:spcPct val="100000"/>
                </a:lnSpc>
                <a:spcBef>
                  <a:spcPct val="0"/>
                </a:spcBef>
                <a:buFontTx/>
                <a:buNone/>
              </a:pPr>
              <a:t>35</a:t>
            </a:fld>
            <a:endParaRPr kumimoji="0" lang="zh-CN" altLang="en-US" sz="1200">
              <a:solidFill>
                <a:schemeClr val="bg1"/>
              </a:solidFill>
              <a:latin typeface="Calibri" pitchFamily="34" charset="0"/>
              <a:ea typeface="宋体" pitchFamily="2" charset="-122"/>
            </a:endParaRPr>
          </a:p>
        </p:txBody>
      </p:sp>
      <p:sp>
        <p:nvSpPr>
          <p:cNvPr id="4" name="圆角矩形 3"/>
          <p:cNvSpPr/>
          <p:nvPr/>
        </p:nvSpPr>
        <p:spPr>
          <a:xfrm>
            <a:off x="1267465" y="1419961"/>
            <a:ext cx="8522008" cy="928688"/>
          </a:xfrm>
          <a:prstGeom prst="roundRect">
            <a:avLst/>
          </a:prstGeom>
          <a:noFill/>
          <a:ln w="25400" cap="flat" cmpd="sng" algn="ctr">
            <a:solidFill>
              <a:srgbClr val="F0AB00"/>
            </a:solidFill>
            <a:prstDash val="solid"/>
          </a:ln>
          <a:effectLst/>
        </p:spPr>
        <p:txBody>
          <a:bodyPr anchor="ctr"/>
          <a:lstStyle/>
          <a:p>
            <a:pPr fontAlgn="auto">
              <a:lnSpc>
                <a:spcPct val="150000"/>
              </a:lnSpc>
              <a:spcBef>
                <a:spcPts val="0"/>
              </a:spcBef>
              <a:spcAft>
                <a:spcPts val="0"/>
              </a:spcAft>
              <a:defRPr/>
            </a:pPr>
            <a:r>
              <a:rPr lang="zh-CN" altLang="en-US" kern="0" dirty="0">
                <a:solidFill>
                  <a:sysClr val="windowText" lastClr="000000"/>
                </a:solidFill>
                <a:latin typeface="微软雅黑" pitchFamily="34" charset="-122"/>
                <a:ea typeface="微软雅黑" pitchFamily="34" charset="-122"/>
              </a:rPr>
              <a:t>企业信息化建设是一项长期性、系统性的工作，需要循序渐进，不断完善。采用总体规划，迭代改进，运营驱动的稳步推进策略。</a:t>
            </a:r>
            <a:endParaRPr lang="en-US" altLang="zh-CN" kern="0" dirty="0">
              <a:solidFill>
                <a:sysClr val="windowText" lastClr="000000"/>
              </a:solidFill>
              <a:latin typeface="微软雅黑" pitchFamily="34" charset="-122"/>
              <a:ea typeface="微软雅黑" pitchFamily="34" charset="-122"/>
            </a:endParaRPr>
          </a:p>
        </p:txBody>
      </p:sp>
      <p:graphicFrame>
        <p:nvGraphicFramePr>
          <p:cNvPr id="5" name="图示 4"/>
          <p:cNvGraphicFramePr/>
          <p:nvPr>
            <p:extLst>
              <p:ext uri="{D42A27DB-BD31-4B8C-83A1-F6EECF244321}">
                <p14:modId xmlns:p14="http://schemas.microsoft.com/office/powerpoint/2010/main" val="2676425086"/>
              </p:ext>
            </p:extLst>
          </p:nvPr>
        </p:nvGraphicFramePr>
        <p:xfrm>
          <a:off x="2162856" y="2226590"/>
          <a:ext cx="7789592" cy="4151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latin typeface="微软雅黑" panose="020B0503020204020204" pitchFamily="34" charset="-122"/>
                <a:ea typeface="微软雅黑" panose="020B0503020204020204" pitchFamily="34" charset="-122"/>
              </a:rPr>
              <a:t>重点展示：</a:t>
            </a:r>
            <a:r>
              <a:rPr lang="zh-CN" altLang="en-US" sz="3200" dirty="0">
                <a:latin typeface="微软雅黑" panose="020B0503020204020204" pitchFamily="34" charset="-122"/>
                <a:ea typeface="微软雅黑" panose="020B0503020204020204" pitchFamily="34" charset="-122"/>
              </a:rPr>
              <a:t>项目实施</a:t>
            </a:r>
            <a:r>
              <a:rPr lang="zh-CN" altLang="en-US" sz="3200" dirty="0" smtClean="0">
                <a:latin typeface="微软雅黑" panose="020B0503020204020204" pitchFamily="34" charset="-122"/>
                <a:ea typeface="微软雅黑" panose="020B0503020204020204" pitchFamily="34" charset="-122"/>
              </a:rPr>
              <a:t>策略</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20588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ChangeAspect="1" noChangeArrowheads="1"/>
          </p:cNvPicPr>
          <p:nvPr/>
        </p:nvPicPr>
        <p:blipFill>
          <a:blip r:embed="rId2"/>
          <a:srcRect/>
          <a:stretch>
            <a:fillRect/>
          </a:stretch>
        </p:blipFill>
        <p:spPr bwMode="auto">
          <a:xfrm>
            <a:off x="1849439" y="1378856"/>
            <a:ext cx="8504663" cy="5080001"/>
          </a:xfrm>
          <a:prstGeom prst="rect">
            <a:avLst/>
          </a:prstGeom>
          <a:noFill/>
          <a:ln w="9525">
            <a:noFill/>
            <a:miter lim="800000"/>
            <a:headEnd/>
            <a:tailEnd/>
          </a:ln>
        </p:spPr>
      </p:pic>
      <p:sp>
        <p:nvSpPr>
          <p:cNvPr id="4"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latin typeface="微软雅黑" panose="020B0503020204020204" pitchFamily="34" charset="-122"/>
                <a:ea typeface="微软雅黑" panose="020B0503020204020204" pitchFamily="34" charset="-122"/>
              </a:rPr>
              <a:t>重点展示：</a:t>
            </a:r>
            <a:r>
              <a:rPr lang="en-US" altLang="zh-CN" sz="3200" dirty="0">
                <a:latin typeface="微软雅黑" panose="020B0503020204020204" pitchFamily="34" charset="-122"/>
                <a:ea typeface="微软雅黑" panose="020B0503020204020204" pitchFamily="34" charset="-122"/>
              </a:rPr>
              <a:t>AVA ASAP</a:t>
            </a:r>
            <a:r>
              <a:rPr lang="zh-CN" altLang="en-US" sz="3200" dirty="0">
                <a:latin typeface="微软雅黑" panose="020B0503020204020204" pitchFamily="34" charset="-122"/>
                <a:ea typeface="微软雅黑" panose="020B0503020204020204" pitchFamily="34" charset="-122"/>
              </a:rPr>
              <a:t>实施过程管理</a:t>
            </a:r>
          </a:p>
        </p:txBody>
      </p:sp>
    </p:spTree>
    <p:extLst>
      <p:ext uri="{BB962C8B-B14F-4D97-AF65-F5344CB8AC3E}">
        <p14:creationId xmlns:p14="http://schemas.microsoft.com/office/powerpoint/2010/main" val="1665662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p:nvPr/>
        </p:nvSpPr>
        <p:spPr>
          <a:xfrm>
            <a:off x="1074058" y="1366382"/>
            <a:ext cx="9666514" cy="4997974"/>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pic>
        <p:nvPicPr>
          <p:cNvPr id="65538" name="Picture 2"/>
          <p:cNvPicPr>
            <a:picLocks noChangeAspect="1" noChangeArrowheads="1"/>
          </p:cNvPicPr>
          <p:nvPr/>
        </p:nvPicPr>
        <p:blipFill>
          <a:blip r:embed="rId2"/>
          <a:srcRect/>
          <a:stretch>
            <a:fillRect/>
          </a:stretch>
        </p:blipFill>
        <p:spPr bwMode="auto">
          <a:xfrm>
            <a:off x="1248229" y="1494969"/>
            <a:ext cx="9339098" cy="4746171"/>
          </a:xfrm>
          <a:prstGeom prst="rect">
            <a:avLst/>
          </a:prstGeom>
          <a:noFill/>
          <a:ln w="12700" cap="flat" cmpd="sng" algn="ctr">
            <a:noFill/>
            <a:prstDash val="solid"/>
            <a:miter lim="800000"/>
            <a:headEnd/>
            <a:tailEnd/>
          </a:ln>
          <a:effectLst>
            <a:prstShdw prst="shdw17" dist="17961" dir="2700000">
              <a:schemeClr val="folHlink">
                <a:gamma/>
                <a:shade val="60000"/>
                <a:invGamma/>
              </a:schemeClr>
            </a:prstShdw>
          </a:effectLst>
        </p:spPr>
      </p:pic>
      <p:sp>
        <p:nvSpPr>
          <p:cNvPr id="6"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smtClean="0">
                <a:latin typeface="微软雅黑" panose="020B0503020204020204" pitchFamily="34" charset="-122"/>
                <a:ea typeface="微软雅黑" panose="020B0503020204020204" pitchFamily="34" charset="-122"/>
              </a:rPr>
              <a:t>实施过程：需同时</a:t>
            </a:r>
            <a:r>
              <a:rPr lang="zh-CN" altLang="en-US" sz="3200" dirty="0">
                <a:latin typeface="微软雅黑" panose="020B0503020204020204" pitchFamily="34" charset="-122"/>
                <a:ea typeface="微软雅黑" panose="020B0503020204020204" pitchFamily="34" charset="-122"/>
              </a:rPr>
              <a:t>关注方案先进性与企业磨合度</a:t>
            </a:r>
          </a:p>
        </p:txBody>
      </p:sp>
    </p:spTree>
    <p:extLst>
      <p:ext uri="{BB962C8B-B14F-4D97-AF65-F5344CB8AC3E}">
        <p14:creationId xmlns:p14="http://schemas.microsoft.com/office/powerpoint/2010/main" val="389393660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SO_Shape"/>
          <p:cNvSpPr/>
          <p:nvPr/>
        </p:nvSpPr>
        <p:spPr>
          <a:xfrm>
            <a:off x="1074058" y="1395410"/>
            <a:ext cx="9666514" cy="4997974"/>
          </a:xfrm>
          <a:prstGeom prst="frame">
            <a:avLst>
              <a:gd name="adj1" fmla="val 4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pic>
        <p:nvPicPr>
          <p:cNvPr id="67586" name="Picture 2"/>
          <p:cNvPicPr>
            <a:picLocks noChangeAspect="1" noChangeArrowheads="1"/>
          </p:cNvPicPr>
          <p:nvPr/>
        </p:nvPicPr>
        <p:blipFill>
          <a:blip r:embed="rId3"/>
          <a:srcRect/>
          <a:stretch>
            <a:fillRect/>
          </a:stretch>
        </p:blipFill>
        <p:spPr bwMode="auto">
          <a:xfrm>
            <a:off x="1233714" y="1554028"/>
            <a:ext cx="9318172" cy="4687114"/>
          </a:xfrm>
          <a:prstGeom prst="rect">
            <a:avLst/>
          </a:prstGeom>
          <a:noFill/>
          <a:ln w="12700" cap="flat" cmpd="sng" algn="ctr">
            <a:noFill/>
            <a:prstDash val="solid"/>
            <a:miter lim="800000"/>
            <a:headEnd/>
            <a:tailEnd/>
          </a:ln>
          <a:effectLst>
            <a:prstShdw prst="shdw17" dist="17961" dir="2700000">
              <a:schemeClr val="folHlink">
                <a:gamma/>
                <a:shade val="60000"/>
                <a:invGamma/>
              </a:schemeClr>
            </a:prstShdw>
          </a:effectLst>
        </p:spPr>
      </p:pic>
      <p:sp>
        <p:nvSpPr>
          <p:cNvPr id="266" name="Rectangle 5"/>
          <p:cNvSpPr txBox="1">
            <a:spLocks noChangeArrowheads="1"/>
          </p:cNvSpPr>
          <p:nvPr/>
        </p:nvSpPr>
        <p:spPr bwMode="gray">
          <a:xfrm>
            <a:off x="6126971" y="1517443"/>
            <a:ext cx="1260800" cy="381000"/>
          </a:xfrm>
          <a:prstGeom prst="rect">
            <a:avLst/>
          </a:prstGeom>
          <a:noFill/>
          <a:ln w="12700">
            <a:noFill/>
            <a:miter lim="800000"/>
            <a:headEnd/>
            <a:tailEnd/>
          </a:ln>
        </p:spPr>
        <p:txBody>
          <a:bodyPr lIns="0" tIns="0" rIns="0" bIns="0" anchor="ctr"/>
          <a:lstStyle/>
          <a:p>
            <a:pPr marL="63500" indent="-63500" eaLnBrk="0" hangingPunct="0">
              <a:lnSpc>
                <a:spcPct val="90000"/>
              </a:lnSpc>
              <a:defRPr/>
            </a:pPr>
            <a:r>
              <a:rPr lang="en-US" altLang="zh-CN" sz="2000" kern="0" dirty="0">
                <a:solidFill>
                  <a:srgbClr val="F0AB00"/>
                </a:solidFill>
                <a:latin typeface="微软雅黑" panose="020B0503020204020204" pitchFamily="34" charset="-122"/>
                <a:ea typeface="微软雅黑" panose="020B0503020204020204" pitchFamily="34" charset="-122"/>
                <a:cs typeface="+mj-cs"/>
              </a:rPr>
              <a:t>AVA</a:t>
            </a:r>
            <a:r>
              <a:rPr lang="zh-CN" altLang="en-US" sz="2000" kern="0" dirty="0">
                <a:solidFill>
                  <a:srgbClr val="F0AB00"/>
                </a:solidFill>
                <a:latin typeface="微软雅黑" panose="020B0503020204020204" pitchFamily="34" charset="-122"/>
                <a:ea typeface="微软雅黑" panose="020B0503020204020204" pitchFamily="34" charset="-122"/>
                <a:cs typeface="+mj-cs"/>
              </a:rPr>
              <a:t>顾问</a:t>
            </a:r>
          </a:p>
        </p:txBody>
      </p:sp>
      <p:sp>
        <p:nvSpPr>
          <p:cNvPr id="267" name="Rectangle 5"/>
          <p:cNvSpPr txBox="1">
            <a:spLocks noChangeArrowheads="1"/>
          </p:cNvSpPr>
          <p:nvPr/>
        </p:nvSpPr>
        <p:spPr bwMode="gray">
          <a:xfrm>
            <a:off x="8434614" y="1517443"/>
            <a:ext cx="2039945" cy="381000"/>
          </a:xfrm>
          <a:prstGeom prst="rect">
            <a:avLst/>
          </a:prstGeom>
          <a:noFill/>
          <a:ln w="12700">
            <a:noFill/>
            <a:miter lim="800000"/>
            <a:headEnd/>
            <a:tailEnd/>
          </a:ln>
        </p:spPr>
        <p:txBody>
          <a:bodyPr lIns="0" tIns="0" rIns="0" bIns="0" anchor="ctr"/>
          <a:lstStyle/>
          <a:p>
            <a:pPr marL="63500" indent="-63500" eaLnBrk="0" hangingPunct="0">
              <a:lnSpc>
                <a:spcPct val="90000"/>
              </a:lnSpc>
              <a:defRPr/>
            </a:pPr>
            <a:r>
              <a:rPr lang="zh-CN" altLang="en-US" sz="2000" kern="0" dirty="0">
                <a:solidFill>
                  <a:schemeClr val="tx2"/>
                </a:solidFill>
                <a:latin typeface="微软雅黑" panose="020B0503020204020204" pitchFamily="34" charset="-122"/>
                <a:ea typeface="微软雅黑" panose="020B0503020204020204" pitchFamily="34" charset="-122"/>
                <a:cs typeface="+mj-cs"/>
              </a:rPr>
              <a:t>客户方</a:t>
            </a:r>
          </a:p>
        </p:txBody>
      </p:sp>
      <p:sp>
        <p:nvSpPr>
          <p:cNvPr id="6"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实施过程：通过充分的知识转移来促成用户的习惯改变</a:t>
            </a:r>
          </a:p>
        </p:txBody>
      </p:sp>
    </p:spTree>
    <p:extLst>
      <p:ext uri="{BB962C8B-B14F-4D97-AF65-F5344CB8AC3E}">
        <p14:creationId xmlns:p14="http://schemas.microsoft.com/office/powerpoint/2010/main" val="97913727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AutoShape 3"/>
          <p:cNvSpPr>
            <a:spLocks noChangeArrowheads="1"/>
          </p:cNvSpPr>
          <p:nvPr/>
        </p:nvSpPr>
        <p:spPr bwMode="gray">
          <a:xfrm>
            <a:off x="5262564" y="1272996"/>
            <a:ext cx="2205037" cy="5127805"/>
          </a:xfrm>
          <a:prstGeom prst="roundRect">
            <a:avLst>
              <a:gd name="adj" fmla="val 12329"/>
            </a:avLst>
          </a:prstGeom>
          <a:gradFill rotWithShape="1">
            <a:gsLst>
              <a:gs pos="0">
                <a:srgbClr val="D9E4EB"/>
              </a:gs>
              <a:gs pos="100000">
                <a:schemeClr val="bg1"/>
              </a:gs>
            </a:gsLst>
            <a:lin ang="5400000" scaled="1"/>
          </a:gradFill>
          <a:ln w="9525" algn="ctr">
            <a:noFill/>
            <a:round/>
            <a:headEnd/>
            <a:tailEnd/>
          </a:ln>
          <a:effectLst>
            <a:prstShdw prst="shdw17" dist="17961" dir="2700000">
              <a:srgbClr val="82898D"/>
            </a:prstShdw>
          </a:effectLst>
        </p:spPr>
        <p:txBody>
          <a:bodyPr wrap="none" lIns="90000" tIns="46800" rIns="90000" bIns="46800"/>
          <a:lstStyle/>
          <a:p>
            <a:pPr>
              <a:lnSpc>
                <a:spcPct val="90000"/>
              </a:lnSpc>
            </a:pPr>
            <a:r>
              <a:rPr lang="en-US" altLang="zh-CN" sz="1800" b="1">
                <a:latin typeface="微软雅黑" panose="020B0503020204020204" pitchFamily="34" charset="-122"/>
                <a:ea typeface="微软雅黑" panose="020B0503020204020204" pitchFamily="34" charset="-122"/>
                <a:cs typeface="ヒラギノ角ゴ Pro W3"/>
                <a:sym typeface="Wingdings" pitchFamily="2" charset="2"/>
              </a:rPr>
              <a:t>AVA</a:t>
            </a:r>
            <a:r>
              <a:rPr lang="zh-CN" altLang="en-US" sz="1800" b="1">
                <a:latin typeface="微软雅黑" panose="020B0503020204020204" pitchFamily="34" charset="-122"/>
                <a:ea typeface="微软雅黑" panose="020B0503020204020204" pitchFamily="34" charset="-122"/>
                <a:cs typeface="ヒラギノ角ゴ Pro W3"/>
                <a:sym typeface="Wingdings" pitchFamily="2" charset="2"/>
              </a:rPr>
              <a:t>实施部门</a:t>
            </a:r>
            <a:endParaRPr lang="zh-CN" altLang="en-US" sz="1200" b="1">
              <a:latin typeface="微软雅黑" panose="020B0503020204020204" pitchFamily="34" charset="-122"/>
              <a:ea typeface="微软雅黑" panose="020B0503020204020204" pitchFamily="34" charset="-122"/>
              <a:cs typeface="ヒラギノ角ゴ Pro W3"/>
              <a:sym typeface="Wingdings" pitchFamily="2" charset="2"/>
            </a:endParaRPr>
          </a:p>
        </p:txBody>
      </p:sp>
      <p:sp>
        <p:nvSpPr>
          <p:cNvPr id="63492" name="AutoShape 4"/>
          <p:cNvSpPr>
            <a:spLocks noChangeArrowheads="1"/>
          </p:cNvSpPr>
          <p:nvPr/>
        </p:nvSpPr>
        <p:spPr bwMode="gray">
          <a:xfrm>
            <a:off x="2647950" y="1271409"/>
            <a:ext cx="2203450" cy="5183983"/>
          </a:xfrm>
          <a:prstGeom prst="roundRect">
            <a:avLst>
              <a:gd name="adj" fmla="val 12329"/>
            </a:avLst>
          </a:prstGeom>
          <a:gradFill rotWithShape="1">
            <a:gsLst>
              <a:gs pos="0">
                <a:srgbClr val="D9E4EB"/>
              </a:gs>
              <a:gs pos="100000">
                <a:schemeClr val="bg1"/>
              </a:gs>
            </a:gsLst>
            <a:lin ang="5400000" scaled="1"/>
          </a:gradFill>
          <a:ln w="9525" algn="ctr">
            <a:noFill/>
            <a:round/>
            <a:headEnd/>
            <a:tailEnd/>
          </a:ln>
          <a:effectLst>
            <a:prstShdw prst="shdw17" dist="17961" dir="2700000">
              <a:srgbClr val="82898D"/>
            </a:prstShdw>
          </a:effectLst>
        </p:spPr>
        <p:txBody>
          <a:bodyPr wrap="none" lIns="90000" tIns="46800" rIns="90000" bIns="46800"/>
          <a:lstStyle/>
          <a:p>
            <a:pPr>
              <a:lnSpc>
                <a:spcPct val="90000"/>
              </a:lnSpc>
            </a:pPr>
            <a:r>
              <a:rPr lang="zh-CN" altLang="en-US" sz="1800" b="1">
                <a:latin typeface="微软雅黑" panose="020B0503020204020204" pitchFamily="34" charset="-122"/>
                <a:ea typeface="微软雅黑" panose="020B0503020204020204" pitchFamily="34" charset="-122"/>
                <a:cs typeface="ヒラギノ角ゴ Pro W3"/>
                <a:sym typeface="Wingdings" pitchFamily="2" charset="2"/>
              </a:rPr>
              <a:t>客户方</a:t>
            </a:r>
            <a:endParaRPr lang="zh-CN" altLang="en-US" sz="1200">
              <a:latin typeface="微软雅黑" panose="020B0503020204020204" pitchFamily="34" charset="-122"/>
              <a:ea typeface="微软雅黑" panose="020B0503020204020204" pitchFamily="34" charset="-122"/>
              <a:cs typeface="ヒラギノ角ゴ Pro W3"/>
              <a:sym typeface="Wingdings" pitchFamily="2" charset="2"/>
            </a:endParaRPr>
          </a:p>
        </p:txBody>
      </p:sp>
      <p:pic>
        <p:nvPicPr>
          <p:cNvPr id="63493" name="Picture 28" descr="biz_woman1"/>
          <p:cNvPicPr>
            <a:picLocks noChangeAspect="1" noChangeArrowheads="1"/>
          </p:cNvPicPr>
          <p:nvPr/>
        </p:nvPicPr>
        <p:blipFill>
          <a:blip r:embed="rId2"/>
          <a:srcRect/>
          <a:stretch>
            <a:fillRect/>
          </a:stretch>
        </p:blipFill>
        <p:spPr bwMode="auto">
          <a:xfrm>
            <a:off x="3379788" y="2826232"/>
            <a:ext cx="641350" cy="579438"/>
          </a:xfrm>
          <a:prstGeom prst="rect">
            <a:avLst/>
          </a:prstGeom>
          <a:noFill/>
          <a:ln w="9525">
            <a:noFill/>
            <a:miter lim="800000"/>
            <a:headEnd/>
            <a:tailEnd/>
          </a:ln>
        </p:spPr>
      </p:pic>
      <p:sp>
        <p:nvSpPr>
          <p:cNvPr id="63494" name="Text Box 8"/>
          <p:cNvSpPr txBox="1">
            <a:spLocks noChangeArrowheads="1"/>
          </p:cNvSpPr>
          <p:nvPr/>
        </p:nvSpPr>
        <p:spPr bwMode="auto">
          <a:xfrm>
            <a:off x="3290889" y="3421545"/>
            <a:ext cx="796925" cy="279400"/>
          </a:xfrm>
          <a:prstGeom prst="rect">
            <a:avLst/>
          </a:prstGeom>
          <a:noFill/>
          <a:ln w="12700">
            <a:noFill/>
            <a:miter lim="800000"/>
            <a:headEnd/>
            <a:tailEnd/>
          </a:ln>
        </p:spPr>
        <p:txBody>
          <a:bodyPr wrap="none" lIns="90000" tIns="46800" rIns="90000" bIns="46800">
            <a:spAutoFit/>
          </a:bodyPr>
          <a:lstStyle/>
          <a:p>
            <a:pPr eaLnBrk="0" hangingPunct="0"/>
            <a:r>
              <a:rPr lang="zh-CN" altLang="en-US" sz="1200" b="1">
                <a:latin typeface="微软雅黑" panose="020B0503020204020204" pitchFamily="34" charset="-122"/>
                <a:ea typeface="微软雅黑" panose="020B0503020204020204" pitchFamily="34" charset="-122"/>
                <a:cs typeface="ヒラギノ角ゴ Pro W3"/>
                <a:sym typeface="Wingdings" pitchFamily="2" charset="2"/>
              </a:rPr>
              <a:t>项目经理</a:t>
            </a:r>
          </a:p>
        </p:txBody>
      </p:sp>
      <p:pic>
        <p:nvPicPr>
          <p:cNvPr id="63495" name="Picture 32" descr="biz_man1_casual"/>
          <p:cNvPicPr>
            <a:picLocks noChangeAspect="1" noChangeArrowheads="1"/>
          </p:cNvPicPr>
          <p:nvPr/>
        </p:nvPicPr>
        <p:blipFill>
          <a:blip r:embed="rId3"/>
          <a:srcRect/>
          <a:stretch>
            <a:fillRect/>
          </a:stretch>
        </p:blipFill>
        <p:spPr bwMode="auto">
          <a:xfrm>
            <a:off x="6080126" y="2826233"/>
            <a:ext cx="588963" cy="588963"/>
          </a:xfrm>
          <a:prstGeom prst="rect">
            <a:avLst/>
          </a:prstGeom>
          <a:noFill/>
          <a:ln w="9525">
            <a:noFill/>
            <a:miter lim="800000"/>
            <a:headEnd/>
            <a:tailEnd/>
          </a:ln>
        </p:spPr>
      </p:pic>
      <p:sp>
        <p:nvSpPr>
          <p:cNvPr id="63496" name="Text Box 8"/>
          <p:cNvSpPr txBox="1">
            <a:spLocks noChangeArrowheads="1"/>
          </p:cNvSpPr>
          <p:nvPr/>
        </p:nvSpPr>
        <p:spPr bwMode="auto">
          <a:xfrm>
            <a:off x="5979384" y="3421545"/>
            <a:ext cx="796925" cy="279400"/>
          </a:xfrm>
          <a:prstGeom prst="rect">
            <a:avLst/>
          </a:prstGeom>
          <a:noFill/>
          <a:ln w="12700">
            <a:noFill/>
            <a:miter lim="800000"/>
            <a:headEnd/>
            <a:tailEnd/>
          </a:ln>
        </p:spPr>
        <p:txBody>
          <a:bodyPr wrap="none" lIns="90000" tIns="46800" rIns="90000" bIns="46800">
            <a:spAutoFit/>
          </a:bodyPr>
          <a:lstStyle/>
          <a:p>
            <a:pPr eaLnBrk="0" hangingPunct="0"/>
            <a:r>
              <a:rPr lang="zh-CN" altLang="en-US" sz="1200" b="1" dirty="0">
                <a:latin typeface="微软雅黑" panose="020B0503020204020204" pitchFamily="34" charset="-122"/>
                <a:ea typeface="微软雅黑" panose="020B0503020204020204" pitchFamily="34" charset="-122"/>
                <a:cs typeface="ヒラギノ角ゴ Pro W3"/>
                <a:sym typeface="Wingdings" pitchFamily="2" charset="2"/>
              </a:rPr>
              <a:t>项目经理</a:t>
            </a:r>
          </a:p>
        </p:txBody>
      </p:sp>
      <p:pic>
        <p:nvPicPr>
          <p:cNvPr id="63497" name="Picture 36" descr="man_worker"/>
          <p:cNvPicPr>
            <a:picLocks noChangeAspect="1" noChangeArrowheads="1"/>
          </p:cNvPicPr>
          <p:nvPr/>
        </p:nvPicPr>
        <p:blipFill>
          <a:blip r:embed="rId4"/>
          <a:srcRect/>
          <a:stretch>
            <a:fillRect/>
          </a:stretch>
        </p:blipFill>
        <p:spPr bwMode="auto">
          <a:xfrm>
            <a:off x="5959475" y="4301020"/>
            <a:ext cx="571500" cy="571500"/>
          </a:xfrm>
          <a:prstGeom prst="rect">
            <a:avLst/>
          </a:prstGeom>
          <a:noFill/>
          <a:ln w="9525">
            <a:noFill/>
            <a:miter lim="800000"/>
            <a:headEnd/>
            <a:tailEnd/>
          </a:ln>
        </p:spPr>
      </p:pic>
      <p:sp>
        <p:nvSpPr>
          <p:cNvPr id="63498" name="Text Box 8"/>
          <p:cNvSpPr txBox="1">
            <a:spLocks noChangeArrowheads="1"/>
          </p:cNvSpPr>
          <p:nvPr/>
        </p:nvSpPr>
        <p:spPr bwMode="auto">
          <a:xfrm>
            <a:off x="5987961" y="4969357"/>
            <a:ext cx="796925" cy="279400"/>
          </a:xfrm>
          <a:prstGeom prst="rect">
            <a:avLst/>
          </a:prstGeom>
          <a:noFill/>
          <a:ln w="12700">
            <a:noFill/>
            <a:miter lim="800000"/>
            <a:headEnd/>
            <a:tailEnd/>
          </a:ln>
        </p:spPr>
        <p:txBody>
          <a:bodyPr wrap="none" lIns="90000" tIns="46800" rIns="90000" bIns="46800">
            <a:spAutoFit/>
          </a:bodyPr>
          <a:lstStyle/>
          <a:p>
            <a:pPr eaLnBrk="0" hangingPunct="0"/>
            <a:r>
              <a:rPr lang="zh-CN" altLang="en-US" sz="1200" b="1" dirty="0">
                <a:latin typeface="微软雅黑" panose="020B0503020204020204" pitchFamily="34" charset="-122"/>
                <a:ea typeface="微软雅黑" panose="020B0503020204020204" pitchFamily="34" charset="-122"/>
                <a:cs typeface="ヒラギノ角ゴ Pro W3"/>
                <a:sym typeface="Wingdings" pitchFamily="2" charset="2"/>
              </a:rPr>
              <a:t>实施顾问</a:t>
            </a:r>
          </a:p>
        </p:txBody>
      </p:sp>
      <p:pic>
        <p:nvPicPr>
          <p:cNvPr id="63499" name="Picture 22" descr="user_biz_partne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gray">
          <a:xfrm>
            <a:off x="3387726" y="1694345"/>
            <a:ext cx="625475" cy="565150"/>
          </a:xfrm>
          <a:prstGeom prst="rect">
            <a:avLst/>
          </a:prstGeom>
          <a:noFill/>
          <a:ln w="9525">
            <a:noFill/>
            <a:miter lim="800000"/>
            <a:headEnd/>
            <a:tailEnd/>
          </a:ln>
        </p:spPr>
      </p:pic>
      <p:pic>
        <p:nvPicPr>
          <p:cNvPr id="63500" name="Picture 33" descr="community"/>
          <p:cNvPicPr>
            <a:picLocks noChangeAspect="1" noChangeArrowheads="1"/>
          </p:cNvPicPr>
          <p:nvPr/>
        </p:nvPicPr>
        <p:blipFill>
          <a:blip r:embed="rId6"/>
          <a:srcRect/>
          <a:stretch>
            <a:fillRect/>
          </a:stretch>
        </p:blipFill>
        <p:spPr bwMode="auto">
          <a:xfrm>
            <a:off x="3271838" y="5501170"/>
            <a:ext cx="857250" cy="857250"/>
          </a:xfrm>
          <a:prstGeom prst="rect">
            <a:avLst/>
          </a:prstGeom>
          <a:noFill/>
          <a:ln w="9525">
            <a:noFill/>
            <a:miter lim="800000"/>
            <a:headEnd/>
            <a:tailEnd/>
          </a:ln>
        </p:spPr>
      </p:pic>
      <p:sp>
        <p:nvSpPr>
          <p:cNvPr id="63501" name="Text Box 8"/>
          <p:cNvSpPr txBox="1">
            <a:spLocks noChangeArrowheads="1"/>
          </p:cNvSpPr>
          <p:nvPr/>
        </p:nvSpPr>
        <p:spPr bwMode="auto">
          <a:xfrm>
            <a:off x="3267076" y="2245207"/>
            <a:ext cx="950913" cy="279400"/>
          </a:xfrm>
          <a:prstGeom prst="rect">
            <a:avLst/>
          </a:prstGeom>
          <a:noFill/>
          <a:ln w="12700">
            <a:noFill/>
            <a:miter lim="800000"/>
            <a:headEnd/>
            <a:tailEnd/>
          </a:ln>
        </p:spPr>
        <p:txBody>
          <a:bodyPr wrap="none" lIns="90000" tIns="46800" rIns="90000" bIns="46800">
            <a:spAutoFit/>
          </a:bodyPr>
          <a:lstStyle/>
          <a:p>
            <a:pPr eaLnBrk="0" hangingPunct="0"/>
            <a:r>
              <a:rPr lang="zh-CN" altLang="en-US" sz="1200" b="1">
                <a:latin typeface="微软雅黑" panose="020B0503020204020204" pitchFamily="34" charset="-122"/>
                <a:ea typeface="微软雅黑" panose="020B0503020204020204" pitchFamily="34" charset="-122"/>
                <a:cs typeface="ヒラギノ角ゴ Pro W3"/>
                <a:sym typeface="Wingdings" pitchFamily="2" charset="2"/>
              </a:rPr>
              <a:t>项目发起人</a:t>
            </a:r>
          </a:p>
        </p:txBody>
      </p:sp>
      <p:pic>
        <p:nvPicPr>
          <p:cNvPr id="63502" name="Picture 26" descr="user_biz_partne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gray">
          <a:xfrm>
            <a:off x="6062664" y="1694345"/>
            <a:ext cx="625475" cy="565150"/>
          </a:xfrm>
          <a:prstGeom prst="rect">
            <a:avLst/>
          </a:prstGeom>
          <a:noFill/>
          <a:ln w="9525">
            <a:noFill/>
            <a:miter lim="800000"/>
            <a:headEnd/>
            <a:tailEnd/>
          </a:ln>
        </p:spPr>
      </p:pic>
      <p:sp>
        <p:nvSpPr>
          <p:cNvPr id="63503" name="Text Box 8"/>
          <p:cNvSpPr txBox="1">
            <a:spLocks noChangeArrowheads="1"/>
          </p:cNvSpPr>
          <p:nvPr/>
        </p:nvSpPr>
        <p:spPr bwMode="auto">
          <a:xfrm>
            <a:off x="5914319" y="2245207"/>
            <a:ext cx="950913" cy="279400"/>
          </a:xfrm>
          <a:prstGeom prst="rect">
            <a:avLst/>
          </a:prstGeom>
          <a:noFill/>
          <a:ln w="12700">
            <a:noFill/>
            <a:miter lim="800000"/>
            <a:headEnd/>
            <a:tailEnd/>
          </a:ln>
        </p:spPr>
        <p:txBody>
          <a:bodyPr wrap="none" lIns="90000" tIns="46800" rIns="90000" bIns="46800">
            <a:spAutoFit/>
          </a:bodyPr>
          <a:lstStyle/>
          <a:p>
            <a:pPr eaLnBrk="0" hangingPunct="0"/>
            <a:r>
              <a:rPr lang="zh-CN" altLang="en-US" sz="1200" b="1" dirty="0">
                <a:latin typeface="微软雅黑" panose="020B0503020204020204" pitchFamily="34" charset="-122"/>
                <a:ea typeface="微软雅黑" panose="020B0503020204020204" pitchFamily="34" charset="-122"/>
                <a:cs typeface="ヒラギノ角ゴ Pro W3"/>
                <a:sym typeface="Wingdings" pitchFamily="2" charset="2"/>
              </a:rPr>
              <a:t>项目发起人</a:t>
            </a:r>
          </a:p>
        </p:txBody>
      </p:sp>
      <p:pic>
        <p:nvPicPr>
          <p:cNvPr id="63504" name="Picture 35" descr="biz_woman_grey2"/>
          <p:cNvPicPr>
            <a:picLocks noChangeAspect="1" noChangeArrowheads="1"/>
          </p:cNvPicPr>
          <p:nvPr/>
        </p:nvPicPr>
        <p:blipFill>
          <a:blip r:embed="rId7"/>
          <a:srcRect/>
          <a:stretch>
            <a:fillRect/>
          </a:stretch>
        </p:blipFill>
        <p:spPr bwMode="auto">
          <a:xfrm>
            <a:off x="6199188" y="4358170"/>
            <a:ext cx="588962" cy="588962"/>
          </a:xfrm>
          <a:prstGeom prst="rect">
            <a:avLst/>
          </a:prstGeom>
          <a:noFill/>
          <a:ln w="9525">
            <a:noFill/>
            <a:miter lim="800000"/>
            <a:headEnd/>
            <a:tailEnd/>
          </a:ln>
        </p:spPr>
      </p:pic>
      <p:sp>
        <p:nvSpPr>
          <p:cNvPr id="63505" name="Text Box 8"/>
          <p:cNvSpPr txBox="1">
            <a:spLocks noChangeArrowheads="1"/>
          </p:cNvSpPr>
          <p:nvPr/>
        </p:nvSpPr>
        <p:spPr bwMode="auto">
          <a:xfrm>
            <a:off x="3341689" y="6231420"/>
            <a:ext cx="936625" cy="279400"/>
          </a:xfrm>
          <a:prstGeom prst="rect">
            <a:avLst/>
          </a:prstGeom>
          <a:noFill/>
          <a:ln w="12700">
            <a:noFill/>
            <a:miter lim="800000"/>
            <a:headEnd/>
            <a:tailEnd/>
          </a:ln>
        </p:spPr>
        <p:txBody>
          <a:bodyPr lIns="90000" tIns="46800" rIns="90000" bIns="46800">
            <a:spAutoFit/>
          </a:bodyPr>
          <a:lstStyle/>
          <a:p>
            <a:r>
              <a:rPr lang="zh-CN" altLang="en-US" sz="1200" b="1">
                <a:latin typeface="微软雅黑" panose="020B0503020204020204" pitchFamily="34" charset="-122"/>
                <a:ea typeface="微软雅黑" panose="020B0503020204020204" pitchFamily="34" charset="-122"/>
                <a:cs typeface="ヒラギノ角ゴ Pro W3"/>
                <a:sym typeface="Wingdings" pitchFamily="2" charset="2"/>
              </a:rPr>
              <a:t>最终用户</a:t>
            </a:r>
          </a:p>
        </p:txBody>
      </p:sp>
      <p:sp>
        <p:nvSpPr>
          <p:cNvPr id="63506" name="AutoShape 3"/>
          <p:cNvSpPr>
            <a:spLocks noChangeArrowheads="1"/>
          </p:cNvSpPr>
          <p:nvPr/>
        </p:nvSpPr>
        <p:spPr bwMode="gray">
          <a:xfrm rot="5400000" flipH="1">
            <a:off x="3557588" y="5361470"/>
            <a:ext cx="285750" cy="190500"/>
          </a:xfrm>
          <a:prstGeom prst="leftRightArrow">
            <a:avLst>
              <a:gd name="adj1" fmla="val 50000"/>
              <a:gd name="adj2" fmla="val 30000"/>
            </a:avLst>
          </a:prstGeom>
          <a:gradFill rotWithShape="1">
            <a:gsLst>
              <a:gs pos="0">
                <a:srgbClr val="D9E4EB"/>
              </a:gs>
              <a:gs pos="100000">
                <a:schemeClr val="bg1"/>
              </a:gs>
            </a:gsLst>
            <a:lin ang="5400000" scaled="1"/>
          </a:gradFill>
          <a:ln w="9525" algn="ctr">
            <a:solidFill>
              <a:srgbClr val="C0C0C0"/>
            </a:solidFill>
            <a:miter lim="800000"/>
            <a:headEnd/>
            <a:tailEnd/>
          </a:ln>
          <a:effectLst>
            <a:prstShdw prst="shdw17" dist="17961" dir="2700000">
              <a:srgbClr val="82898D"/>
            </a:prstShdw>
          </a:effectLst>
        </p:spPr>
        <p:txBody>
          <a:bodyPr rot="10800000" vert="eaVert" wrap="none" lIns="90000" tIns="46800" rIns="90000" bIns="46800"/>
          <a:lstStyle/>
          <a:p>
            <a:pPr>
              <a:lnSpc>
                <a:spcPct val="90000"/>
              </a:lnSpc>
            </a:pPr>
            <a:endParaRPr lang="en-US" altLang="zh-CN" sz="1800" b="1">
              <a:latin typeface="微软雅黑" panose="020B0503020204020204" pitchFamily="34" charset="-122"/>
              <a:ea typeface="微软雅黑" panose="020B0503020204020204" pitchFamily="34" charset="-122"/>
              <a:cs typeface="ヒラギノ角ゴ Pro W3"/>
              <a:sym typeface="Wingdings" pitchFamily="2" charset="2"/>
            </a:endParaRPr>
          </a:p>
        </p:txBody>
      </p:sp>
      <p:sp>
        <p:nvSpPr>
          <p:cNvPr id="63507" name="Text Box 33"/>
          <p:cNvSpPr txBox="1">
            <a:spLocks noChangeArrowheads="1"/>
          </p:cNvSpPr>
          <p:nvPr/>
        </p:nvSpPr>
        <p:spPr bwMode="white">
          <a:xfrm rot="-5400000">
            <a:off x="1617664" y="2215971"/>
            <a:ext cx="1506537" cy="309563"/>
          </a:xfrm>
          <a:prstGeom prst="rect">
            <a:avLst/>
          </a:prstGeom>
          <a:noFill/>
          <a:ln w="19050" algn="ctr">
            <a:noFill/>
            <a:miter lim="800000"/>
            <a:headEnd/>
            <a:tailEnd/>
          </a:ln>
        </p:spPr>
        <p:txBody>
          <a:bodyPr lIns="90000" tIns="46800" rIns="90000" bIns="46800">
            <a:spAutoFit/>
          </a:bodyPr>
          <a:lstStyle/>
          <a:p>
            <a:pPr marL="244475" indent="-244475"/>
            <a:r>
              <a:rPr lang="zh-CN" altLang="en-US" sz="1400" b="1" dirty="0">
                <a:solidFill>
                  <a:schemeClr val="accent1"/>
                </a:solidFill>
                <a:latin typeface="微软雅黑" panose="020B0503020204020204" pitchFamily="34" charset="-122"/>
                <a:ea typeface="微软雅黑" panose="020B0503020204020204" pitchFamily="34" charset="-122"/>
              </a:rPr>
              <a:t>项目指导委员会</a:t>
            </a:r>
          </a:p>
        </p:txBody>
      </p:sp>
      <p:sp>
        <p:nvSpPr>
          <p:cNvPr id="63508" name="AutoShape 34"/>
          <p:cNvSpPr>
            <a:spLocks noChangeArrowheads="1"/>
          </p:cNvSpPr>
          <p:nvPr/>
        </p:nvSpPr>
        <p:spPr bwMode="white">
          <a:xfrm>
            <a:off x="2147888" y="2474559"/>
            <a:ext cx="5484812" cy="376984"/>
          </a:xfrm>
          <a:prstGeom prst="roundRect">
            <a:avLst>
              <a:gd name="adj" fmla="val 16667"/>
            </a:avLst>
          </a:prstGeom>
          <a:noFill/>
          <a:ln w="38100" algn="ctr">
            <a:solidFill>
              <a:srgbClr val="FFCC99"/>
            </a:solidFill>
            <a:prstDash val="dash"/>
            <a:round/>
            <a:headEnd/>
            <a:tailEnd/>
          </a:ln>
        </p:spPr>
        <p:txBody>
          <a:bodyPr lIns="90000" tIns="46800" rIns="90000" bIns="46800" anchor="ctr">
            <a:spAutoFit/>
          </a:bodyPr>
          <a:lstStyle/>
          <a:p>
            <a:pPr marL="244475" indent="-244475">
              <a:buClr>
                <a:schemeClr val="accent1"/>
              </a:buClr>
              <a:buSzPct val="80000"/>
            </a:pPr>
            <a:endParaRPr lang="en-US" altLang="zh-CN">
              <a:latin typeface="微软雅黑" panose="020B0503020204020204" pitchFamily="34" charset="-122"/>
              <a:ea typeface="微软雅黑" panose="020B0503020204020204" pitchFamily="34" charset="-122"/>
            </a:endParaRPr>
          </a:p>
        </p:txBody>
      </p:sp>
      <p:sp>
        <p:nvSpPr>
          <p:cNvPr id="63509" name="Text Box 35"/>
          <p:cNvSpPr txBox="1">
            <a:spLocks noChangeArrowheads="1"/>
          </p:cNvSpPr>
          <p:nvPr/>
        </p:nvSpPr>
        <p:spPr bwMode="white">
          <a:xfrm rot="-5400000">
            <a:off x="1600201" y="4502633"/>
            <a:ext cx="1541463" cy="309563"/>
          </a:xfrm>
          <a:prstGeom prst="rect">
            <a:avLst/>
          </a:prstGeom>
          <a:noFill/>
          <a:ln w="19050" algn="ctr">
            <a:noFill/>
            <a:miter lim="800000"/>
            <a:headEnd/>
            <a:tailEnd/>
          </a:ln>
        </p:spPr>
        <p:txBody>
          <a:bodyPr lIns="90000" tIns="46800" rIns="90000" bIns="46800">
            <a:spAutoFit/>
          </a:bodyPr>
          <a:lstStyle/>
          <a:p>
            <a:pPr marL="244475" indent="-244475"/>
            <a:r>
              <a:rPr lang="zh-CN" altLang="en-US" sz="1400" b="1" dirty="0">
                <a:solidFill>
                  <a:srgbClr val="99CCFF"/>
                </a:solidFill>
                <a:latin typeface="微软雅黑" panose="020B0503020204020204" pitchFamily="34" charset="-122"/>
                <a:ea typeface="微软雅黑" panose="020B0503020204020204" pitchFamily="34" charset="-122"/>
              </a:rPr>
              <a:t>项目团队</a:t>
            </a:r>
          </a:p>
        </p:txBody>
      </p:sp>
      <p:sp>
        <p:nvSpPr>
          <p:cNvPr id="63510" name="AutoShape 36"/>
          <p:cNvSpPr>
            <a:spLocks noChangeArrowheads="1"/>
          </p:cNvSpPr>
          <p:nvPr/>
        </p:nvSpPr>
        <p:spPr bwMode="white">
          <a:xfrm>
            <a:off x="2141539" y="2767496"/>
            <a:ext cx="5487987" cy="3006725"/>
          </a:xfrm>
          <a:prstGeom prst="roundRect">
            <a:avLst>
              <a:gd name="adj" fmla="val 16667"/>
            </a:avLst>
          </a:prstGeom>
          <a:noFill/>
          <a:ln w="38100" algn="ctr">
            <a:solidFill>
              <a:srgbClr val="99CCFF"/>
            </a:solidFill>
            <a:prstDash val="dash"/>
            <a:round/>
            <a:headEnd/>
            <a:tailEnd/>
          </a:ln>
        </p:spPr>
        <p:txBody>
          <a:bodyPr lIns="90000" tIns="46800" rIns="90000" bIns="46800" anchor="ctr"/>
          <a:lstStyle/>
          <a:p>
            <a:pPr marL="244475" indent="-244475">
              <a:buClr>
                <a:schemeClr val="accent1"/>
              </a:buClr>
              <a:buSzPct val="80000"/>
            </a:pPr>
            <a:endParaRPr lang="en-US" altLang="zh-CN">
              <a:latin typeface="微软雅黑" panose="020B0503020204020204" pitchFamily="34" charset="-122"/>
              <a:ea typeface="微软雅黑" panose="020B0503020204020204" pitchFamily="34" charset="-122"/>
            </a:endParaRPr>
          </a:p>
        </p:txBody>
      </p:sp>
      <p:sp>
        <p:nvSpPr>
          <p:cNvPr id="63511" name="AutoShape 3"/>
          <p:cNvSpPr>
            <a:spLocks noChangeArrowheads="1"/>
          </p:cNvSpPr>
          <p:nvPr/>
        </p:nvSpPr>
        <p:spPr bwMode="gray">
          <a:xfrm rot="5400000" flipH="1">
            <a:off x="3557588" y="3905732"/>
            <a:ext cx="285750" cy="190500"/>
          </a:xfrm>
          <a:prstGeom prst="leftRightArrow">
            <a:avLst>
              <a:gd name="adj1" fmla="val 50000"/>
              <a:gd name="adj2" fmla="val 30000"/>
            </a:avLst>
          </a:prstGeom>
          <a:gradFill rotWithShape="1">
            <a:gsLst>
              <a:gs pos="0">
                <a:srgbClr val="D9E4EB"/>
              </a:gs>
              <a:gs pos="100000">
                <a:schemeClr val="bg1"/>
              </a:gs>
            </a:gsLst>
            <a:lin ang="5400000" scaled="1"/>
          </a:gradFill>
          <a:ln w="9525" algn="ctr">
            <a:solidFill>
              <a:srgbClr val="C0C0C0"/>
            </a:solidFill>
            <a:miter lim="800000"/>
            <a:headEnd/>
            <a:tailEnd/>
          </a:ln>
          <a:effectLst>
            <a:prstShdw prst="shdw17" dist="17961" dir="2700000">
              <a:srgbClr val="82898D"/>
            </a:prstShdw>
          </a:effectLst>
        </p:spPr>
        <p:txBody>
          <a:bodyPr rot="10800000" vert="eaVert" wrap="none" lIns="90000" tIns="46800" rIns="90000" bIns="46800"/>
          <a:lstStyle/>
          <a:p>
            <a:pPr>
              <a:lnSpc>
                <a:spcPct val="90000"/>
              </a:lnSpc>
            </a:pPr>
            <a:endParaRPr lang="en-US" altLang="zh-CN" sz="1800" b="1">
              <a:latin typeface="微软雅黑" panose="020B0503020204020204" pitchFamily="34" charset="-122"/>
              <a:ea typeface="微软雅黑" panose="020B0503020204020204" pitchFamily="34" charset="-122"/>
              <a:cs typeface="ヒラギノ角ゴ Pro W3"/>
              <a:sym typeface="Wingdings" pitchFamily="2" charset="2"/>
            </a:endParaRPr>
          </a:p>
        </p:txBody>
      </p:sp>
      <p:sp>
        <p:nvSpPr>
          <p:cNvPr id="63512" name="AutoShape 3"/>
          <p:cNvSpPr>
            <a:spLocks noChangeArrowheads="1"/>
          </p:cNvSpPr>
          <p:nvPr/>
        </p:nvSpPr>
        <p:spPr bwMode="gray">
          <a:xfrm rot="5400000" flipH="1">
            <a:off x="3557588" y="2553182"/>
            <a:ext cx="285750" cy="190500"/>
          </a:xfrm>
          <a:prstGeom prst="leftRightArrow">
            <a:avLst>
              <a:gd name="adj1" fmla="val 50000"/>
              <a:gd name="adj2" fmla="val 30000"/>
            </a:avLst>
          </a:prstGeom>
          <a:gradFill rotWithShape="1">
            <a:gsLst>
              <a:gs pos="0">
                <a:srgbClr val="D9E4EB"/>
              </a:gs>
              <a:gs pos="100000">
                <a:schemeClr val="bg1"/>
              </a:gs>
            </a:gsLst>
            <a:lin ang="5400000" scaled="1"/>
          </a:gradFill>
          <a:ln w="9525" algn="ctr">
            <a:solidFill>
              <a:srgbClr val="C0C0C0"/>
            </a:solidFill>
            <a:miter lim="800000"/>
            <a:headEnd/>
            <a:tailEnd/>
          </a:ln>
          <a:effectLst>
            <a:prstShdw prst="shdw17" dist="17961" dir="2700000">
              <a:srgbClr val="82898D"/>
            </a:prstShdw>
          </a:effectLst>
        </p:spPr>
        <p:txBody>
          <a:bodyPr rot="10800000" vert="eaVert" wrap="none" lIns="90000" tIns="46800" rIns="90000" bIns="46800"/>
          <a:lstStyle/>
          <a:p>
            <a:pPr>
              <a:lnSpc>
                <a:spcPct val="90000"/>
              </a:lnSpc>
            </a:pPr>
            <a:endParaRPr lang="en-US" altLang="zh-CN" sz="1800" b="1">
              <a:latin typeface="微软雅黑" panose="020B0503020204020204" pitchFamily="34" charset="-122"/>
              <a:ea typeface="微软雅黑" panose="020B0503020204020204" pitchFamily="34" charset="-122"/>
              <a:cs typeface="ヒラギノ角ゴ Pro W3"/>
              <a:sym typeface="Wingdings" pitchFamily="2" charset="2"/>
            </a:endParaRPr>
          </a:p>
        </p:txBody>
      </p:sp>
      <p:sp>
        <p:nvSpPr>
          <p:cNvPr id="63513" name="AutoShape 3"/>
          <p:cNvSpPr>
            <a:spLocks noChangeArrowheads="1"/>
          </p:cNvSpPr>
          <p:nvPr/>
        </p:nvSpPr>
        <p:spPr bwMode="gray">
          <a:xfrm rot="5400000" flipH="1">
            <a:off x="6232525" y="2553182"/>
            <a:ext cx="285750" cy="190500"/>
          </a:xfrm>
          <a:prstGeom prst="leftRightArrow">
            <a:avLst>
              <a:gd name="adj1" fmla="val 50000"/>
              <a:gd name="adj2" fmla="val 30000"/>
            </a:avLst>
          </a:prstGeom>
          <a:gradFill rotWithShape="1">
            <a:gsLst>
              <a:gs pos="0">
                <a:srgbClr val="D9E4EB"/>
              </a:gs>
              <a:gs pos="100000">
                <a:schemeClr val="bg1"/>
              </a:gs>
            </a:gsLst>
            <a:lin ang="5400000" scaled="1"/>
          </a:gradFill>
          <a:ln w="9525" algn="ctr">
            <a:solidFill>
              <a:srgbClr val="C0C0C0"/>
            </a:solidFill>
            <a:miter lim="800000"/>
            <a:headEnd/>
            <a:tailEnd/>
          </a:ln>
          <a:effectLst>
            <a:prstShdw prst="shdw17" dist="17961" dir="2700000">
              <a:srgbClr val="82898D"/>
            </a:prstShdw>
          </a:effectLst>
        </p:spPr>
        <p:txBody>
          <a:bodyPr rot="10800000" vert="eaVert" wrap="none" lIns="90000" tIns="46800" rIns="90000" bIns="46800"/>
          <a:lstStyle/>
          <a:p>
            <a:pPr>
              <a:lnSpc>
                <a:spcPct val="90000"/>
              </a:lnSpc>
            </a:pPr>
            <a:endParaRPr lang="en-US" altLang="zh-CN" sz="1800" b="1">
              <a:latin typeface="微软雅黑" panose="020B0503020204020204" pitchFamily="34" charset="-122"/>
              <a:ea typeface="微软雅黑" panose="020B0503020204020204" pitchFamily="34" charset="-122"/>
              <a:cs typeface="ヒラギノ角ゴ Pro W3"/>
              <a:sym typeface="Wingdings" pitchFamily="2" charset="2"/>
            </a:endParaRPr>
          </a:p>
        </p:txBody>
      </p:sp>
      <p:sp>
        <p:nvSpPr>
          <p:cNvPr id="63514" name="AutoShape 3"/>
          <p:cNvSpPr>
            <a:spLocks noChangeArrowheads="1"/>
          </p:cNvSpPr>
          <p:nvPr/>
        </p:nvSpPr>
        <p:spPr bwMode="gray">
          <a:xfrm rot="5400000" flipH="1">
            <a:off x="6232525" y="3859695"/>
            <a:ext cx="285750" cy="190500"/>
          </a:xfrm>
          <a:prstGeom prst="leftRightArrow">
            <a:avLst>
              <a:gd name="adj1" fmla="val 50000"/>
              <a:gd name="adj2" fmla="val 30000"/>
            </a:avLst>
          </a:prstGeom>
          <a:gradFill rotWithShape="1">
            <a:gsLst>
              <a:gs pos="0">
                <a:srgbClr val="D9E4EB"/>
              </a:gs>
              <a:gs pos="100000">
                <a:schemeClr val="bg1"/>
              </a:gs>
            </a:gsLst>
            <a:lin ang="5400000" scaled="1"/>
          </a:gradFill>
          <a:ln w="9525" algn="ctr">
            <a:solidFill>
              <a:srgbClr val="C0C0C0"/>
            </a:solidFill>
            <a:miter lim="800000"/>
            <a:headEnd/>
            <a:tailEnd/>
          </a:ln>
          <a:effectLst>
            <a:prstShdw prst="shdw17" dist="17961" dir="2700000">
              <a:srgbClr val="82898D"/>
            </a:prstShdw>
          </a:effectLst>
        </p:spPr>
        <p:txBody>
          <a:bodyPr rot="10800000" vert="eaVert" wrap="none" lIns="90000" tIns="46800" rIns="90000" bIns="46800"/>
          <a:lstStyle/>
          <a:p>
            <a:pPr>
              <a:lnSpc>
                <a:spcPct val="90000"/>
              </a:lnSpc>
            </a:pPr>
            <a:endParaRPr lang="en-US" altLang="zh-CN" sz="1800" b="1">
              <a:latin typeface="微软雅黑" panose="020B0503020204020204" pitchFamily="34" charset="-122"/>
              <a:ea typeface="微软雅黑" panose="020B0503020204020204" pitchFamily="34" charset="-122"/>
              <a:cs typeface="ヒラギノ角ゴ Pro W3"/>
              <a:sym typeface="Wingdings" pitchFamily="2" charset="2"/>
            </a:endParaRPr>
          </a:p>
        </p:txBody>
      </p:sp>
      <p:sp>
        <p:nvSpPr>
          <p:cNvPr id="63515" name="Line 43"/>
          <p:cNvSpPr>
            <a:spLocks noChangeShapeType="1"/>
          </p:cNvSpPr>
          <p:nvPr/>
        </p:nvSpPr>
        <p:spPr bwMode="gray">
          <a:xfrm>
            <a:off x="4538663" y="2375382"/>
            <a:ext cx="971550" cy="0"/>
          </a:xfrm>
          <a:prstGeom prst="line">
            <a:avLst/>
          </a:prstGeom>
          <a:noFill/>
          <a:ln w="57150">
            <a:solidFill>
              <a:srgbClr val="F0AB00"/>
            </a:solidFill>
            <a:round/>
            <a:headEnd type="triangle" w="med" len="med"/>
            <a:tailEnd type="triangle" w="med" len="med"/>
          </a:ln>
        </p:spPr>
        <p:txBody>
          <a:bodyPr lIns="0" tIns="0" rIns="0" bIns="0">
            <a:spAutoFit/>
          </a:bodyPr>
          <a:lstStyle/>
          <a:p>
            <a:endParaRPr lang="zh-CN" altLang="en-US">
              <a:latin typeface="微软雅黑" panose="020B0503020204020204" pitchFamily="34" charset="-122"/>
              <a:ea typeface="微软雅黑" panose="020B0503020204020204" pitchFamily="34" charset="-122"/>
            </a:endParaRPr>
          </a:p>
        </p:txBody>
      </p:sp>
      <p:sp>
        <p:nvSpPr>
          <p:cNvPr id="63516" name="AutoShape 2"/>
          <p:cNvSpPr>
            <a:spLocks noChangeArrowheads="1"/>
          </p:cNvSpPr>
          <p:nvPr/>
        </p:nvSpPr>
        <p:spPr bwMode="gray">
          <a:xfrm>
            <a:off x="8031164" y="2332521"/>
            <a:ext cx="2206625" cy="2566987"/>
          </a:xfrm>
          <a:prstGeom prst="roundRect">
            <a:avLst>
              <a:gd name="adj" fmla="val 12329"/>
            </a:avLst>
          </a:prstGeom>
          <a:gradFill rotWithShape="1">
            <a:gsLst>
              <a:gs pos="0">
                <a:srgbClr val="D9E4EB"/>
              </a:gs>
              <a:gs pos="100000">
                <a:schemeClr val="bg1"/>
              </a:gs>
            </a:gsLst>
            <a:lin ang="5400000" scaled="1"/>
          </a:gradFill>
          <a:ln w="9525" algn="ctr">
            <a:noFill/>
            <a:round/>
            <a:headEnd/>
            <a:tailEnd/>
          </a:ln>
          <a:effectLst>
            <a:prstShdw prst="shdw17" dist="17961" dir="2700000">
              <a:srgbClr val="82898D"/>
            </a:prstShdw>
          </a:effectLst>
        </p:spPr>
        <p:txBody>
          <a:bodyPr wrap="none" lIns="90000" tIns="46800" rIns="90000" bIns="46800"/>
          <a:lstStyle/>
          <a:p>
            <a:pPr>
              <a:lnSpc>
                <a:spcPct val="90000"/>
              </a:lnSpc>
            </a:pPr>
            <a:r>
              <a:rPr lang="zh-CN" altLang="en-US" sz="1800" b="1" dirty="0">
                <a:latin typeface="微软雅黑" panose="020B0503020204020204" pitchFamily="34" charset="-122"/>
                <a:ea typeface="微软雅黑" panose="020B0503020204020204" pitchFamily="34" charset="-122"/>
                <a:sym typeface="Wingdings" pitchFamily="2" charset="2"/>
              </a:rPr>
              <a:t>其他职能部门</a:t>
            </a:r>
          </a:p>
        </p:txBody>
      </p:sp>
      <p:pic>
        <p:nvPicPr>
          <p:cNvPr id="63517" name="Picture 35" descr="biz_woman_grey2"/>
          <p:cNvPicPr>
            <a:picLocks noChangeAspect="1" noChangeArrowheads="1"/>
          </p:cNvPicPr>
          <p:nvPr/>
        </p:nvPicPr>
        <p:blipFill>
          <a:blip r:embed="rId8"/>
          <a:srcRect/>
          <a:stretch>
            <a:fillRect/>
          </a:stretch>
        </p:blipFill>
        <p:spPr bwMode="auto">
          <a:xfrm>
            <a:off x="8964614" y="3092932"/>
            <a:ext cx="344487" cy="344488"/>
          </a:xfrm>
          <a:prstGeom prst="rect">
            <a:avLst/>
          </a:prstGeom>
          <a:noFill/>
          <a:ln w="9525">
            <a:noFill/>
            <a:miter lim="800000"/>
            <a:headEnd/>
            <a:tailEnd/>
          </a:ln>
        </p:spPr>
      </p:pic>
      <p:sp>
        <p:nvSpPr>
          <p:cNvPr id="63518" name="Text Box 8"/>
          <p:cNvSpPr txBox="1">
            <a:spLocks noChangeArrowheads="1"/>
          </p:cNvSpPr>
          <p:nvPr/>
        </p:nvSpPr>
        <p:spPr bwMode="auto">
          <a:xfrm>
            <a:off x="8470901" y="3448532"/>
            <a:ext cx="1433513" cy="260350"/>
          </a:xfrm>
          <a:prstGeom prst="rect">
            <a:avLst/>
          </a:prstGeom>
          <a:noFill/>
          <a:ln w="12700">
            <a:noFill/>
            <a:miter lim="800000"/>
            <a:headEnd/>
            <a:tailEnd/>
          </a:ln>
        </p:spPr>
        <p:txBody>
          <a:bodyPr lIns="90000" tIns="46800" rIns="90000" bIns="46800">
            <a:spAutoFit/>
          </a:bodyPr>
          <a:lstStyle/>
          <a:p>
            <a:pPr>
              <a:lnSpc>
                <a:spcPct val="90000"/>
              </a:lnSpc>
            </a:pPr>
            <a:r>
              <a:rPr lang="en-US" altLang="zh-CN" sz="1200" b="1">
                <a:latin typeface="微软雅黑" panose="020B0503020204020204" pitchFamily="34" charset="-122"/>
                <a:ea typeface="微软雅黑" panose="020B0503020204020204" pitchFamily="34" charset="-122"/>
                <a:sym typeface="Wingdings" pitchFamily="2" charset="2"/>
              </a:rPr>
              <a:t>SAP</a:t>
            </a:r>
            <a:r>
              <a:rPr lang="zh-CN" altLang="en-US" sz="1200" b="1">
                <a:latin typeface="微软雅黑" panose="020B0503020204020204" pitchFamily="34" charset="-122"/>
                <a:ea typeface="微软雅黑" panose="020B0503020204020204" pitchFamily="34" charset="-122"/>
                <a:cs typeface="ヒラギノ角ゴ Pro W3"/>
                <a:sym typeface="Wingdings" pitchFamily="2" charset="2"/>
              </a:rPr>
              <a:t>全球服务中心</a:t>
            </a:r>
          </a:p>
        </p:txBody>
      </p:sp>
      <p:sp>
        <p:nvSpPr>
          <p:cNvPr id="63519" name="Text Box 8"/>
          <p:cNvSpPr txBox="1">
            <a:spLocks noChangeArrowheads="1"/>
          </p:cNvSpPr>
          <p:nvPr/>
        </p:nvSpPr>
        <p:spPr bwMode="auto">
          <a:xfrm>
            <a:off x="8562976" y="4416908"/>
            <a:ext cx="1341438" cy="279180"/>
          </a:xfrm>
          <a:prstGeom prst="rect">
            <a:avLst/>
          </a:prstGeom>
          <a:noFill/>
          <a:ln w="12700">
            <a:noFill/>
            <a:miter lim="800000"/>
            <a:headEnd/>
            <a:tailEnd/>
          </a:ln>
        </p:spPr>
        <p:txBody>
          <a:bodyPr wrap="square" lIns="90000" tIns="46800" rIns="90000" bIns="46800">
            <a:spAutoFit/>
          </a:bodyPr>
          <a:lstStyle/>
          <a:p>
            <a:pPr eaLnBrk="0" hangingPunct="0"/>
            <a:r>
              <a:rPr lang="en-US" altLang="zh-CN" sz="1200" b="1" dirty="0">
                <a:latin typeface="微软雅黑" panose="020B0503020204020204" pitchFamily="34" charset="-122"/>
                <a:ea typeface="微软雅黑" panose="020B0503020204020204" pitchFamily="34" charset="-122"/>
                <a:sym typeface="Wingdings" pitchFamily="2" charset="2"/>
              </a:rPr>
              <a:t>AVA </a:t>
            </a:r>
            <a:r>
              <a:rPr lang="zh-CN" altLang="en-US" sz="1200" b="1" dirty="0">
                <a:latin typeface="微软雅黑" panose="020B0503020204020204" pitchFamily="34" charset="-122"/>
                <a:ea typeface="微软雅黑" panose="020B0503020204020204" pitchFamily="34" charset="-122"/>
                <a:sym typeface="Wingdings" pitchFamily="2" charset="2"/>
              </a:rPr>
              <a:t>售后支持</a:t>
            </a:r>
          </a:p>
        </p:txBody>
      </p:sp>
      <p:pic>
        <p:nvPicPr>
          <p:cNvPr id="63520" name="Picture 24" descr="user_biz_partner"/>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gray">
          <a:xfrm>
            <a:off x="8955089" y="4061307"/>
            <a:ext cx="365125" cy="330200"/>
          </a:xfrm>
          <a:prstGeom prst="rect">
            <a:avLst/>
          </a:prstGeom>
          <a:noFill/>
          <a:ln w="9525">
            <a:noFill/>
            <a:miter lim="800000"/>
            <a:headEnd/>
            <a:tailEnd/>
          </a:ln>
        </p:spPr>
      </p:pic>
      <p:sp>
        <p:nvSpPr>
          <p:cNvPr id="63521" name="Text Box 8"/>
          <p:cNvSpPr txBox="1">
            <a:spLocks noChangeArrowheads="1"/>
          </p:cNvSpPr>
          <p:nvPr/>
        </p:nvSpPr>
        <p:spPr bwMode="auto">
          <a:xfrm>
            <a:off x="3273426" y="4982057"/>
            <a:ext cx="936625" cy="279400"/>
          </a:xfrm>
          <a:prstGeom prst="rect">
            <a:avLst/>
          </a:prstGeom>
          <a:noFill/>
          <a:ln w="12700">
            <a:noFill/>
            <a:miter lim="800000"/>
            <a:headEnd/>
            <a:tailEnd/>
          </a:ln>
        </p:spPr>
        <p:txBody>
          <a:bodyPr lIns="90000" tIns="46800" rIns="90000" bIns="46800">
            <a:spAutoFit/>
          </a:bodyPr>
          <a:lstStyle/>
          <a:p>
            <a:r>
              <a:rPr lang="zh-CN" altLang="en-US" sz="1200" b="1">
                <a:latin typeface="微软雅黑" panose="020B0503020204020204" pitchFamily="34" charset="-122"/>
                <a:ea typeface="微软雅黑" panose="020B0503020204020204" pitchFamily="34" charset="-122"/>
                <a:cs typeface="ヒラギノ角ゴ Pro W3"/>
                <a:sym typeface="Wingdings" pitchFamily="2" charset="2"/>
              </a:rPr>
              <a:t>关键用户</a:t>
            </a:r>
          </a:p>
        </p:txBody>
      </p:sp>
      <p:pic>
        <p:nvPicPr>
          <p:cNvPr id="63522" name="Picture 33" descr="community"/>
          <p:cNvPicPr>
            <a:picLocks noChangeAspect="1" noChangeArrowheads="1"/>
          </p:cNvPicPr>
          <p:nvPr/>
        </p:nvPicPr>
        <p:blipFill>
          <a:blip r:embed="rId6"/>
          <a:srcRect/>
          <a:stretch>
            <a:fillRect/>
          </a:stretch>
        </p:blipFill>
        <p:spPr bwMode="auto">
          <a:xfrm>
            <a:off x="3271838" y="4150207"/>
            <a:ext cx="857250" cy="857250"/>
          </a:xfrm>
          <a:prstGeom prst="rect">
            <a:avLst/>
          </a:prstGeom>
          <a:noFill/>
          <a:ln w="9525">
            <a:noFill/>
            <a:miter lim="800000"/>
            <a:headEnd/>
            <a:tailEnd/>
          </a:ln>
        </p:spPr>
      </p:pic>
      <p:sp>
        <p:nvSpPr>
          <p:cNvPr id="63523" name="Line 42"/>
          <p:cNvSpPr>
            <a:spLocks noChangeShapeType="1"/>
          </p:cNvSpPr>
          <p:nvPr/>
        </p:nvSpPr>
        <p:spPr bwMode="gray">
          <a:xfrm>
            <a:off x="7219951" y="3573945"/>
            <a:ext cx="936625" cy="0"/>
          </a:xfrm>
          <a:prstGeom prst="line">
            <a:avLst/>
          </a:prstGeom>
          <a:noFill/>
          <a:ln w="57150">
            <a:solidFill>
              <a:srgbClr val="F0AB00"/>
            </a:solidFill>
            <a:round/>
            <a:headEnd/>
            <a:tailEnd type="triangle" w="med" len="med"/>
          </a:ln>
        </p:spPr>
        <p:txBody>
          <a:bodyPr lIns="0" tIns="0" rIns="0" bIns="0">
            <a:spAutoFit/>
          </a:bodyPr>
          <a:lstStyle/>
          <a:p>
            <a:endParaRPr lang="zh-CN" altLang="en-US">
              <a:latin typeface="微软雅黑" panose="020B0503020204020204" pitchFamily="34" charset="-122"/>
              <a:ea typeface="微软雅黑" panose="020B0503020204020204" pitchFamily="34" charset="-122"/>
            </a:endParaRPr>
          </a:p>
        </p:txBody>
      </p:sp>
      <p:sp>
        <p:nvSpPr>
          <p:cNvPr id="63524" name="Line 43"/>
          <p:cNvSpPr>
            <a:spLocks noChangeShapeType="1"/>
          </p:cNvSpPr>
          <p:nvPr/>
        </p:nvSpPr>
        <p:spPr bwMode="gray">
          <a:xfrm>
            <a:off x="4538663" y="5091595"/>
            <a:ext cx="971550" cy="0"/>
          </a:xfrm>
          <a:prstGeom prst="line">
            <a:avLst/>
          </a:prstGeom>
          <a:noFill/>
          <a:ln w="57150">
            <a:solidFill>
              <a:srgbClr val="F0AB00"/>
            </a:solidFill>
            <a:round/>
            <a:headEnd type="triangle" w="med" len="med"/>
            <a:tailEnd type="triangle" w="med" len="med"/>
          </a:ln>
        </p:spPr>
        <p:txBody>
          <a:bodyPr lIns="0" tIns="0" rIns="0" bIns="0">
            <a:spAutoFit/>
          </a:bodyPr>
          <a:lstStyle/>
          <a:p>
            <a:endParaRPr lang="zh-CN" altLang="en-US">
              <a:latin typeface="微软雅黑" panose="020B0503020204020204" pitchFamily="34" charset="-122"/>
              <a:ea typeface="微软雅黑" panose="020B0503020204020204" pitchFamily="34" charset="-122"/>
            </a:endParaRPr>
          </a:p>
        </p:txBody>
      </p:sp>
      <p:sp>
        <p:nvSpPr>
          <p:cNvPr id="63525" name="Line 43"/>
          <p:cNvSpPr>
            <a:spLocks noChangeShapeType="1"/>
          </p:cNvSpPr>
          <p:nvPr/>
        </p:nvSpPr>
        <p:spPr bwMode="gray">
          <a:xfrm>
            <a:off x="4538663" y="3558070"/>
            <a:ext cx="971550" cy="0"/>
          </a:xfrm>
          <a:prstGeom prst="line">
            <a:avLst/>
          </a:prstGeom>
          <a:noFill/>
          <a:ln w="57150">
            <a:solidFill>
              <a:srgbClr val="F0AB00"/>
            </a:solidFill>
            <a:round/>
            <a:headEnd type="triangle" w="med" len="med"/>
            <a:tailEnd type="triangle" w="med" len="med"/>
          </a:ln>
        </p:spPr>
        <p:txBody>
          <a:bodyPr lIns="0" tIns="0" rIns="0" bIns="0">
            <a:spAutoFit/>
          </a:bodyPr>
          <a:lstStyle/>
          <a:p>
            <a:endParaRPr lang="zh-CN" altLang="en-US">
              <a:latin typeface="微软雅黑" panose="020B0503020204020204" pitchFamily="34" charset="-122"/>
              <a:ea typeface="微软雅黑" panose="020B0503020204020204" pitchFamily="34" charset="-122"/>
            </a:endParaRPr>
          </a:p>
        </p:txBody>
      </p:sp>
      <p:sp>
        <p:nvSpPr>
          <p:cNvPr id="38"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实施过程：项目组织结构</a:t>
            </a:r>
            <a:r>
              <a:rPr lang="zh-CN" altLang="en-US" sz="3200" dirty="0" smtClean="0">
                <a:latin typeface="微软雅黑" panose="020B0503020204020204" pitchFamily="34" charset="-122"/>
                <a:ea typeface="微软雅黑" panose="020B0503020204020204" pitchFamily="34" charset="-122"/>
              </a:rPr>
              <a:t>建议</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01339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427" y="1540277"/>
            <a:ext cx="7028590" cy="4489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48"/>
          <p:cNvSpPr txBox="1"/>
          <p:nvPr/>
        </p:nvSpPr>
        <p:spPr>
          <a:xfrm>
            <a:off x="471165" y="1378046"/>
            <a:ext cx="3968099" cy="2308324"/>
          </a:xfrm>
          <a:prstGeom prst="rect">
            <a:avLst/>
          </a:prstGeom>
          <a:noFill/>
        </p:spPr>
        <p:txBody>
          <a:bodyPr wrap="square" rtlCol="0">
            <a:spAutoFit/>
          </a:bodyPr>
          <a:lstStyle/>
          <a:p>
            <a:pPr rtl="0" fontAlgn="base">
              <a:lnSpc>
                <a:spcPct val="150000"/>
              </a:lnSpc>
              <a:spcBef>
                <a:spcPct val="50000"/>
              </a:spcBef>
              <a:spcAft>
                <a:spcPct val="0"/>
              </a:spcAft>
              <a:buClr>
                <a:srgbClr val="F0AB00"/>
              </a:buClr>
              <a:buSzPct val="80000"/>
            </a:pPr>
            <a:r>
              <a:rPr lang="en-US" altLang="zh-CN" b="1" dirty="0">
                <a:solidFill>
                  <a:srgbClr val="000000"/>
                </a:solidFill>
                <a:latin typeface="微软雅黑" panose="020B0503020204020204" pitchFamily="34" charset="-122"/>
                <a:ea typeface="微软雅黑" panose="020B0503020204020204" pitchFamily="34" charset="-122"/>
                <a:cs typeface="Arial Unicode MS" pitchFamily="34" charset="-128"/>
              </a:rPr>
              <a:t>JIT</a:t>
            </a:r>
            <a:r>
              <a:rPr lang="zh-CN" altLang="en-US" b="1" dirty="0">
                <a:solidFill>
                  <a:srgbClr val="000000"/>
                </a:solidFill>
                <a:latin typeface="微软雅黑" panose="020B0503020204020204" pitchFamily="34" charset="-122"/>
                <a:ea typeface="微软雅黑" panose="020B0503020204020204" pitchFamily="34" charset="-122"/>
                <a:cs typeface="Arial Unicode MS" pitchFamily="34" charset="-128"/>
              </a:rPr>
              <a:t>（准时生产）</a:t>
            </a:r>
            <a:r>
              <a:rPr lang="zh-CN" altLang="en-US" dirty="0">
                <a:solidFill>
                  <a:srgbClr val="000000"/>
                </a:solidFill>
                <a:latin typeface="微软雅黑" panose="020B0503020204020204" pitchFamily="34" charset="-122"/>
                <a:ea typeface="微软雅黑" panose="020B0503020204020204" pitchFamily="34" charset="-122"/>
                <a:cs typeface="Arial Unicode MS" pitchFamily="34" charset="-128"/>
              </a:rPr>
              <a:t>生产线的送料过程是按照生产线节拍、工位节拍数和产品在工位的配置定额进行计算。送料计划的送料时间要考虑时间点的精准性，甚至控制到分钟、秒，送货工位之间的前后关系，时间上的先后关系都是需要考虑的因素。</a:t>
            </a:r>
            <a:endParaRPr lang="de-DE"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sp>
        <p:nvSpPr>
          <p:cNvPr id="5" name="标题 1"/>
          <p:cNvSpPr txBox="1">
            <a:spLocks/>
          </p:cNvSpPr>
          <p:nvPr/>
        </p:nvSpPr>
        <p:spPr bwMode="gray">
          <a:xfrm>
            <a:off x="425598" y="501052"/>
            <a:ext cx="9923086"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汽车行业准时制</a:t>
            </a:r>
            <a:r>
              <a:rPr lang="en-US" altLang="zh-CN" sz="3200" dirty="0">
                <a:latin typeface="微软雅黑" panose="020B0503020204020204" pitchFamily="34" charset="-122"/>
                <a:ea typeface="微软雅黑" panose="020B0503020204020204" pitchFamily="34" charset="-122"/>
              </a:rPr>
              <a:t>JIT</a:t>
            </a:r>
            <a:r>
              <a:rPr lang="zh-CN" altLang="en-US" sz="3200" dirty="0">
                <a:latin typeface="微软雅黑" panose="020B0503020204020204" pitchFamily="34" charset="-122"/>
                <a:ea typeface="微软雅黑" panose="020B0503020204020204" pitchFamily="34" charset="-122"/>
              </a:rPr>
              <a:t>运作特点 </a:t>
            </a:r>
          </a:p>
        </p:txBody>
      </p:sp>
    </p:spTree>
    <p:extLst>
      <p:ext uri="{BB962C8B-B14F-4D97-AF65-F5344CB8AC3E}">
        <p14:creationId xmlns:p14="http://schemas.microsoft.com/office/powerpoint/2010/main" val="1420019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135" y="2192267"/>
            <a:ext cx="4746398" cy="4126126"/>
          </a:xfrm>
          <a:prstGeom prst="rect">
            <a:avLst/>
          </a:prstGeom>
          <a:noFill/>
        </p:spPr>
        <p:txBody>
          <a:bodyPr lIns="92075" tIns="46038" rIns="92075" bIns="46038"/>
          <a:lstStyle/>
          <a:p>
            <a:pPr marL="1001713" lvl="3" indent="-285750">
              <a:lnSpc>
                <a:spcPct val="110000"/>
              </a:lnSpc>
              <a:spcBef>
                <a:spcPct val="15000"/>
              </a:spcBef>
              <a:spcAft>
                <a:spcPct val="20000"/>
              </a:spcAft>
              <a:buClr>
                <a:schemeClr val="tx1"/>
              </a:buClr>
              <a:buSzPct val="85000"/>
              <a:buFont typeface="Wingdings" panose="05000000000000000000" pitchFamily="2" charset="2"/>
              <a:buChar char="n"/>
              <a:defRPr/>
            </a:pPr>
            <a:r>
              <a:rPr lang="en-US" altLang="zh-CN" sz="1800" kern="0" dirty="0">
                <a:latin typeface="微软雅黑" panose="020B0503020204020204" pitchFamily="34" charset="-122"/>
                <a:ea typeface="微软雅黑" panose="020B0503020204020204" pitchFamily="34" charset="-122"/>
              </a:rPr>
              <a:t>SAP</a:t>
            </a:r>
            <a:r>
              <a:rPr lang="zh-CN" altLang="en-US" sz="1800" kern="0" dirty="0">
                <a:latin typeface="微软雅黑" panose="020B0503020204020204" pitchFamily="34" charset="-122"/>
                <a:ea typeface="微软雅黑" panose="020B0503020204020204" pitchFamily="34" charset="-122"/>
              </a:rPr>
              <a:t>提供的支持</a:t>
            </a:r>
          </a:p>
          <a:p>
            <a:pPr marL="1346200" lvl="4" indent="-285750">
              <a:lnSpc>
                <a:spcPct val="110000"/>
              </a:lnSpc>
              <a:spcBef>
                <a:spcPct val="20000"/>
              </a:spcBef>
              <a:spcAft>
                <a:spcPct val="20000"/>
              </a:spcAft>
              <a:buClr>
                <a:schemeClr val="tx1"/>
              </a:buClr>
              <a:buSzPct val="85000"/>
              <a:buFont typeface="Wingdings" panose="05000000000000000000" pitchFamily="2" charset="2"/>
              <a:buChar char="l"/>
              <a:defRPr/>
            </a:pPr>
            <a:r>
              <a:rPr lang="zh-CN" altLang="en-US" kern="0" dirty="0">
                <a:solidFill>
                  <a:srgbClr val="333333"/>
                </a:solidFill>
                <a:latin typeface="微软雅黑" panose="020B0503020204020204" pitchFamily="34" charset="-122"/>
                <a:ea typeface="微软雅黑" panose="020B0503020204020204" pitchFamily="34" charset="-122"/>
              </a:rPr>
              <a:t>产品补丁和升级 </a:t>
            </a:r>
          </a:p>
          <a:p>
            <a:pPr marL="1001713" lvl="3" indent="-285750">
              <a:lnSpc>
                <a:spcPct val="110000"/>
              </a:lnSpc>
              <a:spcBef>
                <a:spcPct val="15000"/>
              </a:spcBef>
              <a:spcAft>
                <a:spcPct val="20000"/>
              </a:spcAft>
              <a:buClr>
                <a:schemeClr val="tx1"/>
              </a:buClr>
              <a:buSzPct val="85000"/>
              <a:buFont typeface="Wingdings" panose="05000000000000000000" pitchFamily="2" charset="2"/>
              <a:buChar char="n"/>
              <a:defRPr/>
            </a:pPr>
            <a:r>
              <a:rPr lang="en-US" altLang="zh-CN" sz="1800" kern="0" dirty="0">
                <a:latin typeface="微软雅黑" panose="020B0503020204020204" pitchFamily="34" charset="-122"/>
                <a:ea typeface="微软雅黑" panose="020B0503020204020204" pitchFamily="34" charset="-122"/>
              </a:rPr>
              <a:t>AVA</a:t>
            </a:r>
            <a:r>
              <a:rPr lang="zh-CN" altLang="en-US" sz="1800" kern="0" dirty="0">
                <a:latin typeface="微软雅黑" panose="020B0503020204020204" pitchFamily="34" charset="-122"/>
                <a:ea typeface="微软雅黑" panose="020B0503020204020204" pitchFamily="34" charset="-122"/>
              </a:rPr>
              <a:t>提供的支持和服务（年度）</a:t>
            </a:r>
          </a:p>
          <a:p>
            <a:pPr marL="1346200" lvl="4" indent="-285750">
              <a:lnSpc>
                <a:spcPct val="110000"/>
              </a:lnSpc>
              <a:spcBef>
                <a:spcPct val="20000"/>
              </a:spcBef>
              <a:spcAft>
                <a:spcPct val="20000"/>
              </a:spcAft>
              <a:buClr>
                <a:schemeClr val="tx1"/>
              </a:buClr>
              <a:buSzPct val="85000"/>
              <a:buFont typeface="Wingdings" panose="05000000000000000000" pitchFamily="2" charset="2"/>
              <a:buChar char="l"/>
              <a:defRPr/>
            </a:pPr>
            <a:r>
              <a:rPr lang="zh-CN" altLang="en-US" kern="0" dirty="0">
                <a:solidFill>
                  <a:srgbClr val="333333"/>
                </a:solidFill>
                <a:latin typeface="微软雅黑" panose="020B0503020204020204" pitchFamily="34" charset="-122"/>
                <a:ea typeface="微软雅黑" panose="020B0503020204020204" pitchFamily="34" charset="-122"/>
              </a:rPr>
              <a:t>热线支持 </a:t>
            </a:r>
          </a:p>
          <a:p>
            <a:pPr marL="1346200" lvl="4" indent="-285750">
              <a:lnSpc>
                <a:spcPct val="110000"/>
              </a:lnSpc>
              <a:spcBef>
                <a:spcPct val="20000"/>
              </a:spcBef>
              <a:spcAft>
                <a:spcPct val="20000"/>
              </a:spcAft>
              <a:buClr>
                <a:schemeClr val="tx1"/>
              </a:buClr>
              <a:buSzPct val="85000"/>
              <a:buFont typeface="Wingdings" panose="05000000000000000000" pitchFamily="2" charset="2"/>
              <a:buChar char="l"/>
              <a:defRPr/>
            </a:pPr>
            <a:r>
              <a:rPr lang="zh-CN" altLang="en-US" kern="0" dirty="0">
                <a:solidFill>
                  <a:srgbClr val="333333"/>
                </a:solidFill>
                <a:latin typeface="微软雅黑" panose="020B0503020204020204" pitchFamily="34" charset="-122"/>
                <a:ea typeface="微软雅黑" panose="020B0503020204020204" pitchFamily="34" charset="-122"/>
              </a:rPr>
              <a:t>客户问题报告</a:t>
            </a:r>
          </a:p>
          <a:p>
            <a:pPr marL="1346200" lvl="4" indent="-285750">
              <a:lnSpc>
                <a:spcPct val="110000"/>
              </a:lnSpc>
              <a:spcBef>
                <a:spcPct val="20000"/>
              </a:spcBef>
              <a:spcAft>
                <a:spcPct val="20000"/>
              </a:spcAft>
              <a:buClr>
                <a:schemeClr val="tx1"/>
              </a:buClr>
              <a:buSzPct val="85000"/>
              <a:buFont typeface="Wingdings" panose="05000000000000000000" pitchFamily="2" charset="2"/>
              <a:buChar char="l"/>
              <a:defRPr/>
            </a:pPr>
            <a:r>
              <a:rPr lang="en-US" altLang="zh-CN" kern="0" dirty="0">
                <a:solidFill>
                  <a:srgbClr val="333333"/>
                </a:solidFill>
                <a:latin typeface="微软雅黑" panose="020B0503020204020204" pitchFamily="34" charset="-122"/>
                <a:ea typeface="微软雅黑" panose="020B0503020204020204" pitchFamily="34" charset="-122"/>
              </a:rPr>
              <a:t>WEB-EX </a:t>
            </a:r>
            <a:r>
              <a:rPr lang="zh-CN" altLang="en-US" kern="0" dirty="0">
                <a:solidFill>
                  <a:srgbClr val="333333"/>
                </a:solidFill>
                <a:latin typeface="微软雅黑" panose="020B0503020204020204" pitchFamily="34" charset="-122"/>
                <a:ea typeface="微软雅黑" panose="020B0503020204020204" pitchFamily="34" charset="-122"/>
              </a:rPr>
              <a:t>远程支持</a:t>
            </a:r>
          </a:p>
          <a:p>
            <a:pPr marL="1346200" lvl="4" indent="-285750">
              <a:lnSpc>
                <a:spcPct val="110000"/>
              </a:lnSpc>
              <a:spcBef>
                <a:spcPct val="20000"/>
              </a:spcBef>
              <a:spcAft>
                <a:spcPct val="20000"/>
              </a:spcAft>
              <a:buClr>
                <a:schemeClr val="tx1"/>
              </a:buClr>
              <a:buSzPct val="85000"/>
              <a:buFont typeface="Wingdings" panose="05000000000000000000" pitchFamily="2" charset="2"/>
              <a:buChar char="l"/>
              <a:defRPr/>
            </a:pPr>
            <a:r>
              <a:rPr lang="en-US" altLang="zh-CN" kern="0" dirty="0">
                <a:solidFill>
                  <a:srgbClr val="333333"/>
                </a:solidFill>
                <a:latin typeface="微软雅黑" panose="020B0503020204020204" pitchFamily="34" charset="-122"/>
                <a:ea typeface="微软雅黑" panose="020B0503020204020204" pitchFamily="34" charset="-122"/>
              </a:rPr>
              <a:t>2</a:t>
            </a:r>
            <a:r>
              <a:rPr lang="zh-CN" altLang="en-US" kern="0" dirty="0">
                <a:solidFill>
                  <a:srgbClr val="333333"/>
                </a:solidFill>
                <a:latin typeface="微软雅黑" panose="020B0503020204020204" pitchFamily="34" charset="-122"/>
                <a:ea typeface="微软雅黑" panose="020B0503020204020204" pitchFamily="34" charset="-122"/>
              </a:rPr>
              <a:t>小时内的问题回复   </a:t>
            </a:r>
          </a:p>
          <a:p>
            <a:pPr marL="1346200" lvl="4" indent="-285750">
              <a:lnSpc>
                <a:spcPct val="110000"/>
              </a:lnSpc>
              <a:spcBef>
                <a:spcPct val="20000"/>
              </a:spcBef>
              <a:spcAft>
                <a:spcPct val="20000"/>
              </a:spcAft>
              <a:buClr>
                <a:schemeClr val="tx1"/>
              </a:buClr>
              <a:buSzPct val="85000"/>
              <a:buFont typeface="Wingdings" panose="05000000000000000000" pitchFamily="2" charset="2"/>
              <a:buChar char="l"/>
              <a:defRPr/>
            </a:pPr>
            <a:r>
              <a:rPr lang="zh-CN" altLang="en-US" kern="0" dirty="0">
                <a:solidFill>
                  <a:srgbClr val="333333"/>
                </a:solidFill>
                <a:latin typeface="微软雅黑" panose="020B0503020204020204" pitchFamily="34" charset="-122"/>
                <a:ea typeface="微软雅黑" panose="020B0503020204020204" pitchFamily="34" charset="-122"/>
              </a:rPr>
              <a:t>提供</a:t>
            </a:r>
            <a:r>
              <a:rPr lang="en-US" altLang="zh-CN" kern="0" dirty="0">
                <a:solidFill>
                  <a:srgbClr val="333333"/>
                </a:solidFill>
                <a:latin typeface="微软雅黑" panose="020B0503020204020204" pitchFamily="34" charset="-122"/>
                <a:ea typeface="微软雅黑" panose="020B0503020204020204" pitchFamily="34" charset="-122"/>
              </a:rPr>
              <a:t>24</a:t>
            </a:r>
            <a:r>
              <a:rPr lang="zh-CN" altLang="en-US" kern="0" dirty="0">
                <a:solidFill>
                  <a:srgbClr val="333333"/>
                </a:solidFill>
                <a:latin typeface="微软雅黑" panose="020B0503020204020204" pitchFamily="34" charset="-122"/>
                <a:ea typeface="微软雅黑" panose="020B0503020204020204" pitchFamily="34" charset="-122"/>
              </a:rPr>
              <a:t>小时服务支持</a:t>
            </a:r>
          </a:p>
          <a:p>
            <a:pPr marL="1346200" lvl="4" indent="-285750">
              <a:lnSpc>
                <a:spcPct val="110000"/>
              </a:lnSpc>
              <a:spcBef>
                <a:spcPct val="20000"/>
              </a:spcBef>
              <a:spcAft>
                <a:spcPct val="20000"/>
              </a:spcAft>
              <a:buClr>
                <a:schemeClr val="tx1"/>
              </a:buClr>
              <a:buSzPct val="85000"/>
              <a:buFont typeface="Wingdings" panose="05000000000000000000" pitchFamily="2" charset="2"/>
              <a:buChar char="l"/>
              <a:defRPr/>
            </a:pPr>
            <a:r>
              <a:rPr lang="zh-CN" altLang="en-US" kern="0" dirty="0">
                <a:solidFill>
                  <a:srgbClr val="333333"/>
                </a:solidFill>
                <a:latin typeface="微软雅黑" panose="020B0503020204020204" pitchFamily="34" charset="-122"/>
                <a:ea typeface="微软雅黑" panose="020B0503020204020204" pitchFamily="34" charset="-122"/>
              </a:rPr>
              <a:t>提供升级服务 </a:t>
            </a:r>
          </a:p>
          <a:p>
            <a:pPr marL="1346200" lvl="4" indent="-285750">
              <a:lnSpc>
                <a:spcPct val="110000"/>
              </a:lnSpc>
              <a:spcBef>
                <a:spcPct val="20000"/>
              </a:spcBef>
              <a:spcAft>
                <a:spcPct val="20000"/>
              </a:spcAft>
              <a:buClr>
                <a:schemeClr val="tx1"/>
              </a:buClr>
              <a:buSzPct val="85000"/>
              <a:buFont typeface="Wingdings" panose="05000000000000000000" pitchFamily="2" charset="2"/>
              <a:buChar char="l"/>
              <a:defRPr/>
            </a:pPr>
            <a:r>
              <a:rPr lang="zh-CN" altLang="en-US" kern="0" dirty="0">
                <a:solidFill>
                  <a:srgbClr val="333333"/>
                </a:solidFill>
                <a:latin typeface="微软雅黑" panose="020B0503020204020204" pitchFamily="34" charset="-122"/>
                <a:ea typeface="微软雅黑" panose="020B0503020204020204" pitchFamily="34" charset="-122"/>
              </a:rPr>
              <a:t>专家级的顾问咨询服务</a:t>
            </a:r>
            <a:r>
              <a:rPr lang="en-US" altLang="zh-CN" sz="1200" kern="0" dirty="0">
                <a:solidFill>
                  <a:srgbClr val="333333"/>
                </a:solidFill>
                <a:latin typeface="微软雅黑" panose="020B0503020204020204" pitchFamily="34" charset="-122"/>
                <a:ea typeface="微软雅黑" panose="020B0503020204020204" pitchFamily="34" charset="-122"/>
              </a:rPr>
              <a:t> </a:t>
            </a:r>
          </a:p>
        </p:txBody>
      </p:sp>
      <p:sp>
        <p:nvSpPr>
          <p:cNvPr id="3076" name="Text Box 4"/>
          <p:cNvSpPr txBox="1">
            <a:spLocks noChangeArrowheads="1"/>
          </p:cNvSpPr>
          <p:nvPr/>
        </p:nvSpPr>
        <p:spPr bwMode="auto">
          <a:xfrm>
            <a:off x="9829800" y="5257800"/>
            <a:ext cx="184150" cy="457200"/>
          </a:xfrm>
          <a:prstGeom prst="rect">
            <a:avLst/>
          </a:prstGeom>
          <a:noFill/>
          <a:ln w="9525">
            <a:noFill/>
            <a:miter lim="800000"/>
            <a:headEnd/>
            <a:tailEnd/>
          </a:ln>
        </p:spPr>
        <p:txBody>
          <a:bodyPr wrap="none">
            <a:spAutoFit/>
          </a:bodyPr>
          <a:lstStyle/>
          <a:p>
            <a:pPr algn="l" eaLnBrk="0" hangingPunct="0"/>
            <a:endParaRPr lang="zh-CN" altLang="en-US" sz="2400">
              <a:latin typeface="Times New Roman" pitchFamily="18" charset="0"/>
              <a:ea typeface="宋体" pitchFamily="2" charset="-122"/>
            </a:endParaRPr>
          </a:p>
        </p:txBody>
      </p:sp>
      <p:sp>
        <p:nvSpPr>
          <p:cNvPr id="3077" name="Text Box 6"/>
          <p:cNvSpPr txBox="1">
            <a:spLocks noChangeArrowheads="1"/>
          </p:cNvSpPr>
          <p:nvPr/>
        </p:nvSpPr>
        <p:spPr bwMode="auto">
          <a:xfrm>
            <a:off x="425597" y="1372791"/>
            <a:ext cx="5473901" cy="703912"/>
          </a:xfrm>
          <a:prstGeom prst="rect">
            <a:avLst/>
          </a:prstGeom>
          <a:noFill/>
          <a:ln w="12700">
            <a:noFill/>
            <a:miter lim="800000"/>
            <a:headEnd/>
            <a:tailEnd/>
          </a:ln>
        </p:spPr>
        <p:txBody>
          <a:bodyPr wrap="square" lIns="90000" tIns="46800" rIns="90000" bIns="46800">
            <a:spAutoFit/>
          </a:bodyPr>
          <a:lstStyle/>
          <a:p>
            <a:pPr algn="l">
              <a:lnSpc>
                <a:spcPct val="110000"/>
              </a:lnSpc>
              <a:spcBef>
                <a:spcPct val="50000"/>
              </a:spcBef>
            </a:pPr>
            <a:r>
              <a:rPr lang="en-US" altLang="zh-CN" sz="1800" dirty="0">
                <a:latin typeface="微软雅黑" panose="020B0503020204020204" pitchFamily="34" charset="-122"/>
                <a:ea typeface="微软雅黑" panose="020B0503020204020204" pitchFamily="34" charset="-122"/>
              </a:rPr>
              <a:t>ERP</a:t>
            </a:r>
            <a:r>
              <a:rPr lang="zh-CN" altLang="en-US" sz="1800" dirty="0">
                <a:latin typeface="微软雅黑" panose="020B0503020204020204" pitchFamily="34" charset="-122"/>
                <a:ea typeface="微软雅黑" panose="020B0503020204020204" pitchFamily="34" charset="-122"/>
              </a:rPr>
              <a:t>实施是一个不断的持续改进的过程，专业完善的售后服务保障客户系统的安全运行：</a:t>
            </a:r>
          </a:p>
        </p:txBody>
      </p:sp>
      <p:sp>
        <p:nvSpPr>
          <p:cNvPr id="7"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200" dirty="0" smtClean="0">
                <a:latin typeface="微软雅黑" panose="020B0503020204020204" pitchFamily="34" charset="-122"/>
                <a:ea typeface="微软雅黑" panose="020B0503020204020204" pitchFamily="34" charset="-122"/>
              </a:rPr>
              <a:t>AVA </a:t>
            </a:r>
            <a:r>
              <a:rPr lang="zh-CN" altLang="en-US" sz="3200" dirty="0" smtClean="0">
                <a:latin typeface="微软雅黑" panose="020B0503020204020204" pitchFamily="34" charset="-122"/>
                <a:ea typeface="微软雅黑" panose="020B0503020204020204" pitchFamily="34" charset="-122"/>
              </a:rPr>
              <a:t>服务保证</a:t>
            </a:r>
            <a:r>
              <a:rPr lang="zh-CN" altLang="en-US" sz="3200" dirty="0">
                <a:latin typeface="微软雅黑" panose="020B0503020204020204" pitchFamily="34" charset="-122"/>
                <a:ea typeface="微软雅黑" panose="020B0503020204020204" pitchFamily="34" charset="-122"/>
              </a:rPr>
              <a:t>：</a:t>
            </a:r>
            <a:r>
              <a:rPr lang="zh-CN" altLang="en-US" sz="3200" dirty="0" smtClean="0">
                <a:latin typeface="微软雅黑" panose="020B0503020204020204" pitchFamily="34" charset="-122"/>
                <a:ea typeface="微软雅黑" panose="020B0503020204020204" pitchFamily="34" charset="-122"/>
              </a:rPr>
              <a:t>专业</a:t>
            </a:r>
            <a:r>
              <a:rPr lang="zh-CN" altLang="en-US" sz="3200" dirty="0">
                <a:latin typeface="微软雅黑" panose="020B0503020204020204" pitchFamily="34" charset="-122"/>
                <a:ea typeface="微软雅黑" panose="020B0503020204020204" pitchFamily="34" charset="-122"/>
              </a:rPr>
              <a:t>完善的售后服务体系</a:t>
            </a:r>
          </a:p>
        </p:txBody>
      </p:sp>
      <p:graphicFrame>
        <p:nvGraphicFramePr>
          <p:cNvPr id="3074" name="Object 7"/>
          <p:cNvGraphicFramePr>
            <a:graphicFrameLocks noChangeAspect="1"/>
          </p:cNvGraphicFramePr>
          <p:nvPr>
            <p:extLst>
              <p:ext uri="{D42A27DB-BD31-4B8C-83A1-F6EECF244321}">
                <p14:modId xmlns:p14="http://schemas.microsoft.com/office/powerpoint/2010/main" val="3195379013"/>
              </p:ext>
            </p:extLst>
          </p:nvPr>
        </p:nvGraphicFramePr>
        <p:xfrm>
          <a:off x="6292850" y="1503785"/>
          <a:ext cx="4610100" cy="4758603"/>
        </p:xfrm>
        <a:graphic>
          <a:graphicData uri="http://schemas.openxmlformats.org/presentationml/2006/ole">
            <mc:AlternateContent xmlns:mc="http://schemas.openxmlformats.org/markup-compatibility/2006">
              <mc:Choice xmlns:v="urn:schemas-microsoft-com:vml" Requires="v">
                <p:oleObj spid="_x0000_s309406" name="Visio" r:id="rId3" imgW="7162547" imgH="9077056" progId="Visio.Drawing.11">
                  <p:embed/>
                </p:oleObj>
              </mc:Choice>
              <mc:Fallback>
                <p:oleObj name="Visio" r:id="rId3" imgW="7162547" imgH="907705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6292850" y="1503785"/>
                        <a:ext cx="4610100" cy="4758603"/>
                      </a:xfrm>
                      <a:prstGeom prst="rect">
                        <a:avLst/>
                      </a:prstGeom>
                      <a:noFill/>
                      <a:ln>
                        <a:noFill/>
                      </a:ln>
                      <a:effectLst/>
                      <a:extLst/>
                    </p:spPr>
                  </p:pic>
                </p:oleObj>
              </mc:Fallback>
            </mc:AlternateContent>
          </a:graphicData>
        </a:graphic>
      </p:graphicFrame>
      <p:sp>
        <p:nvSpPr>
          <p:cNvPr id="9" name="KSO_Shape"/>
          <p:cNvSpPr/>
          <p:nvPr/>
        </p:nvSpPr>
        <p:spPr>
          <a:xfrm>
            <a:off x="6154056" y="1372791"/>
            <a:ext cx="4876799" cy="5020593"/>
          </a:xfrm>
          <a:prstGeom prst="frame">
            <a:avLst>
              <a:gd name="adj1" fmla="val 30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Tree>
    <p:extLst>
      <p:ext uri="{BB962C8B-B14F-4D97-AF65-F5344CB8AC3E}">
        <p14:creationId xmlns:p14="http://schemas.microsoft.com/office/powerpoint/2010/main" val="21699207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9829800" y="5257800"/>
            <a:ext cx="184150" cy="457200"/>
          </a:xfrm>
          <a:prstGeom prst="rect">
            <a:avLst/>
          </a:prstGeom>
          <a:noFill/>
          <a:ln w="9525">
            <a:noFill/>
            <a:miter lim="800000"/>
            <a:headEnd/>
            <a:tailEnd/>
          </a:ln>
        </p:spPr>
        <p:txBody>
          <a:bodyPr wrap="none">
            <a:spAutoFit/>
          </a:bodyPr>
          <a:lstStyle/>
          <a:p>
            <a:pPr algn="l" eaLnBrk="0" hangingPunct="0"/>
            <a:endParaRPr lang="zh-CN" altLang="en-US" sz="2400">
              <a:latin typeface="Times New Roman" pitchFamily="18" charset="0"/>
              <a:ea typeface="宋体" pitchFamily="2" charset="-122"/>
            </a:endParaRPr>
          </a:p>
        </p:txBody>
      </p:sp>
      <p:sp>
        <p:nvSpPr>
          <p:cNvPr id="3077" name="Text Box 6"/>
          <p:cNvSpPr txBox="1">
            <a:spLocks noChangeArrowheads="1"/>
          </p:cNvSpPr>
          <p:nvPr/>
        </p:nvSpPr>
        <p:spPr bwMode="auto">
          <a:xfrm>
            <a:off x="425598" y="1427511"/>
            <a:ext cx="5473901" cy="377990"/>
          </a:xfrm>
          <a:prstGeom prst="rect">
            <a:avLst/>
          </a:prstGeom>
          <a:noFill/>
          <a:ln w="12700">
            <a:noFill/>
            <a:miter lim="800000"/>
            <a:headEnd/>
            <a:tailEnd/>
          </a:ln>
        </p:spPr>
        <p:txBody>
          <a:bodyPr wrap="square" lIns="90000" tIns="46800" rIns="90000" bIns="46800">
            <a:spAutoFit/>
          </a:bodyPr>
          <a:lstStyle/>
          <a:p>
            <a:pPr>
              <a:lnSpc>
                <a:spcPct val="110000"/>
              </a:lnSpc>
              <a:spcBef>
                <a:spcPct val="50000"/>
              </a:spcBef>
            </a:pPr>
            <a:r>
              <a:rPr lang="zh-CN" altLang="en-US" sz="1800" dirty="0">
                <a:latin typeface="微软雅黑" panose="020B0503020204020204" pitchFamily="34" charset="-122"/>
                <a:ea typeface="微软雅黑" panose="020B0503020204020204" pitchFamily="34" charset="-122"/>
              </a:rPr>
              <a:t>国内</a:t>
            </a:r>
            <a:r>
              <a:rPr lang="en-US" altLang="zh-CN" sz="1800" dirty="0">
                <a:latin typeface="微软雅黑" panose="020B0503020204020204" pitchFamily="34" charset="-122"/>
                <a:ea typeface="微软雅黑" panose="020B0503020204020204" pitchFamily="34" charset="-122"/>
              </a:rPr>
              <a:t>95%</a:t>
            </a:r>
            <a:r>
              <a:rPr lang="zh-CN" altLang="en-US" sz="1800" dirty="0">
                <a:latin typeface="微软雅黑" panose="020B0503020204020204" pitchFamily="34" charset="-122"/>
                <a:ea typeface="微软雅黑" panose="020B0503020204020204" pitchFamily="34" charset="-122"/>
              </a:rPr>
              <a:t>以上的汽车行业的</a:t>
            </a:r>
            <a:r>
              <a:rPr lang="en-US" altLang="zh-CN" sz="1800" dirty="0">
                <a:latin typeface="微软雅黑" panose="020B0503020204020204" pitchFamily="34" charset="-122"/>
                <a:ea typeface="微软雅黑" panose="020B0503020204020204" pitchFamily="34" charset="-122"/>
              </a:rPr>
              <a:t>SAP</a:t>
            </a:r>
            <a:r>
              <a:rPr lang="zh-CN" altLang="en-US" sz="1800" dirty="0">
                <a:latin typeface="微软雅黑" panose="020B0503020204020204" pitchFamily="34" charset="-122"/>
                <a:ea typeface="微软雅黑" panose="020B0503020204020204" pitchFamily="34" charset="-122"/>
              </a:rPr>
              <a:t>应用都选择</a:t>
            </a:r>
            <a:r>
              <a:rPr lang="en-US" altLang="zh-CN" sz="1800" dirty="0">
                <a:latin typeface="微软雅黑" panose="020B0503020204020204" pitchFamily="34" charset="-122"/>
                <a:ea typeface="微软雅黑" panose="020B0503020204020204" pitchFamily="34" charset="-122"/>
              </a:rPr>
              <a:t>SUSE</a:t>
            </a:r>
          </a:p>
        </p:txBody>
      </p:sp>
      <p:sp>
        <p:nvSpPr>
          <p:cNvPr id="7"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200" dirty="0" smtClean="0">
                <a:latin typeface="微软雅黑" panose="020B0503020204020204" pitchFamily="34" charset="-122"/>
                <a:ea typeface="微软雅黑" panose="020B0503020204020204" pitchFamily="34" charset="-122"/>
              </a:rPr>
              <a:t>SUSE </a:t>
            </a:r>
            <a:r>
              <a:rPr lang="zh-CN" altLang="en-US" sz="3200" dirty="0" smtClean="0">
                <a:latin typeface="微软雅黑" panose="020B0503020204020204" pitchFamily="34" charset="-122"/>
                <a:ea typeface="微软雅黑" panose="020B0503020204020204" pitchFamily="34" charset="-122"/>
              </a:rPr>
              <a:t>质量保证：基于</a:t>
            </a:r>
            <a:r>
              <a:rPr lang="en-US" altLang="zh-CN" sz="3200" dirty="0" smtClean="0">
                <a:latin typeface="微软雅黑" panose="020B0503020204020204" pitchFamily="34" charset="-122"/>
                <a:ea typeface="微软雅黑" panose="020B0503020204020204" pitchFamily="34" charset="-122"/>
              </a:rPr>
              <a:t>SAP</a:t>
            </a:r>
            <a:r>
              <a:rPr lang="zh-CN" altLang="en-US" sz="3200" dirty="0" smtClean="0">
                <a:latin typeface="微软雅黑" panose="020B0503020204020204" pitchFamily="34" charset="-122"/>
                <a:ea typeface="微软雅黑" panose="020B0503020204020204" pitchFamily="34" charset="-122"/>
              </a:rPr>
              <a:t>丰富的国内</a:t>
            </a:r>
            <a:r>
              <a:rPr lang="zh-CN" altLang="en-US" sz="3200" dirty="0">
                <a:latin typeface="微软雅黑" panose="020B0503020204020204" pitchFamily="34" charset="-122"/>
                <a:ea typeface="微软雅黑" panose="020B0503020204020204" pitchFamily="34" charset="-122"/>
              </a:rPr>
              <a:t>汽车行业</a:t>
            </a:r>
            <a:r>
              <a:rPr lang="zh-CN" altLang="en-US" sz="3200" dirty="0" smtClean="0">
                <a:latin typeface="微软雅黑" panose="020B0503020204020204" pitchFamily="34" charset="-122"/>
                <a:ea typeface="微软雅黑" panose="020B0503020204020204" pitchFamily="34" charset="-122"/>
              </a:rPr>
              <a:t>的经验</a:t>
            </a:r>
            <a:endParaRPr lang="zh-CN" altLang="en-US" sz="3200" dirty="0">
              <a:latin typeface="微软雅黑" panose="020B0503020204020204" pitchFamily="34" charset="-122"/>
              <a:ea typeface="微软雅黑" panose="020B0503020204020204" pitchFamily="34" charset="-122"/>
            </a:endParaRPr>
          </a:p>
        </p:txBody>
      </p:sp>
      <p:pic>
        <p:nvPicPr>
          <p:cNvPr id="8" name="Picture 41"/>
          <p:cNvPicPr/>
          <p:nvPr/>
        </p:nvPicPr>
        <p:blipFill>
          <a:blip r:embed="rId2"/>
          <a:stretch/>
        </p:blipFill>
        <p:spPr>
          <a:xfrm>
            <a:off x="6465693" y="1427511"/>
            <a:ext cx="1460160" cy="1096560"/>
          </a:xfrm>
          <a:prstGeom prst="rect">
            <a:avLst/>
          </a:prstGeom>
          <a:ln>
            <a:noFill/>
          </a:ln>
        </p:spPr>
      </p:pic>
      <p:pic>
        <p:nvPicPr>
          <p:cNvPr id="10" name="Picture 42"/>
          <p:cNvPicPr/>
          <p:nvPr/>
        </p:nvPicPr>
        <p:blipFill>
          <a:blip r:embed="rId3"/>
          <a:stretch/>
        </p:blipFill>
        <p:spPr>
          <a:xfrm>
            <a:off x="6465693" y="2707671"/>
            <a:ext cx="1462320" cy="1017000"/>
          </a:xfrm>
          <a:prstGeom prst="rect">
            <a:avLst/>
          </a:prstGeom>
          <a:ln>
            <a:noFill/>
          </a:ln>
        </p:spPr>
      </p:pic>
      <p:pic>
        <p:nvPicPr>
          <p:cNvPr id="11" name="Picture 43"/>
          <p:cNvPicPr/>
          <p:nvPr/>
        </p:nvPicPr>
        <p:blipFill>
          <a:blip r:embed="rId4"/>
          <a:stretch/>
        </p:blipFill>
        <p:spPr>
          <a:xfrm>
            <a:off x="6652893" y="4079271"/>
            <a:ext cx="1275120" cy="398880"/>
          </a:xfrm>
          <a:prstGeom prst="rect">
            <a:avLst/>
          </a:prstGeom>
          <a:ln>
            <a:noFill/>
          </a:ln>
        </p:spPr>
      </p:pic>
      <p:pic>
        <p:nvPicPr>
          <p:cNvPr id="12" name="Picture 44"/>
          <p:cNvPicPr/>
          <p:nvPr/>
        </p:nvPicPr>
        <p:blipFill>
          <a:blip r:embed="rId5"/>
          <a:stretch/>
        </p:blipFill>
        <p:spPr>
          <a:xfrm>
            <a:off x="6557133" y="4902231"/>
            <a:ext cx="1675440" cy="1122840"/>
          </a:xfrm>
          <a:prstGeom prst="rect">
            <a:avLst/>
          </a:prstGeom>
          <a:ln>
            <a:noFill/>
          </a:ln>
        </p:spPr>
      </p:pic>
      <p:pic>
        <p:nvPicPr>
          <p:cNvPr id="13" name="Picture 45"/>
          <p:cNvPicPr/>
          <p:nvPr/>
        </p:nvPicPr>
        <p:blipFill>
          <a:blip r:embed="rId6"/>
          <a:stretch/>
        </p:blipFill>
        <p:spPr>
          <a:xfrm>
            <a:off x="8546133" y="1372791"/>
            <a:ext cx="1027800" cy="1151280"/>
          </a:xfrm>
          <a:prstGeom prst="rect">
            <a:avLst/>
          </a:prstGeom>
          <a:ln>
            <a:noFill/>
          </a:ln>
        </p:spPr>
      </p:pic>
      <p:pic>
        <p:nvPicPr>
          <p:cNvPr id="14" name="Picture 46"/>
          <p:cNvPicPr/>
          <p:nvPr/>
        </p:nvPicPr>
        <p:blipFill>
          <a:blip r:embed="rId7"/>
          <a:stretch/>
        </p:blipFill>
        <p:spPr>
          <a:xfrm>
            <a:off x="8299533" y="2671671"/>
            <a:ext cx="1548720" cy="1041120"/>
          </a:xfrm>
          <a:prstGeom prst="rect">
            <a:avLst/>
          </a:prstGeom>
          <a:ln>
            <a:noFill/>
          </a:ln>
        </p:spPr>
      </p:pic>
      <p:pic>
        <p:nvPicPr>
          <p:cNvPr id="15" name="Picture 47"/>
          <p:cNvPicPr/>
          <p:nvPr/>
        </p:nvPicPr>
        <p:blipFill>
          <a:blip r:embed="rId8"/>
          <a:stretch/>
        </p:blipFill>
        <p:spPr>
          <a:xfrm>
            <a:off x="8568813" y="4014831"/>
            <a:ext cx="1132560" cy="1161000"/>
          </a:xfrm>
          <a:prstGeom prst="rect">
            <a:avLst/>
          </a:prstGeom>
          <a:ln>
            <a:noFill/>
          </a:ln>
        </p:spPr>
      </p:pic>
      <p:pic>
        <p:nvPicPr>
          <p:cNvPr id="16" name="Picture 48"/>
          <p:cNvPicPr/>
          <p:nvPr/>
        </p:nvPicPr>
        <p:blipFill>
          <a:blip r:embed="rId9"/>
          <a:stretch/>
        </p:blipFill>
        <p:spPr>
          <a:xfrm>
            <a:off x="8459913" y="5477871"/>
            <a:ext cx="1628640" cy="949680"/>
          </a:xfrm>
          <a:prstGeom prst="rect">
            <a:avLst/>
          </a:prstGeom>
          <a:ln>
            <a:noFill/>
          </a:ln>
        </p:spPr>
      </p:pic>
      <p:pic>
        <p:nvPicPr>
          <p:cNvPr id="17" name="Picture 49"/>
          <p:cNvPicPr/>
          <p:nvPr/>
        </p:nvPicPr>
        <p:blipFill>
          <a:blip r:embed="rId10"/>
          <a:stretch/>
        </p:blipFill>
        <p:spPr>
          <a:xfrm>
            <a:off x="10306173" y="1552071"/>
            <a:ext cx="1244880" cy="880560"/>
          </a:xfrm>
          <a:prstGeom prst="rect">
            <a:avLst/>
          </a:prstGeom>
          <a:ln>
            <a:noFill/>
          </a:ln>
        </p:spPr>
      </p:pic>
      <p:pic>
        <p:nvPicPr>
          <p:cNvPr id="18" name="Picture 50"/>
          <p:cNvPicPr/>
          <p:nvPr/>
        </p:nvPicPr>
        <p:blipFill>
          <a:blip r:embed="rId11"/>
          <a:stretch/>
        </p:blipFill>
        <p:spPr>
          <a:xfrm>
            <a:off x="10306173" y="2799111"/>
            <a:ext cx="1161000" cy="1199160"/>
          </a:xfrm>
          <a:prstGeom prst="rect">
            <a:avLst/>
          </a:prstGeom>
          <a:ln>
            <a:noFill/>
          </a:ln>
        </p:spPr>
      </p:pic>
      <p:pic>
        <p:nvPicPr>
          <p:cNvPr id="19" name="Picture 51"/>
          <p:cNvPicPr/>
          <p:nvPr/>
        </p:nvPicPr>
        <p:blipFill>
          <a:blip r:embed="rId12"/>
          <a:stretch/>
        </p:blipFill>
        <p:spPr>
          <a:xfrm>
            <a:off x="10315893" y="4289151"/>
            <a:ext cx="1361160" cy="1161000"/>
          </a:xfrm>
          <a:prstGeom prst="rect">
            <a:avLst/>
          </a:prstGeom>
          <a:ln>
            <a:noFill/>
          </a:ln>
        </p:spPr>
      </p:pic>
      <p:sp>
        <p:nvSpPr>
          <p:cNvPr id="20" name="CustomShape 2"/>
          <p:cNvSpPr/>
          <p:nvPr/>
        </p:nvSpPr>
        <p:spPr>
          <a:xfrm>
            <a:off x="546921" y="2036422"/>
            <a:ext cx="6010212" cy="386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6830" indent="-285750">
              <a:lnSpc>
                <a:spcPct val="150000"/>
              </a:lnSpc>
              <a:buClr>
                <a:srgbClr val="000000"/>
              </a:buClr>
              <a:buFont typeface="Wingdings" panose="05000000000000000000" pitchFamily="2" charset="2"/>
              <a:buChar char="n"/>
            </a:pPr>
            <a:r>
              <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SUSE跟SAP有</a:t>
            </a:r>
            <a:r>
              <a:rPr lang="en-US" sz="1800" b="1" strike="noStrike" spc="-1" dirty="0">
                <a:solidFill>
                  <a:srgbClr val="F0AB00"/>
                </a:solidFill>
                <a:uFill>
                  <a:solidFill>
                    <a:srgbClr val="FFFFFF"/>
                  </a:solidFill>
                </a:uFill>
                <a:latin typeface="微软雅黑" panose="020B0503020204020204" pitchFamily="34" charset="-122"/>
                <a:ea typeface="微软雅黑" panose="020B0503020204020204" pitchFamily="34" charset="-122"/>
              </a:rPr>
              <a:t>15+年</a:t>
            </a:r>
            <a:r>
              <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的研发和工程合作</a:t>
            </a:r>
            <a:endParaRPr lang="en-US"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marL="286830" indent="-285750">
              <a:lnSpc>
                <a:spcPct val="150000"/>
              </a:lnSpc>
              <a:buClr>
                <a:srgbClr val="000000"/>
              </a:buClr>
              <a:buFont typeface="Wingdings" panose="05000000000000000000" pitchFamily="2" charset="2"/>
              <a:buChar char="n"/>
            </a:pPr>
            <a:r>
              <a:rPr lang="en-US" sz="1800" b="0" strike="noStrike" spc="-1" dirty="0" err="1">
                <a:solidFill>
                  <a:srgbClr val="000000"/>
                </a:solidFill>
                <a:uFill>
                  <a:solidFill>
                    <a:srgbClr val="FFFFFF"/>
                  </a:solidFill>
                </a:uFill>
                <a:latin typeface="微软雅黑" panose="020B0503020204020204" pitchFamily="34" charset="-122"/>
                <a:ea typeface="微软雅黑" panose="020B0503020204020204" pitchFamily="34" charset="-122"/>
              </a:rPr>
              <a:t>绝对的</a:t>
            </a:r>
            <a:r>
              <a:rPr lang="en-US" sz="1800" b="1" strike="noStrike" spc="-1" dirty="0" err="1">
                <a:solidFill>
                  <a:srgbClr val="F0AB00"/>
                </a:solidFill>
                <a:uFill>
                  <a:solidFill>
                    <a:srgbClr val="FFFFFF"/>
                  </a:solidFill>
                </a:uFill>
                <a:latin typeface="微软雅黑" panose="020B0503020204020204" pitchFamily="34" charset="-122"/>
                <a:ea typeface="微软雅黑" panose="020B0503020204020204" pitchFamily="34" charset="-122"/>
              </a:rPr>
              <a:t>市场领导地位</a:t>
            </a:r>
            <a:r>
              <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SAP应用运行在Linux平台上，70%以上使用SUSE Linux</a:t>
            </a:r>
            <a:endParaRPr lang="en-US"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marL="286830" indent="-285750">
              <a:lnSpc>
                <a:spcPct val="150000"/>
              </a:lnSpc>
              <a:buClr>
                <a:srgbClr val="000000"/>
              </a:buClr>
              <a:buFont typeface="Wingdings" panose="05000000000000000000" pitchFamily="2" charset="2"/>
              <a:buChar char="n"/>
            </a:pPr>
            <a:r>
              <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SUSE Linux </a:t>
            </a:r>
            <a:r>
              <a:rPr lang="en-US" sz="1800" b="0" strike="noStrike" spc="-1" dirty="0" err="1">
                <a:solidFill>
                  <a:srgbClr val="000000"/>
                </a:solidFill>
                <a:uFill>
                  <a:solidFill>
                    <a:srgbClr val="FFFFFF"/>
                  </a:solidFill>
                </a:uFill>
                <a:latin typeface="微软雅黑" panose="020B0503020204020204" pitchFamily="34" charset="-122"/>
                <a:ea typeface="微软雅黑" panose="020B0503020204020204" pitchFamily="34" charset="-122"/>
              </a:rPr>
              <a:t>针对SAP</a:t>
            </a:r>
            <a:r>
              <a:rPr lang="en-US" sz="1800" b="0" strike="noStrike" spc="-1" dirty="0" err="1">
                <a:solidFill>
                  <a:srgbClr val="F0AB00"/>
                </a:solidFill>
                <a:uFill>
                  <a:solidFill>
                    <a:srgbClr val="FFFFFF"/>
                  </a:solidFill>
                </a:uFill>
                <a:latin typeface="微软雅黑" panose="020B0503020204020204" pitchFamily="34" charset="-122"/>
                <a:ea typeface="微软雅黑" panose="020B0503020204020204" pitchFamily="34" charset="-122"/>
              </a:rPr>
              <a:t>应用</a:t>
            </a:r>
            <a:r>
              <a:rPr lang="en-US" sz="1800" b="1" strike="noStrike" spc="-1" dirty="0" err="1">
                <a:solidFill>
                  <a:srgbClr val="F0AB00"/>
                </a:solidFill>
                <a:uFill>
                  <a:solidFill>
                    <a:srgbClr val="FFFFFF"/>
                  </a:solidFill>
                </a:uFill>
                <a:latin typeface="微软雅黑" panose="020B0503020204020204" pitchFamily="34" charset="-122"/>
                <a:ea typeface="微软雅黑" panose="020B0503020204020204" pitchFamily="34" charset="-122"/>
              </a:rPr>
              <a:t>唯一优化的OS</a:t>
            </a:r>
            <a:endParaRPr lang="en-US" b="0" strike="noStrike" spc="-1" dirty="0">
              <a:solidFill>
                <a:srgbClr val="F0AB00"/>
              </a:solidFill>
              <a:uFill>
                <a:solidFill>
                  <a:srgbClr val="FFFFFF"/>
                </a:solidFill>
              </a:uFill>
              <a:latin typeface="微软雅黑" panose="020B0503020204020204" pitchFamily="34" charset="-122"/>
              <a:ea typeface="微软雅黑" panose="020B0503020204020204" pitchFamily="34" charset="-122"/>
            </a:endParaRPr>
          </a:p>
          <a:p>
            <a:pPr marL="286830" indent="-285750">
              <a:lnSpc>
                <a:spcPct val="150000"/>
              </a:lnSpc>
              <a:buClr>
                <a:srgbClr val="000000"/>
              </a:buClr>
              <a:buFont typeface="Wingdings" panose="05000000000000000000" pitchFamily="2" charset="2"/>
              <a:buChar char="n"/>
            </a:pPr>
            <a:r>
              <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SUSE Linux </a:t>
            </a:r>
            <a:r>
              <a:rPr lang="en-US" sz="1800" b="0" strike="noStrike" spc="-1" dirty="0" err="1">
                <a:solidFill>
                  <a:srgbClr val="000000"/>
                </a:solidFill>
                <a:uFill>
                  <a:solidFill>
                    <a:srgbClr val="FFFFFF"/>
                  </a:solidFill>
                </a:uFill>
                <a:latin typeface="微软雅黑" panose="020B0503020204020204" pitchFamily="34" charset="-122"/>
                <a:ea typeface="微软雅黑" panose="020B0503020204020204" pitchFamily="34" charset="-122"/>
              </a:rPr>
              <a:t>是SAP应用的</a:t>
            </a:r>
            <a:r>
              <a:rPr lang="en-US" sz="1800" b="1" strike="noStrike" spc="-1" dirty="0" err="1">
                <a:solidFill>
                  <a:srgbClr val="F0AB00"/>
                </a:solidFill>
                <a:uFill>
                  <a:solidFill>
                    <a:srgbClr val="FFFFFF"/>
                  </a:solidFill>
                </a:uFill>
                <a:latin typeface="微软雅黑" panose="020B0503020204020204" pitchFamily="34" charset="-122"/>
                <a:ea typeface="微软雅黑" panose="020B0503020204020204" pitchFamily="34" charset="-122"/>
              </a:rPr>
              <a:t>默认开发平台</a:t>
            </a:r>
            <a:r>
              <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(UNIX and Linux)</a:t>
            </a:r>
            <a:endParaRPr lang="en-US"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marL="286830" indent="-285750">
              <a:lnSpc>
                <a:spcPct val="150000"/>
              </a:lnSpc>
              <a:buClr>
                <a:srgbClr val="000000"/>
              </a:buClr>
              <a:buFont typeface="Wingdings" panose="05000000000000000000" pitchFamily="2" charset="2"/>
              <a:buChar char="n"/>
            </a:pPr>
            <a:r>
              <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SUSE Linux 是 </a:t>
            </a:r>
            <a:r>
              <a:rPr lang="en-US" sz="1800" b="1" strike="noStrike" spc="-1" dirty="0">
                <a:solidFill>
                  <a:srgbClr val="F0AB00"/>
                </a:solidFill>
                <a:uFill>
                  <a:solidFill>
                    <a:srgbClr val="FFFFFF"/>
                  </a:solidFill>
                </a:uFill>
                <a:latin typeface="微软雅黑" panose="020B0503020204020204" pitchFamily="34" charset="-122"/>
                <a:ea typeface="微软雅黑" panose="020B0503020204020204" pitchFamily="34" charset="-122"/>
              </a:rPr>
              <a:t>SAP </a:t>
            </a:r>
            <a:r>
              <a:rPr lang="en-US" sz="1800" b="1" strike="noStrike" spc="-1" dirty="0" err="1">
                <a:solidFill>
                  <a:srgbClr val="F0AB00"/>
                </a:solidFill>
                <a:uFill>
                  <a:solidFill>
                    <a:srgbClr val="FFFFFF"/>
                  </a:solidFill>
                </a:uFill>
                <a:latin typeface="微软雅黑" panose="020B0503020204020204" pitchFamily="34" charset="-122"/>
                <a:ea typeface="微软雅黑" panose="020B0503020204020204" pitchFamily="34" charset="-122"/>
              </a:rPr>
              <a:t>HANA®优先推荐OS</a:t>
            </a:r>
            <a:r>
              <a:rPr lang="en-US" sz="1800" b="1" strike="noStrike" spc="-1" dirty="0">
                <a:solidFill>
                  <a:srgbClr val="F0AB00"/>
                </a:solidFill>
                <a:uFill>
                  <a:solidFill>
                    <a:srgbClr val="FFFFFF"/>
                  </a:solidFill>
                </a:uFill>
                <a:latin typeface="微软雅黑" panose="020B0503020204020204" pitchFamily="34" charset="-122"/>
                <a:ea typeface="微软雅黑" panose="020B0503020204020204" pitchFamily="34" charset="-122"/>
              </a:rPr>
              <a:t> </a:t>
            </a:r>
            <a:r>
              <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(超过99%的SAP </a:t>
            </a:r>
            <a:r>
              <a:rPr lang="en-US" sz="1800" b="0" strike="noStrike" spc="-1" dirty="0" err="1">
                <a:solidFill>
                  <a:srgbClr val="000000"/>
                </a:solidFill>
                <a:uFill>
                  <a:solidFill>
                    <a:srgbClr val="FFFFFF"/>
                  </a:solidFill>
                </a:uFill>
                <a:latin typeface="微软雅黑" panose="020B0503020204020204" pitchFamily="34" charset="-122"/>
                <a:ea typeface="微软雅黑" panose="020B0503020204020204" pitchFamily="34" charset="-122"/>
              </a:rPr>
              <a:t>HANA系统运行在SUSE</a:t>
            </a:r>
            <a:r>
              <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Linux 上）</a:t>
            </a:r>
            <a:endParaRPr lang="en-US"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marL="286830" indent="-285750">
              <a:lnSpc>
                <a:spcPct val="150000"/>
              </a:lnSpc>
              <a:buClr>
                <a:srgbClr val="000000"/>
              </a:buClr>
              <a:buFont typeface="Wingdings" panose="05000000000000000000" pitchFamily="2" charset="2"/>
              <a:buChar char="n"/>
            </a:pPr>
            <a:r>
              <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SUSE </a:t>
            </a:r>
            <a:r>
              <a:rPr lang="en-US" sz="1800" b="0" strike="noStrike" spc="-1" dirty="0" err="1">
                <a:solidFill>
                  <a:srgbClr val="000000"/>
                </a:solidFill>
                <a:uFill>
                  <a:solidFill>
                    <a:srgbClr val="FFFFFF"/>
                  </a:solidFill>
                </a:uFill>
                <a:latin typeface="微软雅黑" panose="020B0503020204020204" pitchFamily="34" charset="-122"/>
                <a:ea typeface="微软雅黑" panose="020B0503020204020204" pitchFamily="34" charset="-122"/>
              </a:rPr>
              <a:t>HA是第一个经SAP认证的</a:t>
            </a:r>
            <a:r>
              <a:rPr lang="en-US" sz="1800" b="1" strike="noStrike" spc="-1" dirty="0" err="1">
                <a:solidFill>
                  <a:srgbClr val="F0AB00"/>
                </a:solidFill>
                <a:uFill>
                  <a:solidFill>
                    <a:srgbClr val="FFFFFF"/>
                  </a:solidFill>
                </a:uFill>
                <a:latin typeface="微软雅黑" panose="020B0503020204020204" pitchFamily="34" charset="-122"/>
                <a:ea typeface="微软雅黑" panose="020B0503020204020204" pitchFamily="34" charset="-122"/>
              </a:rPr>
              <a:t>Linux</a:t>
            </a:r>
            <a:r>
              <a:rPr lang="en-US" sz="1800" b="1" strike="noStrike" spc="-1" dirty="0">
                <a:solidFill>
                  <a:srgbClr val="F0AB00"/>
                </a:solidFill>
                <a:uFill>
                  <a:solidFill>
                    <a:srgbClr val="FFFFFF"/>
                  </a:solidFill>
                </a:uFill>
                <a:latin typeface="微软雅黑" panose="020B0503020204020204" pitchFamily="34" charset="-122"/>
                <a:ea typeface="微软雅黑" panose="020B0503020204020204" pitchFamily="34" charset="-122"/>
              </a:rPr>
              <a:t> </a:t>
            </a:r>
            <a:r>
              <a:rPr lang="en-US" sz="1800" b="1" strike="noStrike" spc="-1" dirty="0" err="1">
                <a:solidFill>
                  <a:srgbClr val="F0AB00"/>
                </a:solidFill>
                <a:uFill>
                  <a:solidFill>
                    <a:srgbClr val="FFFFFF"/>
                  </a:solidFill>
                </a:uFill>
                <a:latin typeface="微软雅黑" panose="020B0503020204020204" pitchFamily="34" charset="-122"/>
                <a:ea typeface="微软雅黑" panose="020B0503020204020204" pitchFamily="34" charset="-122"/>
              </a:rPr>
              <a:t>HA</a:t>
            </a:r>
            <a:r>
              <a:rPr lang="en-US" sz="1800" b="1" strike="noStrike" spc="-1" dirty="0" err="1" smtClean="0">
                <a:solidFill>
                  <a:srgbClr val="F0AB00"/>
                </a:solidFill>
                <a:uFill>
                  <a:solidFill>
                    <a:srgbClr val="FFFFFF"/>
                  </a:solidFill>
                </a:uFill>
                <a:latin typeface="微软雅黑" panose="020B0503020204020204" pitchFamily="34" charset="-122"/>
                <a:ea typeface="微软雅黑" panose="020B0503020204020204" pitchFamily="34" charset="-122"/>
              </a:rPr>
              <a:t>解决方案</a:t>
            </a:r>
            <a:endParaRPr lang="en-US" b="0" strike="noStrike" spc="-1" dirty="0">
              <a:solidFill>
                <a:srgbClr val="F0AB00"/>
              </a:solidFill>
              <a:uFill>
                <a:solidFill>
                  <a:srgbClr val="FFFFFF"/>
                </a:solidFill>
              </a:u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730072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4"/>
          <p:cNvSpPr>
            <a:spLocks noGrp="1"/>
          </p:cNvSpPr>
          <p:nvPr>
            <p:ph type="ctrTitle"/>
          </p:nvPr>
        </p:nvSpPr>
        <p:spPr>
          <a:xfrm>
            <a:off x="432000" y="2938353"/>
            <a:ext cx="11328000" cy="1685148"/>
          </a:xfrm>
        </p:spPr>
        <p:txBody>
          <a:bodyPr/>
          <a:lstStyle/>
          <a:p>
            <a:r>
              <a:rPr lang="zh-CN" altLang="en-US" spc="200" dirty="0" smtClean="0">
                <a:latin typeface="微软雅黑" panose="020B0503020204020204" pitchFamily="34" charset="-122"/>
                <a:cs typeface="Arial Unicode MS" pitchFamily="34" charset="-122"/>
              </a:rPr>
              <a:t>关于我们</a:t>
            </a:r>
            <a:endParaRPr lang="zh-CN" altLang="en-US" spc="200" dirty="0">
              <a:latin typeface="微软雅黑" panose="020B0503020204020204" pitchFamily="34" charset="-122"/>
              <a:cs typeface="Arial Unicode MS" pitchFamily="34" charset="-122"/>
            </a:endParaRPr>
          </a:p>
        </p:txBody>
      </p:sp>
      <p:pic>
        <p:nvPicPr>
          <p:cNvPr id="10" name="图片占位符 9"/>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9694" b="29694"/>
          <a:stretch>
            <a:fillRect/>
          </a:stretch>
        </p:blipFill>
        <p:spPr>
          <a:xfrm>
            <a:off x="431800" y="132735"/>
            <a:ext cx="11328400" cy="3097828"/>
          </a:xfrm>
        </p:spPr>
      </p:pic>
    </p:spTree>
    <p:extLst>
      <p:ext uri="{BB962C8B-B14F-4D97-AF65-F5344CB8AC3E}">
        <p14:creationId xmlns:p14="http://schemas.microsoft.com/office/powerpoint/2010/main" val="118143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p:nvPr>
        </p:nvSpPr>
        <p:spPr/>
        <p:txBody>
          <a:bodyPr/>
          <a:lstStyle/>
          <a:p>
            <a:r>
              <a:rPr lang="zh-CN" altLang="en-US" dirty="0" smtClean="0">
                <a:latin typeface="+mj-ea"/>
              </a:rPr>
              <a:t>关于</a:t>
            </a:r>
            <a:r>
              <a:rPr lang="en-US" altLang="zh-CN" dirty="0" smtClean="0">
                <a:latin typeface="+mj-ea"/>
              </a:rPr>
              <a:t>SAP</a:t>
            </a:r>
            <a:endParaRPr lang="zh-CN" altLang="en-US" dirty="0">
              <a:latin typeface="+mj-ea"/>
            </a:endParaRPr>
          </a:p>
        </p:txBody>
      </p:sp>
      <p:sp>
        <p:nvSpPr>
          <p:cNvPr id="9" name="文本占位符 8"/>
          <p:cNvSpPr>
            <a:spLocks noGrp="1"/>
          </p:cNvSpPr>
          <p:nvPr>
            <p:ph type="body" sz="quarter" idx="10"/>
          </p:nvPr>
        </p:nvSpPr>
        <p:spPr>
          <a:xfrm>
            <a:off x="323916" y="3506399"/>
            <a:ext cx="11696632" cy="1951384"/>
          </a:xfrm>
        </p:spPr>
        <p:txBody>
          <a:bodyPr/>
          <a:lstStyle/>
          <a:p>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全球</a:t>
            </a:r>
            <a:r>
              <a:rPr lang="zh-CN" altLang="en-US" sz="2000" dirty="0">
                <a:latin typeface="微软雅黑" panose="020B0503020204020204" pitchFamily="34" charset="-122"/>
                <a:ea typeface="微软雅黑" panose="020B0503020204020204" pitchFamily="34" charset="-122"/>
              </a:rPr>
              <a:t>企业管理软件与解决方案的技术</a:t>
            </a:r>
            <a:r>
              <a:rPr lang="zh-CN" altLang="en-US" sz="2000" dirty="0" smtClean="0">
                <a:latin typeface="微软雅黑" panose="020B0503020204020204" pitchFamily="34" charset="-122"/>
                <a:ea typeface="微软雅黑" panose="020B0503020204020204" pitchFamily="34" charset="-122"/>
              </a:rPr>
              <a:t>领袖</a:t>
            </a:r>
            <a:r>
              <a:rPr lang="zh-CN" altLang="en-US" sz="2000" dirty="0">
                <a:latin typeface="微软雅黑" panose="020B0503020204020204" pitchFamily="34" charset="-122"/>
                <a:ea typeface="微软雅黑" panose="020B0503020204020204" pitchFamily="34" charset="-122"/>
              </a:rPr>
              <a:t>和</a:t>
            </a:r>
            <a:r>
              <a:rPr lang="zh-CN" altLang="en-US" sz="2000" dirty="0" smtClean="0">
                <a:latin typeface="微软雅黑" panose="020B0503020204020204" pitchFamily="34" charset="-122"/>
                <a:ea typeface="微软雅黑" panose="020B0503020204020204" pitchFamily="34" charset="-122"/>
              </a:rPr>
              <a:t>市场领导者</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财富</a:t>
            </a:r>
            <a:r>
              <a:rPr lang="en-US" altLang="zh-CN" sz="2000" dirty="0">
                <a:latin typeface="微软雅黑" panose="020B0503020204020204" pitchFamily="34" charset="-122"/>
                <a:ea typeface="微软雅黑" panose="020B0503020204020204" pitchFamily="34" charset="-122"/>
              </a:rPr>
              <a:t>500</a:t>
            </a:r>
            <a:r>
              <a:rPr lang="zh-CN" altLang="en-US" sz="2000" dirty="0">
                <a:latin typeface="微软雅黑" panose="020B0503020204020204" pitchFamily="34" charset="-122"/>
                <a:ea typeface="微软雅黑" panose="020B0503020204020204" pitchFamily="34" charset="-122"/>
              </a:rPr>
              <a:t>强</a:t>
            </a:r>
            <a:r>
              <a:rPr lang="en-US" altLang="zh-CN" sz="2000" dirty="0">
                <a:latin typeface="微软雅黑" panose="020B0503020204020204" pitchFamily="34" charset="-122"/>
                <a:ea typeface="微软雅黑" panose="020B0503020204020204" pitchFamily="34" charset="-122"/>
              </a:rPr>
              <a:t>80%</a:t>
            </a:r>
            <a:r>
              <a:rPr lang="zh-CN" altLang="en-US" sz="2000" dirty="0">
                <a:latin typeface="微软雅黑" panose="020B0503020204020204" pitchFamily="34" charset="-122"/>
                <a:ea typeface="微软雅黑" panose="020B0503020204020204" pitchFamily="34" charset="-122"/>
              </a:rPr>
              <a:t>以上的企业都正在从</a:t>
            </a:r>
            <a:r>
              <a:rPr lang="en-US" altLang="zh-CN" sz="2000" dirty="0">
                <a:latin typeface="微软雅黑" panose="020B0503020204020204" pitchFamily="34" charset="-122"/>
                <a:ea typeface="微软雅黑" panose="020B0503020204020204" pitchFamily="34" charset="-122"/>
              </a:rPr>
              <a:t>SAP</a:t>
            </a:r>
            <a:r>
              <a:rPr lang="zh-CN" altLang="en-US" sz="2000" dirty="0">
                <a:latin typeface="微软雅黑" panose="020B0503020204020204" pitchFamily="34" charset="-122"/>
                <a:ea typeface="微软雅黑" panose="020B0503020204020204" pitchFamily="34" charset="-122"/>
              </a:rPr>
              <a:t>管理方案中</a:t>
            </a:r>
            <a:r>
              <a:rPr lang="zh-CN" altLang="en-US" sz="2000" dirty="0" smtClean="0">
                <a:latin typeface="微软雅黑" panose="020B0503020204020204" pitchFamily="34" charset="-122"/>
                <a:ea typeface="微软雅黑" panose="020B0503020204020204" pitchFamily="34" charset="-122"/>
              </a:rPr>
              <a:t>获益</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全球</a:t>
            </a:r>
            <a:r>
              <a:rPr lang="zh-CN" altLang="en-US" sz="2000" dirty="0">
                <a:latin typeface="微软雅黑" panose="020B0503020204020204" pitchFamily="34" charset="-122"/>
                <a:ea typeface="微软雅黑" panose="020B0503020204020204" pitchFamily="34" charset="-122"/>
              </a:rPr>
              <a:t>超过</a:t>
            </a:r>
            <a:r>
              <a:rPr lang="en-US" altLang="zh-CN" sz="2000" dirty="0">
                <a:latin typeface="微软雅黑" panose="020B0503020204020204" pitchFamily="34" charset="-122"/>
                <a:ea typeface="微软雅黑" panose="020B0503020204020204" pitchFamily="34" charset="-122"/>
              </a:rPr>
              <a:t>120</a:t>
            </a:r>
            <a:r>
              <a:rPr lang="zh-CN" altLang="en-US" sz="2000" dirty="0">
                <a:latin typeface="微软雅黑" panose="020B0503020204020204" pitchFamily="34" charset="-122"/>
                <a:ea typeface="微软雅黑" panose="020B0503020204020204" pitchFamily="34" charset="-122"/>
              </a:rPr>
              <a:t>个国家</a:t>
            </a:r>
            <a:r>
              <a:rPr lang="en-US" altLang="zh-CN" sz="2000" dirty="0">
                <a:latin typeface="微软雅黑" panose="020B0503020204020204" pitchFamily="34" charset="-122"/>
                <a:ea typeface="微软雅黑" panose="020B0503020204020204" pitchFamily="34" charset="-122"/>
              </a:rPr>
              <a:t>109,000</a:t>
            </a:r>
            <a:r>
              <a:rPr lang="zh-CN" altLang="en-US" sz="2000" dirty="0">
                <a:latin typeface="微软雅黑" panose="020B0503020204020204" pitchFamily="34" charset="-122"/>
                <a:ea typeface="微软雅黑" panose="020B0503020204020204" pitchFamily="34" charset="-122"/>
              </a:rPr>
              <a:t>多家客户正在使用</a:t>
            </a:r>
            <a:r>
              <a:rPr lang="en-US" altLang="zh-CN" sz="2000" dirty="0">
                <a:latin typeface="微软雅黑" panose="020B0503020204020204" pitchFamily="34" charset="-122"/>
                <a:ea typeface="微软雅黑" panose="020B0503020204020204" pitchFamily="34" charset="-122"/>
              </a:rPr>
              <a:t>SAP</a:t>
            </a:r>
            <a:r>
              <a:rPr lang="zh-CN" altLang="en-US" sz="2000" dirty="0" smtClean="0">
                <a:latin typeface="微软雅黑" panose="020B0503020204020204" pitchFamily="34" charset="-122"/>
                <a:ea typeface="微软雅黑" panose="020B0503020204020204" pitchFamily="34" charset="-122"/>
              </a:rPr>
              <a:t>产品</a:t>
            </a:r>
          </a:p>
          <a:p>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全球汽车及零部件行业信息化的领航者</a:t>
            </a:r>
            <a:endParaRPr lang="en-US" altLang="zh-CN" sz="2000" dirty="0" smtClean="0">
              <a:latin typeface="微软雅黑" panose="020B0503020204020204" pitchFamily="34" charset="-122"/>
              <a:ea typeface="微软雅黑" panose="020B0503020204020204" pitchFamily="34" charset="-122"/>
            </a:endParaRPr>
          </a:p>
        </p:txBody>
      </p:sp>
      <p:pic>
        <p:nvPicPr>
          <p:cNvPr id="5" name="图片占位符 4"/>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3535" b="45153"/>
          <a:stretch/>
        </p:blipFill>
        <p:spPr/>
      </p:pic>
    </p:spTree>
    <p:extLst>
      <p:ext uri="{BB962C8B-B14F-4D97-AF65-F5344CB8AC3E}">
        <p14:creationId xmlns:p14="http://schemas.microsoft.com/office/powerpoint/2010/main" val="480024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p:nvPr>
        </p:nvSpPr>
        <p:spPr/>
        <p:txBody>
          <a:bodyPr/>
          <a:lstStyle/>
          <a:p>
            <a:r>
              <a:rPr lang="zh-CN" altLang="en-US" dirty="0" smtClean="0"/>
              <a:t>关于奥维奥（</a:t>
            </a:r>
            <a:r>
              <a:rPr lang="en-US" altLang="zh-CN" dirty="0" smtClean="0"/>
              <a:t>AVA</a:t>
            </a:r>
            <a:r>
              <a:rPr lang="zh-CN" altLang="en-US" dirty="0" smtClean="0"/>
              <a:t>）</a:t>
            </a:r>
            <a:endParaRPr lang="zh-CN" altLang="en-US" dirty="0"/>
          </a:p>
        </p:txBody>
      </p:sp>
      <p:sp>
        <p:nvSpPr>
          <p:cNvPr id="9" name="文本占位符 8"/>
          <p:cNvSpPr>
            <a:spLocks noGrp="1"/>
          </p:cNvSpPr>
          <p:nvPr>
            <p:ph type="body" sz="quarter" idx="10"/>
          </p:nvPr>
        </p:nvSpPr>
        <p:spPr>
          <a:xfrm>
            <a:off x="367458" y="3506398"/>
            <a:ext cx="11542194" cy="2278846"/>
          </a:xfrm>
        </p:spPr>
        <p:txBody>
          <a:bodyPr/>
          <a:lstStyle/>
          <a:p>
            <a:r>
              <a:rPr lang="en-US" altLang="zh-CN" sz="2000" dirty="0" smtClean="0">
                <a:latin typeface="微软雅黑" panose="020B0503020204020204" pitchFamily="34" charset="-122"/>
                <a:ea typeface="微软雅黑" panose="020B0503020204020204" pitchFamily="34" charset="-122"/>
              </a:rPr>
              <a:t>• SAP</a:t>
            </a:r>
            <a:r>
              <a:rPr lang="zh-CN" altLang="en-US" sz="2000" dirty="0">
                <a:latin typeface="微软雅黑" panose="020B0503020204020204" pitchFamily="34" charset="-122"/>
                <a:ea typeface="微软雅黑" panose="020B0503020204020204" pitchFamily="34" charset="-122"/>
              </a:rPr>
              <a:t>中国</a:t>
            </a:r>
            <a:r>
              <a:rPr lang="zh-CN" altLang="en-US" sz="2000" dirty="0" smtClean="0">
                <a:latin typeface="微软雅黑" panose="020B0503020204020204" pitchFamily="34" charset="-122"/>
                <a:ea typeface="微软雅黑" panose="020B0503020204020204" pitchFamily="34" charset="-122"/>
              </a:rPr>
              <a:t>金牌</a:t>
            </a:r>
            <a:r>
              <a:rPr lang="zh-CN" altLang="en-US" sz="2000" dirty="0">
                <a:latin typeface="微软雅黑" panose="020B0503020204020204" pitchFamily="34" charset="-122"/>
                <a:ea typeface="微软雅黑" panose="020B0503020204020204" pitchFamily="34" charset="-122"/>
              </a:rPr>
              <a:t>合作伙伴</a:t>
            </a:r>
          </a:p>
          <a:p>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中国超过</a:t>
            </a:r>
            <a:r>
              <a:rPr lang="en-US" altLang="zh-CN" sz="2000" dirty="0" smtClean="0">
                <a:latin typeface="微软雅黑" panose="020B0503020204020204" pitchFamily="34" charset="-122"/>
                <a:ea typeface="微软雅黑" panose="020B0503020204020204" pitchFamily="34" charset="-122"/>
              </a:rPr>
              <a:t>1,000</a:t>
            </a:r>
            <a:r>
              <a:rPr lang="zh-CN" altLang="en-US" sz="2000" dirty="0">
                <a:latin typeface="微软雅黑" panose="020B0503020204020204" pitchFamily="34" charset="-122"/>
                <a:ea typeface="微软雅黑" panose="020B0503020204020204" pitchFamily="34" charset="-122"/>
              </a:rPr>
              <a:t>家企业客户</a:t>
            </a:r>
          </a:p>
          <a:p>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每天超过</a:t>
            </a:r>
            <a:r>
              <a:rPr lang="en-US" altLang="zh-CN" sz="2000" dirty="0" smtClean="0">
                <a:latin typeface="微软雅黑" panose="020B0503020204020204" pitchFamily="34" charset="-122"/>
                <a:ea typeface="微软雅黑" panose="020B0503020204020204" pitchFamily="34" charset="-122"/>
              </a:rPr>
              <a:t>200,000</a:t>
            </a:r>
            <a:r>
              <a:rPr lang="zh-CN" altLang="en-US" sz="2000" dirty="0">
                <a:latin typeface="微软雅黑" panose="020B0503020204020204" pitchFamily="34" charset="-122"/>
                <a:ea typeface="微软雅黑" panose="020B0503020204020204" pitchFamily="34" charset="-122"/>
              </a:rPr>
              <a:t>人使用我们的产品</a:t>
            </a:r>
          </a:p>
          <a:p>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是中国汽车零部件企业信息化的领导者，与</a:t>
            </a:r>
            <a:r>
              <a:rPr lang="en-US" altLang="zh-CN" sz="2000" dirty="0" smtClean="0">
                <a:latin typeface="微软雅黑" panose="020B0503020204020204" pitchFamily="34" charset="-122"/>
                <a:ea typeface="微软雅黑" panose="020B0503020204020204" pitchFamily="34" charset="-122"/>
              </a:rPr>
              <a:t>SAP</a:t>
            </a:r>
            <a:r>
              <a:rPr lang="zh-CN" altLang="en-US" sz="2000" dirty="0" smtClean="0">
                <a:latin typeface="微软雅黑" panose="020B0503020204020204" pitchFamily="34" charset="-122"/>
                <a:ea typeface="微软雅黑" panose="020B0503020204020204" pitchFamily="34" charset="-122"/>
              </a:rPr>
              <a:t>联手深耕中国汽车零部件市场</a:t>
            </a:r>
            <a:endParaRPr lang="zh-CN" altLang="en-US" sz="2000" dirty="0">
              <a:latin typeface="微软雅黑" panose="020B0503020204020204" pitchFamily="34" charset="-122"/>
              <a:ea typeface="微软雅黑" panose="020B0503020204020204" pitchFamily="34" charset="-122"/>
            </a:endParaRPr>
          </a:p>
        </p:txBody>
      </p:sp>
      <p:pic>
        <p:nvPicPr>
          <p:cNvPr id="5" name="图片占位符 4"/>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3535" b="45153"/>
          <a:stretch/>
        </p:blipFill>
        <p:spPr/>
      </p:pic>
    </p:spTree>
    <p:extLst>
      <p:ext uri="{BB962C8B-B14F-4D97-AF65-F5344CB8AC3E}">
        <p14:creationId xmlns:p14="http://schemas.microsoft.com/office/powerpoint/2010/main" val="346789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200" dirty="0" smtClean="0">
                <a:latin typeface="微软雅黑" panose="020B0503020204020204" pitchFamily="34" charset="-122"/>
                <a:ea typeface="微软雅黑" panose="020B0503020204020204" pitchFamily="34" charset="-122"/>
              </a:rPr>
              <a:t>AVA </a:t>
            </a:r>
            <a:r>
              <a:rPr lang="zh-CN" altLang="en-US" sz="3200" dirty="0" smtClean="0">
                <a:latin typeface="微软雅黑" panose="020B0503020204020204" pitchFamily="34" charset="-122"/>
                <a:ea typeface="微软雅黑" panose="020B0503020204020204" pitchFamily="34" charset="-122"/>
              </a:rPr>
              <a:t>成功客户：丰富的汽车行业</a:t>
            </a:r>
            <a:r>
              <a:rPr lang="zh-CN" altLang="en-US" sz="3200" dirty="0">
                <a:latin typeface="微软雅黑" panose="020B0503020204020204" pitchFamily="34" charset="-122"/>
                <a:ea typeface="微软雅黑" panose="020B0503020204020204" pitchFamily="34" charset="-122"/>
              </a:rPr>
              <a:t>实践</a:t>
            </a:r>
            <a:r>
              <a:rPr lang="zh-CN" altLang="en-US" sz="3200" dirty="0" smtClean="0">
                <a:latin typeface="微软雅黑" panose="020B0503020204020204" pitchFamily="34" charset="-122"/>
                <a:ea typeface="微软雅黑" panose="020B0503020204020204" pitchFamily="34" charset="-122"/>
              </a:rPr>
              <a:t>经验</a:t>
            </a:r>
            <a:endParaRPr lang="zh-CN" altLang="en-US" sz="32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425598" y="1924782"/>
            <a:ext cx="12172329" cy="4159747"/>
            <a:chOff x="425598" y="1765128"/>
            <a:chExt cx="12172329" cy="4159747"/>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211" y="2648625"/>
              <a:ext cx="4572000" cy="2857500"/>
            </a:xfrm>
            <a:prstGeom prst="rect">
              <a:avLst/>
            </a:prstGeom>
          </p:spPr>
        </p:pic>
        <p:sp>
          <p:nvSpPr>
            <p:cNvPr id="21" name="TextBox 6"/>
            <p:cNvSpPr txBox="1">
              <a:spLocks noChangeArrowheads="1"/>
            </p:cNvSpPr>
            <p:nvPr/>
          </p:nvSpPr>
          <p:spPr bwMode="auto">
            <a:xfrm>
              <a:off x="425598" y="3004696"/>
              <a:ext cx="5149292" cy="377411"/>
            </a:xfrm>
            <a:prstGeom prst="rect">
              <a:avLst/>
            </a:prstGeom>
            <a:noFill/>
            <a:ln w="9525">
              <a:noFill/>
              <a:miter lim="800000"/>
              <a:headEnd/>
              <a:tailEnd/>
            </a:ln>
          </p:spPr>
          <p:txBody>
            <a:bodyPr wrap="square">
              <a:spAutoFit/>
            </a:bodyPr>
            <a:lstStyle/>
            <a:p>
              <a:pPr>
                <a:lnSpc>
                  <a:spcPct val="150000"/>
                </a:lnSpc>
              </a:pPr>
              <a:r>
                <a:rPr lang="zh-CN" altLang="en-US" sz="1400" dirty="0" smtClean="0">
                  <a:latin typeface="微软雅黑" pitchFamily="34" charset="-122"/>
                  <a:ea typeface="微软雅黑" pitchFamily="34" charset="-122"/>
                </a:rPr>
                <a:t>汽车</a:t>
              </a:r>
              <a:r>
                <a:rPr lang="zh-CN" altLang="en-US" sz="1400" dirty="0">
                  <a:latin typeface="微软雅黑" pitchFamily="34" charset="-122"/>
                  <a:ea typeface="微软雅黑" pitchFamily="34" charset="-122"/>
                </a:rPr>
                <a:t>冷成型件：北京新光凯乐汽车冷成型件</a:t>
              </a:r>
              <a:r>
                <a:rPr lang="zh-CN" altLang="en-US" sz="1400" dirty="0" smtClean="0">
                  <a:latin typeface="微软雅黑" pitchFamily="34" charset="-122"/>
                  <a:ea typeface="微软雅黑" pitchFamily="34" charset="-122"/>
                </a:rPr>
                <a:t>有限责任公司</a:t>
              </a:r>
              <a:endParaRPr lang="zh-CN" altLang="en-US" sz="1400" dirty="0">
                <a:latin typeface="微软雅黑" pitchFamily="34" charset="-122"/>
                <a:ea typeface="微软雅黑" pitchFamily="34" charset="-122"/>
              </a:endParaRPr>
            </a:p>
          </p:txBody>
        </p:sp>
        <p:sp>
          <p:nvSpPr>
            <p:cNvPr id="22" name="TextBox 6"/>
            <p:cNvSpPr txBox="1">
              <a:spLocks noChangeArrowheads="1"/>
            </p:cNvSpPr>
            <p:nvPr/>
          </p:nvSpPr>
          <p:spPr bwMode="auto">
            <a:xfrm>
              <a:off x="6110410" y="5245347"/>
              <a:ext cx="3634818"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a:latin typeface="微软雅黑" pitchFamily="34" charset="-122"/>
                  <a:ea typeface="微软雅黑" pitchFamily="34" charset="-122"/>
                </a:rPr>
                <a:t>离合器</a:t>
              </a:r>
              <a:r>
                <a:rPr lang="zh-CN" altLang="en-US" sz="1400" dirty="0" smtClean="0">
                  <a:latin typeface="微软雅黑" pitchFamily="34" charset="-122"/>
                  <a:ea typeface="微软雅黑" pitchFamily="34" charset="-122"/>
                </a:rPr>
                <a:t>：北京仙意达科技发展有限公司</a:t>
              </a:r>
              <a:endParaRPr lang="en-US" altLang="zh-CN" sz="1400" dirty="0">
                <a:latin typeface="微软雅黑" pitchFamily="34" charset="-122"/>
                <a:ea typeface="微软雅黑" pitchFamily="34" charset="-122"/>
              </a:endParaRPr>
            </a:p>
          </p:txBody>
        </p:sp>
        <p:sp>
          <p:nvSpPr>
            <p:cNvPr id="23" name="TextBox 6"/>
            <p:cNvSpPr txBox="1">
              <a:spLocks noChangeArrowheads="1"/>
            </p:cNvSpPr>
            <p:nvPr/>
          </p:nvSpPr>
          <p:spPr bwMode="auto">
            <a:xfrm>
              <a:off x="4937352" y="5617098"/>
              <a:ext cx="3634818"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smtClean="0">
                  <a:latin typeface="微软雅黑" pitchFamily="34" charset="-122"/>
                  <a:ea typeface="微软雅黑" pitchFamily="34" charset="-122"/>
                </a:rPr>
                <a:t>刹车片：</a:t>
              </a:r>
              <a:r>
                <a:rPr lang="zh-CN" altLang="en-US" sz="1400" dirty="0">
                  <a:latin typeface="微软雅黑" pitchFamily="34" charset="-122"/>
                  <a:ea typeface="微软雅黑" pitchFamily="34" charset="-122"/>
                </a:rPr>
                <a:t>烟台海纳制动技术有限公司</a:t>
              </a:r>
              <a:endParaRPr lang="en-US" altLang="zh-CN" sz="1400" dirty="0">
                <a:latin typeface="微软雅黑" pitchFamily="34" charset="-122"/>
                <a:ea typeface="微软雅黑" pitchFamily="34" charset="-122"/>
              </a:endParaRPr>
            </a:p>
          </p:txBody>
        </p:sp>
        <p:sp>
          <p:nvSpPr>
            <p:cNvPr id="24" name="TextBox 6"/>
            <p:cNvSpPr txBox="1">
              <a:spLocks noChangeArrowheads="1"/>
            </p:cNvSpPr>
            <p:nvPr/>
          </p:nvSpPr>
          <p:spPr bwMode="auto">
            <a:xfrm>
              <a:off x="6686799" y="4796572"/>
              <a:ext cx="4677578"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smtClean="0">
                  <a:latin typeface="微软雅黑" pitchFamily="34" charset="-122"/>
                  <a:ea typeface="微软雅黑" pitchFamily="34" charset="-122"/>
                </a:rPr>
                <a:t>汽车水泵：盖茨胜地汽车水泵产品（烟台）有限责任公司</a:t>
              </a:r>
              <a:endParaRPr lang="en-US" altLang="zh-CN" sz="1400" dirty="0">
                <a:latin typeface="微软雅黑" pitchFamily="34" charset="-122"/>
                <a:ea typeface="微软雅黑" pitchFamily="34" charset="-122"/>
              </a:endParaRPr>
            </a:p>
          </p:txBody>
        </p:sp>
        <p:sp>
          <p:nvSpPr>
            <p:cNvPr id="25" name="TextBox 6"/>
            <p:cNvSpPr txBox="1">
              <a:spLocks noChangeArrowheads="1"/>
            </p:cNvSpPr>
            <p:nvPr/>
          </p:nvSpPr>
          <p:spPr bwMode="auto">
            <a:xfrm>
              <a:off x="8208550" y="3881422"/>
              <a:ext cx="3595254"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smtClean="0">
                  <a:latin typeface="微软雅黑" pitchFamily="34" charset="-122"/>
                  <a:ea typeface="微软雅黑" pitchFamily="34" charset="-122"/>
                </a:rPr>
                <a:t>采暖设备：</a:t>
              </a:r>
              <a:r>
                <a:rPr lang="zh-CN" altLang="en-US" sz="1400" dirty="0">
                  <a:latin typeface="微软雅黑" pitchFamily="34" charset="-122"/>
                  <a:ea typeface="微软雅黑" pitchFamily="34" charset="-122"/>
                </a:rPr>
                <a:t>北京京威汽车设备有限公司</a:t>
              </a:r>
              <a:endParaRPr lang="en-US" altLang="zh-CN" sz="1400" dirty="0">
                <a:latin typeface="微软雅黑" pitchFamily="34" charset="-122"/>
                <a:ea typeface="微软雅黑" pitchFamily="34" charset="-122"/>
              </a:endParaRPr>
            </a:p>
          </p:txBody>
        </p:sp>
        <p:sp>
          <p:nvSpPr>
            <p:cNvPr id="26" name="TextBox 6"/>
            <p:cNvSpPr txBox="1">
              <a:spLocks noChangeArrowheads="1"/>
            </p:cNvSpPr>
            <p:nvPr/>
          </p:nvSpPr>
          <p:spPr bwMode="auto">
            <a:xfrm>
              <a:off x="1920867" y="5361087"/>
              <a:ext cx="3595254"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a:latin typeface="微软雅黑" pitchFamily="34" charset="-122"/>
                  <a:ea typeface="微软雅黑" pitchFamily="34" charset="-122"/>
                </a:rPr>
                <a:t>充电</a:t>
              </a:r>
              <a:r>
                <a:rPr lang="zh-CN" altLang="en-US" sz="1400" dirty="0" smtClean="0">
                  <a:latin typeface="微软雅黑" pitchFamily="34" charset="-122"/>
                  <a:ea typeface="微软雅黑" pitchFamily="34" charset="-122"/>
                </a:rPr>
                <a:t>设备：</a:t>
              </a:r>
              <a:r>
                <a:rPr lang="zh-CN" altLang="en-US" sz="1400" dirty="0">
                  <a:latin typeface="微软雅黑" pitchFamily="34" charset="-122"/>
                  <a:ea typeface="微软雅黑" pitchFamily="34" charset="-122"/>
                </a:rPr>
                <a:t>北京德龙电力设备有限公司</a:t>
              </a:r>
              <a:endParaRPr lang="en-US" altLang="zh-CN" sz="1400" dirty="0">
                <a:latin typeface="微软雅黑" pitchFamily="34" charset="-122"/>
                <a:ea typeface="微软雅黑" pitchFamily="34" charset="-122"/>
              </a:endParaRPr>
            </a:p>
          </p:txBody>
        </p:sp>
        <p:sp>
          <p:nvSpPr>
            <p:cNvPr id="27" name="TextBox 6"/>
            <p:cNvSpPr txBox="1">
              <a:spLocks noChangeArrowheads="1"/>
            </p:cNvSpPr>
            <p:nvPr/>
          </p:nvSpPr>
          <p:spPr bwMode="auto">
            <a:xfrm>
              <a:off x="1106362" y="4950460"/>
              <a:ext cx="3595254"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a:latin typeface="微软雅黑" pitchFamily="34" charset="-122"/>
                  <a:ea typeface="微软雅黑" pitchFamily="34" charset="-122"/>
                </a:rPr>
                <a:t>电线、</a:t>
              </a:r>
              <a:r>
                <a:rPr lang="zh-CN" altLang="en-US" sz="1400" dirty="0" smtClean="0">
                  <a:latin typeface="微软雅黑" pitchFamily="34" charset="-122"/>
                  <a:ea typeface="微软雅黑" pitchFamily="34" charset="-122"/>
                </a:rPr>
                <a:t>电缆：北京上酉电缆有限公司</a:t>
              </a:r>
              <a:endParaRPr lang="en-US" altLang="zh-CN" sz="1400" dirty="0">
                <a:latin typeface="微软雅黑" pitchFamily="34" charset="-122"/>
                <a:ea typeface="微软雅黑" pitchFamily="34" charset="-122"/>
              </a:endParaRPr>
            </a:p>
          </p:txBody>
        </p:sp>
        <p:sp>
          <p:nvSpPr>
            <p:cNvPr id="28" name="TextBox 6"/>
            <p:cNvSpPr txBox="1">
              <a:spLocks noChangeArrowheads="1"/>
            </p:cNvSpPr>
            <p:nvPr/>
          </p:nvSpPr>
          <p:spPr bwMode="auto">
            <a:xfrm>
              <a:off x="2206236" y="2641645"/>
              <a:ext cx="3595254"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smtClean="0">
                  <a:latin typeface="微软雅黑" pitchFamily="34" charset="-122"/>
                  <a:ea typeface="微软雅黑" pitchFamily="34" charset="-122"/>
                </a:rPr>
                <a:t>汽车电子产品：</a:t>
              </a:r>
              <a:r>
                <a:rPr lang="zh-CN" altLang="en-US" sz="1400" dirty="0">
                  <a:latin typeface="微软雅黑" pitchFamily="34" charset="-122"/>
                  <a:ea typeface="微软雅黑" pitchFamily="34" charset="-122"/>
                </a:rPr>
                <a:t>北京兴科迪科技有限公司</a:t>
              </a:r>
              <a:endParaRPr lang="en-US" altLang="zh-CN" sz="1400" dirty="0">
                <a:latin typeface="微软雅黑" pitchFamily="34" charset="-122"/>
                <a:ea typeface="微软雅黑" pitchFamily="34" charset="-122"/>
              </a:endParaRPr>
            </a:p>
          </p:txBody>
        </p:sp>
        <p:sp>
          <p:nvSpPr>
            <p:cNvPr id="29" name="TextBox 6"/>
            <p:cNvSpPr txBox="1">
              <a:spLocks noChangeArrowheads="1"/>
            </p:cNvSpPr>
            <p:nvPr/>
          </p:nvSpPr>
          <p:spPr bwMode="auto">
            <a:xfrm>
              <a:off x="692997" y="4463699"/>
              <a:ext cx="3595254"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smtClean="0">
                  <a:latin typeface="微软雅黑" pitchFamily="34" charset="-122"/>
                  <a:ea typeface="微软雅黑" pitchFamily="34" charset="-122"/>
                </a:rPr>
                <a:t>汽车加热器：</a:t>
              </a:r>
              <a:r>
                <a:rPr lang="zh-CN" altLang="en-US" sz="1400" dirty="0">
                  <a:latin typeface="微软雅黑" pitchFamily="34" charset="-122"/>
                  <a:ea typeface="微软雅黑" pitchFamily="34" charset="-122"/>
                </a:rPr>
                <a:t>哈尔滨豪克科技有限公司</a:t>
              </a:r>
              <a:endParaRPr lang="en-US" altLang="zh-CN" sz="1400" dirty="0">
                <a:latin typeface="微软雅黑" pitchFamily="34" charset="-122"/>
                <a:ea typeface="微软雅黑" pitchFamily="34" charset="-122"/>
              </a:endParaRPr>
            </a:p>
          </p:txBody>
        </p:sp>
        <p:sp>
          <p:nvSpPr>
            <p:cNvPr id="30" name="TextBox 6"/>
            <p:cNvSpPr txBox="1">
              <a:spLocks noChangeArrowheads="1"/>
            </p:cNvSpPr>
            <p:nvPr/>
          </p:nvSpPr>
          <p:spPr bwMode="auto">
            <a:xfrm>
              <a:off x="7387760" y="4339171"/>
              <a:ext cx="4156716"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a:latin typeface="微软雅黑" pitchFamily="34" charset="-122"/>
                  <a:ea typeface="微软雅黑" pitchFamily="34" charset="-122"/>
                </a:rPr>
                <a:t>传动设备：北京博格华纳汽车传动器有限公司</a:t>
              </a:r>
            </a:p>
          </p:txBody>
        </p:sp>
        <p:sp>
          <p:nvSpPr>
            <p:cNvPr id="31" name="TextBox 6"/>
            <p:cNvSpPr txBox="1">
              <a:spLocks noChangeArrowheads="1"/>
            </p:cNvSpPr>
            <p:nvPr/>
          </p:nvSpPr>
          <p:spPr bwMode="auto">
            <a:xfrm>
              <a:off x="8441211" y="3387770"/>
              <a:ext cx="4156716"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a:latin typeface="微软雅黑" pitchFamily="34" charset="-122"/>
                  <a:ea typeface="微软雅黑" pitchFamily="34" charset="-122"/>
                </a:rPr>
                <a:t>减震器：北京凡士通空气弹簧有限公司</a:t>
              </a:r>
            </a:p>
          </p:txBody>
        </p:sp>
        <p:sp>
          <p:nvSpPr>
            <p:cNvPr id="32" name="TextBox 6"/>
            <p:cNvSpPr txBox="1">
              <a:spLocks noChangeArrowheads="1"/>
            </p:cNvSpPr>
            <p:nvPr/>
          </p:nvSpPr>
          <p:spPr bwMode="auto">
            <a:xfrm>
              <a:off x="8441211" y="2938995"/>
              <a:ext cx="4156716"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a:latin typeface="微软雅黑" pitchFamily="34" charset="-122"/>
                  <a:ea typeface="微软雅黑" pitchFamily="34" charset="-122"/>
                </a:rPr>
                <a:t>工程车机械：徐州巴特工程机械股份有限公司</a:t>
              </a:r>
            </a:p>
          </p:txBody>
        </p:sp>
        <p:sp>
          <p:nvSpPr>
            <p:cNvPr id="33" name="TextBox 6"/>
            <p:cNvSpPr txBox="1">
              <a:spLocks noChangeArrowheads="1"/>
            </p:cNvSpPr>
            <p:nvPr/>
          </p:nvSpPr>
          <p:spPr bwMode="auto">
            <a:xfrm>
              <a:off x="4570682" y="1765128"/>
              <a:ext cx="4609970"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a:latin typeface="微软雅黑" pitchFamily="34" charset="-122"/>
                  <a:ea typeface="微软雅黑" pitchFamily="34" charset="-122"/>
                </a:rPr>
                <a:t>商用车制造：曼恩商用车辆贸易（中国）有限公司</a:t>
              </a:r>
            </a:p>
          </p:txBody>
        </p:sp>
        <p:sp>
          <p:nvSpPr>
            <p:cNvPr id="34" name="TextBox 6"/>
            <p:cNvSpPr txBox="1">
              <a:spLocks noChangeArrowheads="1"/>
            </p:cNvSpPr>
            <p:nvPr/>
          </p:nvSpPr>
          <p:spPr bwMode="auto">
            <a:xfrm>
              <a:off x="7387760" y="2150059"/>
              <a:ext cx="4391154"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a:latin typeface="微软雅黑" pitchFamily="34" charset="-122"/>
                  <a:ea typeface="微软雅黑" pitchFamily="34" charset="-122"/>
                </a:rPr>
                <a:t>汽车零部件及系统供应</a:t>
              </a:r>
              <a:r>
                <a:rPr lang="zh-CN" altLang="en-US" sz="1400" dirty="0" smtClean="0">
                  <a:latin typeface="微软雅黑" pitchFamily="34" charset="-122"/>
                  <a:ea typeface="微软雅黑" pitchFamily="34" charset="-122"/>
                </a:rPr>
                <a:t>商：电装</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中国</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投资有限公司</a:t>
              </a:r>
              <a:endParaRPr lang="zh-CN" altLang="en-US" sz="1400" dirty="0">
                <a:latin typeface="微软雅黑" pitchFamily="34" charset="-122"/>
                <a:ea typeface="微软雅黑" pitchFamily="34" charset="-122"/>
              </a:endParaRPr>
            </a:p>
          </p:txBody>
        </p:sp>
        <p:sp>
          <p:nvSpPr>
            <p:cNvPr id="35" name="TextBox 6"/>
            <p:cNvSpPr txBox="1">
              <a:spLocks noChangeArrowheads="1"/>
            </p:cNvSpPr>
            <p:nvPr/>
          </p:nvSpPr>
          <p:spPr bwMode="auto">
            <a:xfrm>
              <a:off x="646000" y="3962621"/>
              <a:ext cx="3595254"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smtClean="0">
                  <a:latin typeface="微软雅黑" pitchFamily="34" charset="-122"/>
                  <a:ea typeface="微软雅黑" pitchFamily="34" charset="-122"/>
                </a:rPr>
                <a:t>设备检测：</a:t>
              </a:r>
              <a:r>
                <a:rPr lang="zh-CN" altLang="en-US" sz="1400" dirty="0">
                  <a:latin typeface="微软雅黑" pitchFamily="34" charset="-122"/>
                  <a:ea typeface="微软雅黑" pitchFamily="34" charset="-122"/>
                </a:rPr>
                <a:t>烟台日特测量仪器</a:t>
              </a:r>
              <a:r>
                <a:rPr lang="zh-CN" altLang="en-US" sz="1400" dirty="0" smtClean="0">
                  <a:latin typeface="微软雅黑" pitchFamily="34" charset="-122"/>
                  <a:ea typeface="微软雅黑" pitchFamily="34" charset="-122"/>
                </a:rPr>
                <a:t>有限公司</a:t>
              </a:r>
              <a:endParaRPr lang="zh-CN" altLang="en-US" sz="1400" dirty="0">
                <a:latin typeface="微软雅黑" pitchFamily="34" charset="-122"/>
                <a:ea typeface="微软雅黑" pitchFamily="34" charset="-122"/>
              </a:endParaRPr>
            </a:p>
          </p:txBody>
        </p:sp>
        <p:sp>
          <p:nvSpPr>
            <p:cNvPr id="36" name="TextBox 6"/>
            <p:cNvSpPr txBox="1">
              <a:spLocks noChangeArrowheads="1"/>
            </p:cNvSpPr>
            <p:nvPr/>
          </p:nvSpPr>
          <p:spPr bwMode="auto">
            <a:xfrm>
              <a:off x="1031185" y="3491243"/>
              <a:ext cx="3595254" cy="307777"/>
            </a:xfrm>
            <a:prstGeom prst="rect">
              <a:avLst/>
            </a:prstGeom>
            <a:noFill/>
            <a:ln w="9525">
              <a:noFill/>
              <a:miter lim="800000"/>
              <a:headEnd/>
              <a:tailEnd/>
            </a:ln>
          </p:spPr>
          <p:txBody>
            <a:bodyPr wrap="square">
              <a:spAutoFit/>
            </a:bodyPr>
            <a:lstStyle/>
            <a:p>
              <a:pPr defTabSz="1410710">
                <a:spcBef>
                  <a:spcPct val="20000"/>
                </a:spcBef>
                <a:defRPr/>
              </a:pPr>
              <a:r>
                <a:rPr lang="zh-CN" altLang="en-US" sz="1400" dirty="0" smtClean="0">
                  <a:latin typeface="微软雅黑" pitchFamily="34" charset="-122"/>
                  <a:ea typeface="微软雅黑" pitchFamily="34" charset="-122"/>
                </a:rPr>
                <a:t>控制电机：</a:t>
              </a:r>
              <a:r>
                <a:rPr lang="zh-CN" altLang="en-US" sz="1400" dirty="0">
                  <a:latin typeface="微软雅黑" pitchFamily="34" charset="-122"/>
                  <a:ea typeface="微软雅黑" pitchFamily="34" charset="-122"/>
                </a:rPr>
                <a:t>上海翡叶动力有限公司</a:t>
              </a:r>
            </a:p>
          </p:txBody>
        </p:sp>
        <p:sp>
          <p:nvSpPr>
            <p:cNvPr id="37" name="Text Box 6"/>
            <p:cNvSpPr txBox="1">
              <a:spLocks noChangeArrowheads="1"/>
            </p:cNvSpPr>
            <p:nvPr/>
          </p:nvSpPr>
          <p:spPr bwMode="auto">
            <a:xfrm>
              <a:off x="3087225" y="2199170"/>
              <a:ext cx="3713141" cy="331502"/>
            </a:xfrm>
            <a:prstGeom prst="rect">
              <a:avLst/>
            </a:prstGeom>
            <a:noFill/>
            <a:ln w="12700">
              <a:noFill/>
              <a:miter lim="800000"/>
              <a:headEnd/>
              <a:tailEnd/>
            </a:ln>
          </p:spPr>
          <p:txBody>
            <a:bodyPr wrap="square" lIns="90000" tIns="46800" rIns="90000" bIns="46800">
              <a:spAutoFit/>
            </a:bodyPr>
            <a:lstStyle/>
            <a:p>
              <a:pPr>
                <a:lnSpc>
                  <a:spcPct val="110000"/>
                </a:lnSpc>
                <a:spcBef>
                  <a:spcPct val="50000"/>
                </a:spcBef>
              </a:pPr>
              <a:r>
                <a:rPr lang="zh-CN" altLang="en-US" sz="1400" dirty="0" smtClean="0">
                  <a:latin typeface="微软雅黑" panose="020B0503020204020204" pitchFamily="34" charset="-122"/>
                  <a:ea typeface="微软雅黑" panose="020B0503020204020204" pitchFamily="34" charset="-122"/>
                </a:rPr>
                <a:t>房车制造：山东</a:t>
              </a:r>
              <a:r>
                <a:rPr lang="zh-CN" altLang="en-US" sz="1400" dirty="0">
                  <a:latin typeface="微软雅黑" panose="020B0503020204020204" pitchFamily="34" charset="-122"/>
                  <a:ea typeface="微软雅黑" panose="020B0503020204020204" pitchFamily="34" charset="-122"/>
                </a:rPr>
                <a:t>山野特房车制造有限公司</a:t>
              </a:r>
              <a:endParaRPr lang="en-US" altLang="zh-CN" sz="1400" dirty="0">
                <a:latin typeface="微软雅黑" panose="020B0503020204020204" pitchFamily="34" charset="-122"/>
                <a:ea typeface="微软雅黑" panose="020B0503020204020204" pitchFamily="34" charset="-122"/>
              </a:endParaRPr>
            </a:p>
          </p:txBody>
        </p:sp>
        <p:sp>
          <p:nvSpPr>
            <p:cNvPr id="3077" name="Text Box 6"/>
            <p:cNvSpPr txBox="1">
              <a:spLocks noChangeArrowheads="1"/>
            </p:cNvSpPr>
            <p:nvPr/>
          </p:nvSpPr>
          <p:spPr bwMode="auto">
            <a:xfrm>
              <a:off x="8265937" y="2532507"/>
              <a:ext cx="3713141" cy="331502"/>
            </a:xfrm>
            <a:prstGeom prst="rect">
              <a:avLst/>
            </a:prstGeom>
            <a:noFill/>
            <a:ln w="12700">
              <a:noFill/>
              <a:miter lim="800000"/>
              <a:headEnd/>
              <a:tailEnd/>
            </a:ln>
          </p:spPr>
          <p:txBody>
            <a:bodyPr wrap="square" lIns="90000" tIns="46800" rIns="90000" bIns="46800">
              <a:spAutoFit/>
            </a:bodyPr>
            <a:lstStyle/>
            <a:p>
              <a:pPr>
                <a:lnSpc>
                  <a:spcPct val="110000"/>
                </a:lnSpc>
                <a:spcBef>
                  <a:spcPct val="50000"/>
                </a:spcBef>
              </a:pPr>
              <a:r>
                <a:rPr lang="zh-CN" altLang="en-US" sz="1400" dirty="0" smtClean="0">
                  <a:latin typeface="微软雅黑" panose="020B0503020204020204" pitchFamily="34" charset="-122"/>
                  <a:ea typeface="微软雅黑" panose="020B0503020204020204" pitchFamily="34" charset="-122"/>
                </a:rPr>
                <a:t>专用汽车</a:t>
              </a:r>
              <a:r>
                <a:rPr lang="zh-CN" altLang="en-US" sz="1400" dirty="0">
                  <a:latin typeface="微软雅黑" panose="020B0503020204020204" pitchFamily="34" charset="-122"/>
                  <a:ea typeface="微软雅黑" panose="020B0503020204020204" pitchFamily="34" charset="-122"/>
                </a:rPr>
                <a:t>制造：山东巨环专用汽车有限公司</a:t>
              </a:r>
              <a:endParaRPr lang="en-US" altLang="zh-CN" sz="1400" dirty="0">
                <a:latin typeface="微软雅黑" panose="020B0503020204020204" pitchFamily="34" charset="-122"/>
                <a:ea typeface="微软雅黑" panose="020B0503020204020204" pitchFamily="34" charset="-122"/>
              </a:endParaRPr>
            </a:p>
          </p:txBody>
        </p:sp>
      </p:grpSp>
      <p:sp>
        <p:nvSpPr>
          <p:cNvPr id="38" name="Text Box 6"/>
          <p:cNvSpPr txBox="1">
            <a:spLocks noChangeArrowheads="1"/>
          </p:cNvSpPr>
          <p:nvPr/>
        </p:nvSpPr>
        <p:spPr bwMode="auto">
          <a:xfrm>
            <a:off x="342425" y="1358382"/>
            <a:ext cx="9269940" cy="39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lnSpc>
                <a:spcPct val="150000"/>
              </a:lnSpc>
              <a:spcBef>
                <a:spcPct val="20000"/>
              </a:spcBef>
              <a:buFont typeface="Arial" pitchFamily="34" charset="0"/>
              <a:buChar char="•"/>
              <a:defRPr kumimoji="1" sz="1600">
                <a:solidFill>
                  <a:schemeClr val="accent1"/>
                </a:solidFill>
                <a:latin typeface="微软雅黑" pitchFamily="34" charset="-122"/>
                <a:ea typeface="微软雅黑" pitchFamily="34" charset="-122"/>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9pPr>
          </a:lstStyle>
          <a:p>
            <a:pPr eaLnBrk="1" hangingPunct="1">
              <a:lnSpc>
                <a:spcPct val="110000"/>
              </a:lnSpc>
              <a:spcBef>
                <a:spcPct val="50000"/>
              </a:spcBef>
              <a:buFontTx/>
              <a:buNone/>
            </a:pPr>
            <a:r>
              <a:rPr kumimoji="0" lang="zh-CN" altLang="en-US" sz="1800" b="1" dirty="0" smtClean="0">
                <a:solidFill>
                  <a:srgbClr val="F0AB00"/>
                </a:solidFill>
              </a:rPr>
              <a:t>国内外知名汽车及其零部件企业均选择</a:t>
            </a:r>
            <a:r>
              <a:rPr kumimoji="0" lang="en-US" altLang="zh-CN" sz="1800" b="1" dirty="0" smtClean="0">
                <a:solidFill>
                  <a:srgbClr val="F0AB00"/>
                </a:solidFill>
              </a:rPr>
              <a:t>AVA</a:t>
            </a:r>
            <a:r>
              <a:rPr kumimoji="0" lang="zh-CN" altLang="en-US" sz="1800" b="1" dirty="0" smtClean="0">
                <a:solidFill>
                  <a:srgbClr val="F0AB00"/>
                </a:solidFill>
              </a:rPr>
              <a:t>的</a:t>
            </a:r>
            <a:r>
              <a:rPr kumimoji="0" lang="en-US" altLang="zh-CN" sz="1800" b="1" dirty="0" smtClean="0">
                <a:solidFill>
                  <a:srgbClr val="F0AB00"/>
                </a:solidFill>
              </a:rPr>
              <a:t>SAP Business One</a:t>
            </a:r>
            <a:r>
              <a:rPr kumimoji="0" lang="zh-CN" altLang="en-US" sz="1800" b="1" dirty="0" smtClean="0">
                <a:solidFill>
                  <a:srgbClr val="F0AB00"/>
                </a:solidFill>
              </a:rPr>
              <a:t>解决方案</a:t>
            </a:r>
            <a:endParaRPr kumimoji="0" lang="zh-CN" altLang="en-US" sz="1800" b="1" dirty="0">
              <a:solidFill>
                <a:srgbClr val="F0AB00"/>
              </a:solidFill>
            </a:endParaRPr>
          </a:p>
        </p:txBody>
      </p:sp>
    </p:spTree>
    <p:extLst>
      <p:ext uri="{BB962C8B-B14F-4D97-AF65-F5344CB8AC3E}">
        <p14:creationId xmlns:p14="http://schemas.microsoft.com/office/powerpoint/2010/main" val="233344852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3795455" y="1519257"/>
            <a:ext cx="773395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15" tIns="45715" rIns="45715" bIns="45715"/>
          <a:lstStyle>
            <a:lvl1pPr marL="177800" indent="-177800" eaLnBrk="0" hangingPunct="0">
              <a:lnSpc>
                <a:spcPct val="150000"/>
              </a:lnSpc>
              <a:spcBef>
                <a:spcPct val="20000"/>
              </a:spcBef>
              <a:buFont typeface="Arial" pitchFamily="34" charset="0"/>
              <a:buChar char="•"/>
              <a:defRPr kumimoji="1" sz="1600">
                <a:solidFill>
                  <a:schemeClr val="accent1"/>
                </a:solidFill>
                <a:latin typeface="微软雅黑" pitchFamily="34" charset="-122"/>
                <a:ea typeface="微软雅黑" pitchFamily="34" charset="-122"/>
              </a:defRPr>
            </a:lvl1pPr>
            <a:lvl2pPr marL="406400" indent="-63500" eaLnBrk="0" hangingPunct="0">
              <a:spcBef>
                <a:spcPct val="20000"/>
              </a:spcBef>
              <a:buFont typeface="Arial" pitchFamily="34" charset="0"/>
              <a:buChar char="–"/>
              <a:defRPr kumimoji="1"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9pPr>
          </a:lstStyle>
          <a:p>
            <a:pPr eaLnBrk="1" hangingPunct="1">
              <a:lnSpc>
                <a:spcPct val="100000"/>
              </a:lnSpc>
              <a:spcBef>
                <a:spcPct val="50000"/>
              </a:spcBef>
              <a:buClr>
                <a:srgbClr val="000000"/>
              </a:buClr>
              <a:buFont typeface="Wingdings" pitchFamily="2" charset="2"/>
              <a:buChar char="§"/>
            </a:pPr>
            <a:r>
              <a:rPr kumimoji="0" lang="zh-CN" altLang="en-US" b="1" dirty="0">
                <a:solidFill>
                  <a:srgbClr val="000000"/>
                </a:solidFill>
              </a:rPr>
              <a:t>项目</a:t>
            </a:r>
            <a:r>
              <a:rPr kumimoji="0" lang="zh-CN" altLang="en-US" b="1" dirty="0" smtClean="0">
                <a:solidFill>
                  <a:srgbClr val="000000"/>
                </a:solidFill>
              </a:rPr>
              <a:t>实施内容及</a:t>
            </a:r>
            <a:r>
              <a:rPr kumimoji="0" lang="zh-CN" altLang="en-US" b="1" dirty="0">
                <a:solidFill>
                  <a:srgbClr val="000000"/>
                </a:solidFill>
              </a:rPr>
              <a:t>成果</a:t>
            </a:r>
            <a:endParaRPr kumimoji="0" lang="zh-CN" altLang="zh-CN" b="1" dirty="0">
              <a:solidFill>
                <a:srgbClr val="000000"/>
              </a:solidFill>
            </a:endParaRPr>
          </a:p>
          <a:p>
            <a:pPr marL="742950" lvl="1" indent="-400050" eaLnBrk="1" hangingPunct="1">
              <a:lnSpc>
                <a:spcPct val="150000"/>
              </a:lnSpc>
              <a:buClr>
                <a:srgbClr val="000000"/>
              </a:buClr>
              <a:buFont typeface="+mj-lt"/>
              <a:buAutoNum type="arabicPeriod"/>
            </a:pPr>
            <a:r>
              <a:rPr kumimoji="0" lang="zh-CN" altLang="zh-CN" sz="1400" dirty="0" smtClean="0">
                <a:solidFill>
                  <a:srgbClr val="000000"/>
                </a:solidFill>
                <a:latin typeface="微软雅黑" pitchFamily="34" charset="-122"/>
                <a:ea typeface="微软雅黑" pitchFamily="34" charset="-122"/>
              </a:rPr>
              <a:t>建设</a:t>
            </a:r>
            <a:r>
              <a:rPr kumimoji="0" lang="zh-CN" altLang="zh-CN" sz="1400" dirty="0">
                <a:solidFill>
                  <a:srgbClr val="000000"/>
                </a:solidFill>
                <a:latin typeface="微软雅黑" pitchFamily="34" charset="-122"/>
                <a:ea typeface="微软雅黑" pitchFamily="34" charset="-122"/>
              </a:rPr>
              <a:t>一个准确通畅的内部信息沟通平台，构建一个详实、准确的数据平台，以达到数据流、信息流的通畅管理，为不断提升企业的整体管理水平打下一个可依据的、可视的、可参照的、可改进的健壮的平台。</a:t>
            </a:r>
          </a:p>
          <a:p>
            <a:pPr marL="742950" lvl="1" indent="-400050" eaLnBrk="1" hangingPunct="1">
              <a:lnSpc>
                <a:spcPct val="150000"/>
              </a:lnSpc>
              <a:buClr>
                <a:srgbClr val="000000"/>
              </a:buClr>
              <a:buFont typeface="+mj-lt"/>
              <a:buAutoNum type="arabicPeriod"/>
            </a:pPr>
            <a:r>
              <a:rPr kumimoji="0" lang="zh-CN" altLang="en-US" sz="1400" dirty="0" smtClean="0">
                <a:solidFill>
                  <a:srgbClr val="000000"/>
                </a:solidFill>
                <a:latin typeface="微软雅黑" pitchFamily="34" charset="-122"/>
                <a:ea typeface="微软雅黑" pitchFamily="34" charset="-122"/>
              </a:rPr>
              <a:t>实现</a:t>
            </a:r>
            <a:r>
              <a:rPr kumimoji="0" lang="zh-CN" altLang="en-US" sz="1400" dirty="0">
                <a:solidFill>
                  <a:srgbClr val="000000"/>
                </a:solidFill>
                <a:latin typeface="微软雅黑" pitchFamily="34" charset="-122"/>
                <a:ea typeface="微软雅黑" pitchFamily="34" charset="-122"/>
              </a:rPr>
              <a:t>与</a:t>
            </a:r>
            <a:r>
              <a:rPr kumimoji="0" lang="en-US" altLang="zh-CN" sz="1400" dirty="0">
                <a:solidFill>
                  <a:srgbClr val="000000"/>
                </a:solidFill>
                <a:latin typeface="微软雅黑" pitchFamily="34" charset="-122"/>
                <a:ea typeface="微软雅黑" pitchFamily="34" charset="-122"/>
              </a:rPr>
              <a:t>PDM</a:t>
            </a:r>
            <a:r>
              <a:rPr kumimoji="0" lang="zh-CN" altLang="en-US" sz="1400" dirty="0">
                <a:solidFill>
                  <a:srgbClr val="000000"/>
                </a:solidFill>
                <a:latin typeface="微软雅黑" pitchFamily="34" charset="-122"/>
                <a:ea typeface="微软雅黑" pitchFamily="34" charset="-122"/>
              </a:rPr>
              <a:t>的数据接口，打通产品从设计到生产的全过程联动</a:t>
            </a:r>
            <a:r>
              <a:rPr kumimoji="0" lang="zh-CN" altLang="zh-CN" sz="1400" dirty="0">
                <a:solidFill>
                  <a:srgbClr val="000000"/>
                </a:solidFill>
                <a:latin typeface="微软雅黑" pitchFamily="34" charset="-122"/>
                <a:ea typeface="微软雅黑" pitchFamily="34" charset="-122"/>
              </a:rPr>
              <a:t>；</a:t>
            </a:r>
          </a:p>
          <a:p>
            <a:pPr marL="742950" lvl="1" indent="-400050" eaLnBrk="1" hangingPunct="1">
              <a:lnSpc>
                <a:spcPct val="150000"/>
              </a:lnSpc>
              <a:buClr>
                <a:srgbClr val="000000"/>
              </a:buClr>
              <a:buFont typeface="+mj-lt"/>
              <a:buAutoNum type="arabicPeriod"/>
            </a:pPr>
            <a:r>
              <a:rPr kumimoji="0" lang="zh-CN" altLang="en-US" sz="1400" dirty="0" smtClean="0">
                <a:solidFill>
                  <a:srgbClr val="000000"/>
                </a:solidFill>
                <a:latin typeface="微软雅黑" pitchFamily="34" charset="-122"/>
                <a:ea typeface="微软雅黑" pitchFamily="34" charset="-122"/>
              </a:rPr>
              <a:t>强化</a:t>
            </a:r>
            <a:r>
              <a:rPr kumimoji="0" lang="zh-CN" altLang="en-US" sz="1400" dirty="0">
                <a:solidFill>
                  <a:srgbClr val="000000"/>
                </a:solidFill>
                <a:latin typeface="微软雅黑" pitchFamily="34" charset="-122"/>
                <a:ea typeface="微软雅黑" pitchFamily="34" charset="-122"/>
              </a:rPr>
              <a:t>质量管理在运营管理中的管控作用。</a:t>
            </a:r>
            <a:endParaRPr kumimoji="0" lang="en-US" altLang="zh-CN" sz="1400" dirty="0">
              <a:solidFill>
                <a:srgbClr val="000000"/>
              </a:solidFill>
              <a:latin typeface="微软雅黑" pitchFamily="34" charset="-122"/>
              <a:ea typeface="微软雅黑" pitchFamily="34" charset="-122"/>
            </a:endParaRPr>
          </a:p>
          <a:p>
            <a:pPr eaLnBrk="1" hangingPunct="1">
              <a:lnSpc>
                <a:spcPct val="100000"/>
              </a:lnSpc>
              <a:spcBef>
                <a:spcPct val="50000"/>
              </a:spcBef>
              <a:buClr>
                <a:srgbClr val="000000"/>
              </a:buClr>
              <a:buFont typeface="Wingdings" pitchFamily="2" charset="2"/>
              <a:buChar char="§"/>
            </a:pPr>
            <a:r>
              <a:rPr kumimoji="0" lang="zh-CN" altLang="en-US" b="1" dirty="0">
                <a:solidFill>
                  <a:srgbClr val="000000"/>
                </a:solidFill>
              </a:rPr>
              <a:t>项目成果</a:t>
            </a:r>
            <a:endParaRPr kumimoji="0" lang="en-US" altLang="zh-CN" b="1" dirty="0">
              <a:solidFill>
                <a:srgbClr val="000000"/>
              </a:solidFill>
            </a:endParaRPr>
          </a:p>
          <a:p>
            <a:pPr marL="342900" lvl="1" indent="0" eaLnBrk="1" hangingPunct="1">
              <a:lnSpc>
                <a:spcPct val="110000"/>
              </a:lnSpc>
              <a:buClr>
                <a:srgbClr val="000000"/>
              </a:buClr>
              <a:buNone/>
            </a:pPr>
            <a:r>
              <a:rPr kumimoji="0" lang="en-US" altLang="zh-TW" sz="1400" dirty="0">
                <a:solidFill>
                  <a:srgbClr val="000000"/>
                </a:solidFill>
                <a:latin typeface="微软雅黑" pitchFamily="34" charset="-122"/>
                <a:ea typeface="微软雅黑" pitchFamily="34" charset="-122"/>
              </a:rPr>
              <a:t>2015</a:t>
            </a:r>
            <a:r>
              <a:rPr kumimoji="0" lang="zh-CN" altLang="en-US" sz="1400" dirty="0">
                <a:solidFill>
                  <a:srgbClr val="000000"/>
                </a:solidFill>
                <a:latin typeface="微软雅黑" pitchFamily="34" charset="-122"/>
                <a:ea typeface="微软雅黑" pitchFamily="34" charset="-122"/>
              </a:rPr>
              <a:t>年，项目顺利上线并验收</a:t>
            </a:r>
            <a:endParaRPr kumimoji="0" lang="zh-TW" altLang="zh-CN" sz="1400" dirty="0">
              <a:solidFill>
                <a:srgbClr val="000000"/>
              </a:solidFill>
              <a:latin typeface="微软雅黑" pitchFamily="34" charset="-122"/>
              <a:ea typeface="微软雅黑" pitchFamily="34" charset="-122"/>
            </a:endParaRPr>
          </a:p>
          <a:p>
            <a:pPr eaLnBrk="1" hangingPunct="1">
              <a:lnSpc>
                <a:spcPct val="100000"/>
              </a:lnSpc>
              <a:spcBef>
                <a:spcPct val="50000"/>
              </a:spcBef>
              <a:buClr>
                <a:srgbClr val="000000"/>
              </a:buClr>
              <a:buFont typeface="Wingdings" pitchFamily="2" charset="2"/>
              <a:buChar char="§"/>
            </a:pPr>
            <a:r>
              <a:rPr kumimoji="0" lang="zh-CN" altLang="en-US" b="1" dirty="0">
                <a:solidFill>
                  <a:srgbClr val="000000"/>
                </a:solidFill>
              </a:rPr>
              <a:t>对本项目的意义</a:t>
            </a:r>
          </a:p>
          <a:p>
            <a:pPr marL="685800" lvl="1" indent="-342900" eaLnBrk="1" hangingPunct="1">
              <a:lnSpc>
                <a:spcPct val="150000"/>
              </a:lnSpc>
              <a:buClr>
                <a:srgbClr val="000000"/>
              </a:buClr>
              <a:buFont typeface="+mj-lt"/>
              <a:buAutoNum type="arabicPeriod"/>
            </a:pPr>
            <a:r>
              <a:rPr kumimoji="0" lang="en-US" altLang="zh-CN" sz="1400" dirty="0" smtClean="0">
                <a:solidFill>
                  <a:srgbClr val="000000"/>
                </a:solidFill>
                <a:latin typeface="微软雅黑" pitchFamily="34" charset="-122"/>
                <a:ea typeface="微软雅黑" pitchFamily="34" charset="-122"/>
              </a:rPr>
              <a:t>SAP</a:t>
            </a:r>
            <a:r>
              <a:rPr kumimoji="0" lang="zh-CN" altLang="en-US" sz="1400" dirty="0" smtClean="0">
                <a:solidFill>
                  <a:srgbClr val="000000"/>
                </a:solidFill>
                <a:latin typeface="微软雅黑" pitchFamily="34" charset="-122"/>
                <a:ea typeface="微软雅黑" pitchFamily="34" charset="-122"/>
              </a:rPr>
              <a:t>汽</a:t>
            </a:r>
            <a:r>
              <a:rPr kumimoji="0" lang="zh-CN" altLang="en-US" sz="1400" dirty="0">
                <a:solidFill>
                  <a:srgbClr val="000000"/>
                </a:solidFill>
                <a:latin typeface="微软雅黑" pitchFamily="34" charset="-122"/>
                <a:ea typeface="微软雅黑" pitchFamily="34" charset="-122"/>
              </a:rPr>
              <a:t>车</a:t>
            </a:r>
            <a:r>
              <a:rPr kumimoji="0" lang="zh-CN" altLang="en-US" sz="1400" dirty="0" smtClean="0">
                <a:solidFill>
                  <a:srgbClr val="000000"/>
                </a:solidFill>
                <a:latin typeface="微软雅黑" pitchFamily="34" charset="-122"/>
                <a:ea typeface="微软雅黑" pitchFamily="34" charset="-122"/>
              </a:rPr>
              <a:t>电子</a:t>
            </a:r>
            <a:r>
              <a:rPr kumimoji="0" lang="zh-CN" altLang="en-US" sz="1400" dirty="0">
                <a:solidFill>
                  <a:srgbClr val="000000"/>
                </a:solidFill>
                <a:latin typeface="微软雅黑" pitchFamily="34" charset="-122"/>
                <a:ea typeface="微软雅黑" pitchFamily="34" charset="-122"/>
              </a:rPr>
              <a:t>行业的典型应用客户</a:t>
            </a:r>
            <a:endParaRPr kumimoji="0" lang="en-US" altLang="zh-CN" sz="1400" dirty="0">
              <a:solidFill>
                <a:srgbClr val="000000"/>
              </a:solidFill>
              <a:latin typeface="微软雅黑" pitchFamily="34" charset="-122"/>
              <a:ea typeface="微软雅黑" pitchFamily="34" charset="-122"/>
            </a:endParaRPr>
          </a:p>
          <a:p>
            <a:pPr marL="685800" lvl="1" indent="-342900" eaLnBrk="1" hangingPunct="1">
              <a:lnSpc>
                <a:spcPct val="150000"/>
              </a:lnSpc>
              <a:buClr>
                <a:srgbClr val="000000"/>
              </a:buClr>
              <a:buFont typeface="+mj-lt"/>
              <a:buAutoNum type="arabicPeriod"/>
            </a:pPr>
            <a:r>
              <a:rPr kumimoji="0" lang="zh-CN" altLang="en-US" sz="1400" dirty="0">
                <a:solidFill>
                  <a:srgbClr val="000000"/>
                </a:solidFill>
                <a:latin typeface="微软雅黑" pitchFamily="34" charset="-122"/>
                <a:ea typeface="微软雅黑" pitchFamily="34" charset="-122"/>
              </a:rPr>
              <a:t>经历了系统实施和系统优化两次实施过程，成就企业</a:t>
            </a:r>
            <a:r>
              <a:rPr kumimoji="0" lang="en-US" altLang="zh-CN" sz="1400" dirty="0">
                <a:solidFill>
                  <a:srgbClr val="000000"/>
                </a:solidFill>
                <a:latin typeface="微软雅黑" pitchFamily="34" charset="-122"/>
                <a:ea typeface="微软雅黑" pitchFamily="34" charset="-122"/>
              </a:rPr>
              <a:t>ERP</a:t>
            </a:r>
            <a:r>
              <a:rPr kumimoji="0" lang="zh-CN" altLang="en-US" sz="1400" dirty="0" smtClean="0">
                <a:solidFill>
                  <a:srgbClr val="000000"/>
                </a:solidFill>
                <a:latin typeface="微软雅黑" pitchFamily="34" charset="-122"/>
                <a:ea typeface="微软雅黑" pitchFamily="34" charset="-122"/>
              </a:rPr>
              <a:t>系统的完美落地</a:t>
            </a:r>
            <a:endParaRPr kumimoji="0" lang="en-US" altLang="zh-CN" sz="1400" dirty="0">
              <a:solidFill>
                <a:srgbClr val="000000"/>
              </a:solidFill>
              <a:latin typeface="微软雅黑" pitchFamily="34" charset="-122"/>
              <a:ea typeface="微软雅黑" pitchFamily="34" charset="-122"/>
            </a:endParaRPr>
          </a:p>
        </p:txBody>
      </p:sp>
      <p:sp>
        <p:nvSpPr>
          <p:cNvPr id="22" name="Text Box 4"/>
          <p:cNvSpPr txBox="1">
            <a:spLocks noChangeArrowheads="1"/>
          </p:cNvSpPr>
          <p:nvPr/>
        </p:nvSpPr>
        <p:spPr bwMode="auto">
          <a:xfrm>
            <a:off x="580224" y="2069352"/>
            <a:ext cx="26670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lnSpc>
                <a:spcPct val="150000"/>
              </a:lnSpc>
              <a:spcBef>
                <a:spcPct val="20000"/>
              </a:spcBef>
              <a:buFont typeface="Arial" pitchFamily="34" charset="0"/>
              <a:buChar char="•"/>
              <a:defRPr kumimoji="1" sz="1600">
                <a:solidFill>
                  <a:schemeClr val="accent1"/>
                </a:solidFill>
                <a:latin typeface="微软雅黑" pitchFamily="34" charset="-122"/>
                <a:ea typeface="微软雅黑" pitchFamily="34" charset="-122"/>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9pPr>
          </a:lstStyle>
          <a:p>
            <a:pPr eaLnBrk="1" hangingPunct="1">
              <a:lnSpc>
                <a:spcPct val="100000"/>
              </a:lnSpc>
              <a:spcBef>
                <a:spcPct val="50000"/>
              </a:spcBef>
              <a:buFontTx/>
              <a:buNone/>
            </a:pPr>
            <a:r>
              <a:rPr kumimoji="0" lang="zh-CN" altLang="en-US" sz="1400" b="1" dirty="0">
                <a:solidFill>
                  <a:srgbClr val="F0AB00"/>
                </a:solidFill>
                <a:cs typeface="Arial Unicode MS" pitchFamily="34" charset="-122"/>
              </a:rPr>
              <a:t>关键词：汽车电子、汽配生产</a:t>
            </a:r>
            <a:endParaRPr kumimoji="0" lang="en-US" altLang="zh-CN" sz="1400" dirty="0">
              <a:solidFill>
                <a:srgbClr val="F0AB00"/>
              </a:solidFill>
              <a:cs typeface="Arial Unicode MS" pitchFamily="34" charset="-122"/>
            </a:endParaRPr>
          </a:p>
        </p:txBody>
      </p:sp>
      <p:sp>
        <p:nvSpPr>
          <p:cNvPr id="23" name="Text Box 5"/>
          <p:cNvSpPr txBox="1">
            <a:spLocks noChangeArrowheads="1"/>
          </p:cNvSpPr>
          <p:nvPr/>
        </p:nvSpPr>
        <p:spPr bwMode="auto">
          <a:xfrm>
            <a:off x="259474" y="2377116"/>
            <a:ext cx="3354583" cy="399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marL="342900" indent="-342900" eaLnBrk="0" hangingPunct="0">
              <a:lnSpc>
                <a:spcPct val="150000"/>
              </a:lnSpc>
              <a:spcBef>
                <a:spcPct val="20000"/>
              </a:spcBef>
              <a:buFont typeface="Arial" pitchFamily="34" charset="0"/>
              <a:buChar char="•"/>
              <a:defRPr kumimoji="1" sz="1600">
                <a:solidFill>
                  <a:schemeClr val="accent1"/>
                </a:solidFill>
                <a:latin typeface="微软雅黑" pitchFamily="34" charset="-122"/>
                <a:ea typeface="微软雅黑" pitchFamily="34" charset="-122"/>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9pPr>
          </a:lstStyle>
          <a:p>
            <a:pPr eaLnBrk="1" hangingPunct="1">
              <a:lnSpc>
                <a:spcPct val="110000"/>
              </a:lnSpc>
              <a:spcBef>
                <a:spcPct val="50000"/>
              </a:spcBef>
              <a:buFontTx/>
              <a:buNone/>
            </a:pPr>
            <a:r>
              <a:rPr kumimoji="0" lang="zh-CN" altLang="en-US" sz="1400" b="1" dirty="0">
                <a:solidFill>
                  <a:schemeClr val="tx1"/>
                </a:solidFill>
              </a:rPr>
              <a:t>        客户方简介：</a:t>
            </a:r>
          </a:p>
          <a:p>
            <a:pPr eaLnBrk="1" hangingPunct="1">
              <a:spcBef>
                <a:spcPct val="50000"/>
              </a:spcBef>
              <a:buFontTx/>
              <a:buNone/>
            </a:pPr>
            <a:r>
              <a:rPr lang="zh-CN" altLang="en-US" sz="1400" dirty="0">
                <a:solidFill>
                  <a:schemeClr val="tx1"/>
                </a:solidFill>
              </a:rPr>
              <a:t>              北京兴科迪科技有限公司是一家以汽车电子、车载信息娱乐多媒体、车载通信产品为主要业务方向，集研发、生产、经营为一体的高新技术企业。</a:t>
            </a:r>
            <a:br>
              <a:rPr lang="zh-CN" altLang="en-US" sz="1400" dirty="0">
                <a:solidFill>
                  <a:schemeClr val="tx1"/>
                </a:solidFill>
              </a:rPr>
            </a:br>
            <a:r>
              <a:rPr lang="zh-CN" altLang="en-US" sz="1400" dirty="0">
                <a:solidFill>
                  <a:schemeClr val="tx1"/>
                </a:solidFill>
              </a:rPr>
              <a:t>    公司以“技术创新、产品优异、管理规范、服务一流”为企业经营宗旨。成为与德国奥迪、德国大众、一汽</a:t>
            </a:r>
            <a:r>
              <a:rPr lang="en-US" altLang="zh-CN" sz="1400" dirty="0">
                <a:solidFill>
                  <a:schemeClr val="tx1"/>
                </a:solidFill>
              </a:rPr>
              <a:t>-</a:t>
            </a:r>
            <a:r>
              <a:rPr lang="zh-CN" altLang="en-US" sz="1400" dirty="0">
                <a:solidFill>
                  <a:schemeClr val="tx1"/>
                </a:solidFill>
              </a:rPr>
              <a:t>大众、一汽奥迪、一汽轿车、北京奔驰、上海大众等多家主机厂的供应商。</a:t>
            </a:r>
            <a:endParaRPr kumimoji="0" lang="zh-CN" altLang="en-US" sz="1400" dirty="0">
              <a:solidFill>
                <a:schemeClr val="tx1"/>
              </a:solidFill>
              <a:latin typeface="Arial" pitchFamily="34" charset="0"/>
              <a:ea typeface="宋体" pitchFamily="2" charset="-122"/>
            </a:endParaRPr>
          </a:p>
        </p:txBody>
      </p:sp>
      <p:sp>
        <p:nvSpPr>
          <p:cNvPr id="25" name="Rectangle 7"/>
          <p:cNvSpPr>
            <a:spLocks noChangeArrowheads="1"/>
          </p:cNvSpPr>
          <p:nvPr/>
        </p:nvSpPr>
        <p:spPr bwMode="auto">
          <a:xfrm>
            <a:off x="1208315" y="3022991"/>
            <a:ext cx="184710" cy="39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spAutoFit/>
          </a:bodyPr>
          <a:lstStyle>
            <a:lvl1pPr eaLnBrk="0" hangingPunct="0">
              <a:lnSpc>
                <a:spcPct val="150000"/>
              </a:lnSpc>
              <a:spcBef>
                <a:spcPct val="20000"/>
              </a:spcBef>
              <a:buFont typeface="Arial" pitchFamily="34" charset="0"/>
              <a:buChar char="•"/>
              <a:defRPr kumimoji="1" sz="1600">
                <a:solidFill>
                  <a:schemeClr val="accent1"/>
                </a:solidFill>
                <a:latin typeface="微软雅黑" pitchFamily="34" charset="-122"/>
                <a:ea typeface="微软雅黑" pitchFamily="34" charset="-122"/>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9pPr>
          </a:lstStyle>
          <a:p>
            <a:pPr eaLnBrk="1" hangingPunct="1">
              <a:lnSpc>
                <a:spcPct val="90000"/>
              </a:lnSpc>
              <a:spcBef>
                <a:spcPct val="0"/>
              </a:spcBef>
              <a:buFontTx/>
              <a:buNone/>
            </a:pPr>
            <a:endParaRPr kumimoji="0" lang="zh-CN" altLang="en-US" sz="2200" b="1">
              <a:solidFill>
                <a:srgbClr val="FFCC81"/>
              </a:solidFill>
            </a:endParaRPr>
          </a:p>
        </p:txBody>
      </p:sp>
      <p:sp>
        <p:nvSpPr>
          <p:cNvPr id="26" name="Rectangle 8"/>
          <p:cNvSpPr>
            <a:spLocks noChangeArrowheads="1"/>
          </p:cNvSpPr>
          <p:nvPr/>
        </p:nvSpPr>
        <p:spPr bwMode="auto">
          <a:xfrm>
            <a:off x="1055914" y="2934091"/>
            <a:ext cx="184710" cy="39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spAutoFit/>
          </a:bodyPr>
          <a:lstStyle>
            <a:lvl1pPr eaLnBrk="0" hangingPunct="0">
              <a:lnSpc>
                <a:spcPct val="150000"/>
              </a:lnSpc>
              <a:spcBef>
                <a:spcPct val="20000"/>
              </a:spcBef>
              <a:buFont typeface="Arial" pitchFamily="34" charset="0"/>
              <a:buChar char="•"/>
              <a:defRPr kumimoji="1" sz="1600">
                <a:solidFill>
                  <a:schemeClr val="accent1"/>
                </a:solidFill>
                <a:latin typeface="微软雅黑" pitchFamily="34" charset="-122"/>
                <a:ea typeface="微软雅黑" pitchFamily="34" charset="-122"/>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9pPr>
          </a:lstStyle>
          <a:p>
            <a:pPr eaLnBrk="1" hangingPunct="1">
              <a:lnSpc>
                <a:spcPct val="90000"/>
              </a:lnSpc>
              <a:spcBef>
                <a:spcPct val="0"/>
              </a:spcBef>
              <a:buFontTx/>
              <a:buNone/>
            </a:pPr>
            <a:endParaRPr kumimoji="0" lang="zh-CN" altLang="en-US" sz="2200" b="1">
              <a:solidFill>
                <a:srgbClr val="FFCC81"/>
              </a:solidFill>
            </a:endParaRPr>
          </a:p>
        </p:txBody>
      </p:sp>
      <p:sp>
        <p:nvSpPr>
          <p:cNvPr id="27" name="Rectangle 9"/>
          <p:cNvSpPr>
            <a:spLocks noChangeArrowheads="1"/>
          </p:cNvSpPr>
          <p:nvPr/>
        </p:nvSpPr>
        <p:spPr bwMode="auto">
          <a:xfrm>
            <a:off x="1779814" y="2857891"/>
            <a:ext cx="184710" cy="39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spAutoFit/>
          </a:bodyPr>
          <a:lstStyle>
            <a:lvl1pPr eaLnBrk="0" hangingPunct="0">
              <a:lnSpc>
                <a:spcPct val="150000"/>
              </a:lnSpc>
              <a:spcBef>
                <a:spcPct val="20000"/>
              </a:spcBef>
              <a:buFont typeface="Arial" pitchFamily="34" charset="0"/>
              <a:buChar char="•"/>
              <a:defRPr kumimoji="1" sz="1600">
                <a:solidFill>
                  <a:schemeClr val="accent1"/>
                </a:solidFill>
                <a:latin typeface="微软雅黑" pitchFamily="34" charset="-122"/>
                <a:ea typeface="微软雅黑" pitchFamily="34" charset="-122"/>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9pPr>
          </a:lstStyle>
          <a:p>
            <a:pPr eaLnBrk="1" hangingPunct="1">
              <a:lnSpc>
                <a:spcPct val="90000"/>
              </a:lnSpc>
              <a:spcBef>
                <a:spcPct val="0"/>
              </a:spcBef>
              <a:buFontTx/>
              <a:buNone/>
            </a:pPr>
            <a:endParaRPr kumimoji="0" lang="zh-CN" altLang="en-US" sz="2200" b="1">
              <a:solidFill>
                <a:srgbClr val="FFCC81"/>
              </a:solidFill>
            </a:endParaRPr>
          </a:p>
        </p:txBody>
      </p:sp>
      <p:sp>
        <p:nvSpPr>
          <p:cNvPr id="28" name="Rectangle 10"/>
          <p:cNvSpPr>
            <a:spLocks noChangeArrowheads="1"/>
          </p:cNvSpPr>
          <p:nvPr/>
        </p:nvSpPr>
        <p:spPr bwMode="auto">
          <a:xfrm>
            <a:off x="1729014" y="3581791"/>
            <a:ext cx="184710" cy="39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spAutoFit/>
          </a:bodyPr>
          <a:lstStyle>
            <a:lvl1pPr eaLnBrk="0" hangingPunct="0">
              <a:lnSpc>
                <a:spcPct val="150000"/>
              </a:lnSpc>
              <a:spcBef>
                <a:spcPct val="20000"/>
              </a:spcBef>
              <a:buFont typeface="Arial" pitchFamily="34" charset="0"/>
              <a:buChar char="•"/>
              <a:defRPr kumimoji="1" sz="1600">
                <a:solidFill>
                  <a:schemeClr val="accent1"/>
                </a:solidFill>
                <a:latin typeface="微软雅黑" pitchFamily="34" charset="-122"/>
                <a:ea typeface="微软雅黑" pitchFamily="34" charset="-122"/>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宋体" pitchFamily="2" charset="-122"/>
              </a:defRPr>
            </a:lvl9pPr>
          </a:lstStyle>
          <a:p>
            <a:pPr eaLnBrk="1" hangingPunct="1">
              <a:lnSpc>
                <a:spcPct val="90000"/>
              </a:lnSpc>
              <a:spcBef>
                <a:spcPct val="0"/>
              </a:spcBef>
              <a:buFontTx/>
              <a:buNone/>
            </a:pPr>
            <a:endParaRPr kumimoji="0" lang="zh-CN" altLang="en-US" sz="2200" b="1">
              <a:solidFill>
                <a:srgbClr val="FFCC8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14" y="1505186"/>
            <a:ext cx="21336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410710">
              <a:spcBef>
                <a:spcPct val="20000"/>
              </a:spcBef>
              <a:defRPr/>
            </a:pPr>
            <a:r>
              <a:rPr lang="en-US" altLang="zh-CN" sz="3200" dirty="0" smtClean="0">
                <a:latin typeface="微软雅黑" panose="020B0503020204020204" pitchFamily="34" charset="-122"/>
                <a:ea typeface="微软雅黑" panose="020B0503020204020204" pitchFamily="34" charset="-122"/>
              </a:rPr>
              <a:t>AVA </a:t>
            </a:r>
            <a:r>
              <a:rPr lang="zh-CN" altLang="en-US" sz="3200" dirty="0" smtClean="0">
                <a:latin typeface="微软雅黑" panose="020B0503020204020204" pitchFamily="34" charset="-122"/>
                <a:ea typeface="微软雅黑" panose="020B0503020204020204" pitchFamily="34" charset="-122"/>
              </a:rPr>
              <a:t>成功案例分享</a:t>
            </a:r>
            <a:r>
              <a:rPr lang="zh-CN" altLang="en-US" sz="3200" dirty="0">
                <a:latin typeface="微软雅黑" panose="020B0503020204020204" pitchFamily="34" charset="-122"/>
                <a:ea typeface="微软雅黑" panose="020B0503020204020204" pitchFamily="34" charset="-122"/>
              </a:rPr>
              <a:t>：北京兴科迪科技有限公司</a:t>
            </a:r>
            <a:endParaRPr lang="en-US" altLang="zh-CN" sz="3200" dirty="0">
              <a:latin typeface="微软雅黑" pitchFamily="34" charset="-122"/>
              <a:ea typeface="微软雅黑" pitchFamily="34" charset="-122"/>
            </a:endParaRPr>
          </a:p>
        </p:txBody>
      </p:sp>
      <p:sp>
        <p:nvSpPr>
          <p:cNvPr id="14" name="Rectangle 88"/>
          <p:cNvSpPr>
            <a:spLocks noChangeArrowheads="1"/>
          </p:cNvSpPr>
          <p:nvPr/>
        </p:nvSpPr>
        <p:spPr bwMode="gray">
          <a:xfrm>
            <a:off x="3795456" y="5572063"/>
            <a:ext cx="7961116" cy="838496"/>
          </a:xfrm>
          <a:prstGeom prst="rect">
            <a:avLst/>
          </a:prstGeom>
          <a:noFill/>
          <a:ln w="9525">
            <a:noFill/>
            <a:miter lim="800000"/>
          </a:ln>
        </p:spPr>
        <p:txBody>
          <a:bodyPr wrap="square" lIns="71976" tIns="71976" rIns="71976" bIns="71976" anchor="t" anchorCtr="0">
            <a:spAutoFit/>
          </a:bodyPr>
          <a:lstStyle/>
          <a:p>
            <a:pPr>
              <a:spcAft>
                <a:spcPts val="554"/>
              </a:spcAft>
              <a:buClr>
                <a:schemeClr val="accent1"/>
              </a:buClr>
              <a:buSzPct val="80000"/>
            </a:pPr>
            <a:r>
              <a:rPr lang="zh-CN" altLang="en-US" sz="1402" dirty="0" smtClean="0">
                <a:solidFill>
                  <a:schemeClr val="accent2"/>
                </a:solidFill>
                <a:latin typeface="微软雅黑" charset="0"/>
                <a:ea typeface="微软雅黑" charset="0"/>
              </a:rPr>
              <a:t>“</a:t>
            </a:r>
            <a:r>
              <a:rPr lang="en-US" altLang="zh-CN" sz="1402" dirty="0">
                <a:solidFill>
                  <a:schemeClr val="accent2"/>
                </a:solidFill>
                <a:latin typeface="微软雅黑" charset="0"/>
                <a:ea typeface="微软雅黑" charset="0"/>
              </a:rPr>
              <a:t>SAP Business One</a:t>
            </a:r>
            <a:r>
              <a:rPr lang="zh-CN" altLang="en-US" sz="1402" dirty="0">
                <a:solidFill>
                  <a:schemeClr val="accent2"/>
                </a:solidFill>
                <a:latin typeface="微软雅黑" charset="0"/>
                <a:ea typeface="微软雅黑" charset="0"/>
              </a:rPr>
              <a:t>奠定了我们信息化的基础，帮助我们实现了核心业务的全局管理，</a:t>
            </a:r>
            <a:r>
              <a:rPr lang="zh-CN" altLang="en-US" sz="1402" dirty="0" smtClean="0">
                <a:solidFill>
                  <a:schemeClr val="accent2"/>
                </a:solidFill>
                <a:latin typeface="微软雅黑" charset="0"/>
                <a:ea typeface="微软雅黑" charset="0"/>
              </a:rPr>
              <a:t>极大地提高了工作效率，感谢奥维奥。</a:t>
            </a:r>
            <a:r>
              <a:rPr lang="zh-CN" altLang="en-US" sz="1402" dirty="0">
                <a:solidFill>
                  <a:schemeClr val="accent2"/>
                </a:solidFill>
                <a:latin typeface="微软雅黑" charset="0"/>
                <a:ea typeface="微软雅黑" charset="0"/>
              </a:rPr>
              <a:t>”</a:t>
            </a:r>
            <a:endParaRPr lang="en-US" sz="1402" dirty="0">
              <a:solidFill>
                <a:schemeClr val="accent2"/>
              </a:solidFill>
              <a:latin typeface="微软雅黑" charset="0"/>
              <a:ea typeface="微软雅黑" charset="0"/>
            </a:endParaRPr>
          </a:p>
          <a:p>
            <a:pPr marL="0" lvl="1">
              <a:spcAft>
                <a:spcPts val="554"/>
              </a:spcAft>
              <a:buClr>
                <a:schemeClr val="accent1"/>
              </a:buClr>
              <a:buSzPct val="80000"/>
            </a:pPr>
            <a:r>
              <a:rPr lang="en-US" altLang="zh-CN" sz="1200" dirty="0" smtClean="0">
                <a:solidFill>
                  <a:schemeClr val="accent2"/>
                </a:solidFill>
                <a:latin typeface="微软雅黑" charset="0"/>
                <a:ea typeface="微软雅黑" charset="0"/>
              </a:rPr>
              <a:t>——</a:t>
            </a:r>
            <a:r>
              <a:rPr lang="zh-CN" altLang="en-US" sz="1200" dirty="0" smtClean="0">
                <a:solidFill>
                  <a:schemeClr val="accent2"/>
                </a:solidFill>
                <a:latin typeface="微软雅黑" charset="0"/>
                <a:ea typeface="微软雅黑" charset="0"/>
              </a:rPr>
              <a:t>彭振艳，财务总监，北京兴科迪科技有限公司</a:t>
            </a:r>
            <a:endParaRPr lang="zh-CN" altLang="en-US" sz="1200" dirty="0">
              <a:solidFill>
                <a:schemeClr val="accent2"/>
              </a:solidFill>
              <a:latin typeface="微软雅黑" charset="0"/>
              <a:ea typeface="微软雅黑" charset="0"/>
            </a:endParaRPr>
          </a:p>
        </p:txBody>
      </p:sp>
      <p:cxnSp>
        <p:nvCxnSpPr>
          <p:cNvPr id="15" name="Gerade Verbindung 21"/>
          <p:cNvCxnSpPr/>
          <p:nvPr/>
        </p:nvCxnSpPr>
        <p:spPr>
          <a:xfrm>
            <a:off x="3909820" y="5437203"/>
            <a:ext cx="457050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74258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ChangeArrowheads="1"/>
          </p:cNvSpPr>
          <p:nvPr/>
        </p:nvSpPr>
        <p:spPr bwMode="gray">
          <a:xfrm>
            <a:off x="3877130" y="1690236"/>
            <a:ext cx="7893956" cy="3976687"/>
          </a:xfrm>
          <a:prstGeom prst="rect">
            <a:avLst/>
          </a:prstGeom>
          <a:solidFill>
            <a:srgbClr val="E8E8E8"/>
          </a:solidFill>
          <a:ln w="12700" algn="ctr">
            <a:noFill/>
            <a:miter lim="800000"/>
            <a:headEnd/>
            <a:tailEnd/>
          </a:ln>
        </p:spPr>
        <p:txBody>
          <a:bodyPr wrap="none" lIns="90000" tIns="46800" rIns="90000" bIns="46800" anchor="ctr"/>
          <a:lstStyle/>
          <a:p>
            <a:pPr algn="ctr"/>
            <a:endParaRPr lang="zh-CN" altLang="zh-CN" sz="1800" b="1">
              <a:ea typeface="ヒラギノ角ゴ Pro W3"/>
              <a:cs typeface="ヒラギノ角ゴ Pro W3"/>
            </a:endParaRPr>
          </a:p>
        </p:txBody>
      </p:sp>
      <p:pic>
        <p:nvPicPr>
          <p:cNvPr id="103428" name="Picture 4"/>
          <p:cNvPicPr>
            <a:picLocks noChangeAspect="1" noChangeArrowheads="1"/>
          </p:cNvPicPr>
          <p:nvPr/>
        </p:nvPicPr>
        <p:blipFill>
          <a:blip r:embed="rId3" cstate="print"/>
          <a:srcRect l="24153" t="27344" r="52336" b="34267"/>
          <a:stretch>
            <a:fillRect/>
          </a:stretch>
        </p:blipFill>
        <p:spPr bwMode="auto">
          <a:xfrm>
            <a:off x="775154" y="1696586"/>
            <a:ext cx="3101975" cy="3970337"/>
          </a:xfrm>
          <a:prstGeom prst="rect">
            <a:avLst/>
          </a:prstGeom>
          <a:noFill/>
          <a:ln w="28575" algn="ctr">
            <a:noFill/>
            <a:miter lim="800000"/>
            <a:headEnd/>
            <a:tailEnd/>
          </a:ln>
        </p:spPr>
      </p:pic>
      <p:sp>
        <p:nvSpPr>
          <p:cNvPr id="103429" name="Rectangle 5">
            <a:hlinkClick r:id="rId4" action="ppaction://hlinkpres?slideindex=1&amp;slidetitle="/>
          </p:cNvPr>
          <p:cNvSpPr>
            <a:spLocks noChangeArrowheads="1"/>
          </p:cNvSpPr>
          <p:nvPr/>
        </p:nvSpPr>
        <p:spPr bwMode="gray">
          <a:xfrm>
            <a:off x="4752976" y="3976688"/>
            <a:ext cx="5737225" cy="1549400"/>
          </a:xfrm>
          <a:prstGeom prst="rect">
            <a:avLst/>
          </a:prstGeom>
          <a:solidFill>
            <a:srgbClr val="F0A000"/>
          </a:solidFill>
          <a:ln w="12700" algn="ctr">
            <a:solidFill>
              <a:schemeClr val="bg1"/>
            </a:solidFill>
            <a:miter lim="800000"/>
            <a:headEnd/>
            <a:tailEnd/>
          </a:ln>
        </p:spPr>
        <p:txBody>
          <a:bodyPr lIns="90000" tIns="46800" rIns="90000" bIns="46800" anchor="ctr"/>
          <a:lstStyle/>
          <a:p>
            <a:pPr algn="ctr"/>
            <a:r>
              <a:rPr lang="en-US" altLang="zh-CN" sz="3200" b="1" dirty="0">
                <a:ea typeface="宋体" pitchFamily="2" charset="-122"/>
                <a:cs typeface="ヒラギノ角ゴ Pro W3"/>
              </a:rPr>
              <a:t>Help whenever you need it</a:t>
            </a:r>
          </a:p>
        </p:txBody>
      </p:sp>
      <p:sp>
        <p:nvSpPr>
          <p:cNvPr id="8" name="标题 1"/>
          <p:cNvSpPr txBox="1">
            <a:spLocks/>
          </p:cNvSpPr>
          <p:nvPr/>
        </p:nvSpPr>
        <p:spPr bwMode="gray">
          <a:xfrm>
            <a:off x="425598" y="501052"/>
            <a:ext cx="10605257"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410710">
              <a:spcBef>
                <a:spcPct val="20000"/>
              </a:spcBef>
              <a:defRPr/>
            </a:pPr>
            <a:r>
              <a:rPr lang="zh-CN" altLang="en-US" sz="3200" dirty="0" smtClean="0">
                <a:latin typeface="微软雅黑" pitchFamily="34" charset="-122"/>
                <a:ea typeface="微软雅黑" pitchFamily="34" charset="-122"/>
              </a:rPr>
              <a:t>交流时间</a:t>
            </a:r>
            <a:endParaRPr lang="en-US" altLang="zh-CN" sz="3200" dirty="0">
              <a:latin typeface="微软雅黑" pitchFamily="34" charset="-122"/>
              <a:ea typeface="微软雅黑" pitchFamily="34" charset="-122"/>
            </a:endParaRPr>
          </a:p>
        </p:txBody>
      </p:sp>
      <p:pic>
        <p:nvPicPr>
          <p:cNvPr id="9" name="Picture 20" descr="C:\Users\D030215\Desktop\PPT\SAP_scrn_BOne_R.png"/>
          <p:cNvPicPr>
            <a:picLocks noChangeAspect="1" noChangeArrowheads="1"/>
          </p:cNvPicPr>
          <p:nvPr/>
        </p:nvPicPr>
        <p:blipFill>
          <a:blip r:embed="rId5" cstate="print"/>
          <a:srcRect/>
          <a:stretch>
            <a:fillRect/>
          </a:stretch>
        </p:blipFill>
        <p:spPr bwMode="auto">
          <a:xfrm>
            <a:off x="5205210" y="2498924"/>
            <a:ext cx="4478080" cy="1044755"/>
          </a:xfrm>
          <a:prstGeom prst="rect">
            <a:avLst/>
          </a:prstGeom>
          <a:noFill/>
        </p:spPr>
      </p:pic>
    </p:spTree>
    <p:extLst>
      <p:ext uri="{BB962C8B-B14F-4D97-AF65-F5344CB8AC3E}">
        <p14:creationId xmlns:p14="http://schemas.microsoft.com/office/powerpoint/2010/main" val="172314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p:nvPr>
        </p:nvSpPr>
        <p:spPr/>
        <p:txBody>
          <a:bodyPr/>
          <a:lstStyle/>
          <a:p>
            <a:r>
              <a:rPr lang="zh-CN" altLang="en-US" dirty="0" smtClean="0"/>
              <a:t>关于</a:t>
            </a:r>
            <a:r>
              <a:rPr lang="en-US" altLang="zh-CN" dirty="0" smtClean="0"/>
              <a:t>SUSE</a:t>
            </a:r>
            <a:endParaRPr lang="zh-CN" altLang="en-US" dirty="0"/>
          </a:p>
        </p:txBody>
      </p:sp>
      <p:sp>
        <p:nvSpPr>
          <p:cNvPr id="9" name="文本占位符 8"/>
          <p:cNvSpPr>
            <a:spLocks noGrp="1"/>
          </p:cNvSpPr>
          <p:nvPr>
            <p:ph type="body" sz="quarter" idx="10"/>
          </p:nvPr>
        </p:nvSpPr>
        <p:spPr>
          <a:xfrm>
            <a:off x="367458" y="3506398"/>
            <a:ext cx="11542194" cy="2278846"/>
          </a:xfrm>
        </p:spPr>
        <p:txBody>
          <a:bodyPr/>
          <a:lstStyle/>
          <a:p>
            <a:r>
              <a:rPr lang="en-US" altLang="zh-CN" sz="2000" dirty="0" smtClean="0">
                <a:latin typeface="微软雅黑" panose="020B0503020204020204" pitchFamily="34" charset="-122"/>
                <a:ea typeface="微软雅黑" panose="020B0503020204020204" pitchFamily="34" charset="-122"/>
              </a:rPr>
              <a:t>• SAP</a:t>
            </a:r>
            <a:r>
              <a:rPr lang="zh-CN" altLang="en-US" sz="2000" dirty="0" smtClean="0">
                <a:latin typeface="微软雅黑" panose="020B0503020204020204" pitchFamily="34" charset="-122"/>
                <a:ea typeface="微软雅黑" panose="020B0503020204020204" pitchFamily="34" charset="-122"/>
              </a:rPr>
              <a:t>全球的合作</a:t>
            </a:r>
            <a:r>
              <a:rPr lang="zh-CN" altLang="en-US" sz="2000" dirty="0">
                <a:latin typeface="微软雅黑" panose="020B0503020204020204" pitchFamily="34" charset="-122"/>
                <a:ea typeface="微软雅黑" panose="020B0503020204020204" pitchFamily="34" charset="-122"/>
              </a:rPr>
              <a:t>伙伴</a:t>
            </a:r>
          </a:p>
          <a:p>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国内</a:t>
            </a:r>
            <a:r>
              <a:rPr lang="en-US" altLang="zh-CN" sz="2000" dirty="0">
                <a:latin typeface="微软雅黑" panose="020B0503020204020204" pitchFamily="34" charset="-122"/>
                <a:ea typeface="微软雅黑" panose="020B0503020204020204" pitchFamily="34" charset="-122"/>
              </a:rPr>
              <a:t>95%</a:t>
            </a:r>
            <a:r>
              <a:rPr lang="zh-CN" altLang="en-US" sz="2000" dirty="0">
                <a:latin typeface="微软雅黑" panose="020B0503020204020204" pitchFamily="34" charset="-122"/>
                <a:ea typeface="微软雅黑" panose="020B0503020204020204" pitchFamily="34" charset="-122"/>
              </a:rPr>
              <a:t>以上的汽车行业的</a:t>
            </a:r>
            <a:r>
              <a:rPr lang="en-US" altLang="zh-CN" sz="2000" dirty="0">
                <a:latin typeface="微软雅黑" panose="020B0503020204020204" pitchFamily="34" charset="-122"/>
                <a:ea typeface="微软雅黑" panose="020B0503020204020204" pitchFamily="34" charset="-122"/>
              </a:rPr>
              <a:t>SAP</a:t>
            </a:r>
            <a:r>
              <a:rPr lang="zh-CN" altLang="en-US" sz="2000" dirty="0">
                <a:latin typeface="微软雅黑" panose="020B0503020204020204" pitchFamily="34" charset="-122"/>
                <a:ea typeface="微软雅黑" panose="020B0503020204020204" pitchFamily="34" charset="-122"/>
              </a:rPr>
              <a:t>应用都选择</a:t>
            </a:r>
            <a:r>
              <a:rPr lang="en-US" altLang="zh-CN" sz="2000" dirty="0" smtClean="0">
                <a:latin typeface="微软雅黑" panose="020B0503020204020204" pitchFamily="34" charset="-122"/>
                <a:ea typeface="微软雅黑" panose="020B0503020204020204" pitchFamily="34" charset="-122"/>
              </a:rPr>
              <a:t>SUSE</a:t>
            </a:r>
            <a:endParaRPr lang="en-US" altLang="zh-CN" sz="2000" dirty="0">
              <a:latin typeface="微软雅黑" panose="020B0503020204020204" pitchFamily="34" charset="-122"/>
              <a:ea typeface="微软雅黑" panose="020B0503020204020204" pitchFamily="34" charset="-122"/>
            </a:endParaRPr>
          </a:p>
        </p:txBody>
      </p:sp>
      <p:pic>
        <p:nvPicPr>
          <p:cNvPr id="5" name="图片占位符 4"/>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3535" b="45153"/>
          <a:stretch/>
        </p:blipFill>
        <p:spPr/>
      </p:pic>
      <p:pic>
        <p:nvPicPr>
          <p:cNvPr id="6" name="Picture 434"/>
          <p:cNvPicPr/>
          <p:nvPr/>
        </p:nvPicPr>
        <p:blipFill>
          <a:blip r:embed="rId3"/>
          <a:stretch/>
        </p:blipFill>
        <p:spPr>
          <a:xfrm>
            <a:off x="564628" y="4645820"/>
            <a:ext cx="1645376" cy="1139423"/>
          </a:xfrm>
          <a:prstGeom prst="rect">
            <a:avLst/>
          </a:prstGeom>
          <a:ln w="27360">
            <a:noFill/>
          </a:ln>
        </p:spPr>
      </p:pic>
      <p:pic>
        <p:nvPicPr>
          <p:cNvPr id="7" name="Picture 437"/>
          <p:cNvPicPr/>
          <p:nvPr/>
        </p:nvPicPr>
        <p:blipFill>
          <a:blip r:embed="rId4"/>
          <a:stretch/>
        </p:blipFill>
        <p:spPr>
          <a:xfrm>
            <a:off x="2571531" y="4645819"/>
            <a:ext cx="1776261" cy="1139423"/>
          </a:xfrm>
          <a:prstGeom prst="rect">
            <a:avLst/>
          </a:prstGeom>
          <a:ln w="27360">
            <a:noFill/>
          </a:ln>
        </p:spPr>
      </p:pic>
    </p:spTree>
    <p:extLst>
      <p:ext uri="{BB962C8B-B14F-4D97-AF65-F5344CB8AC3E}">
        <p14:creationId xmlns:p14="http://schemas.microsoft.com/office/powerpoint/2010/main" val="19421241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4"/>
          <p:cNvSpPr>
            <a:spLocks noGrp="1"/>
          </p:cNvSpPr>
          <p:nvPr>
            <p:ph type="ctrTitle"/>
          </p:nvPr>
        </p:nvSpPr>
        <p:spPr>
          <a:xfrm>
            <a:off x="432000" y="2938353"/>
            <a:ext cx="11328000" cy="1685148"/>
          </a:xfrm>
        </p:spPr>
        <p:txBody>
          <a:bodyPr/>
          <a:lstStyle/>
          <a:p>
            <a:r>
              <a:rPr lang="zh-CN" altLang="en-US" spc="200" dirty="0" smtClean="0">
                <a:latin typeface="微软雅黑" panose="020B0503020204020204" pitchFamily="34" charset="-122"/>
                <a:cs typeface="Arial Unicode MS" pitchFamily="34" charset="-122"/>
              </a:rPr>
              <a:t>更多了解：欢迎进入</a:t>
            </a:r>
            <a:r>
              <a:rPr lang="en-US" altLang="zh-CN" spc="200" dirty="0" smtClean="0">
                <a:latin typeface="微软雅黑" panose="020B0503020204020204" pitchFamily="34" charset="-122"/>
                <a:cs typeface="Arial Unicode MS" pitchFamily="34" charset="-122"/>
              </a:rPr>
              <a:t>SUSE</a:t>
            </a:r>
            <a:r>
              <a:rPr lang="zh-CN" altLang="en-US" spc="200" dirty="0" smtClean="0">
                <a:latin typeface="微软雅黑" panose="020B0503020204020204" pitchFamily="34" charset="-122"/>
                <a:cs typeface="Arial Unicode MS" pitchFamily="34" charset="-122"/>
              </a:rPr>
              <a:t>的演讲时间</a:t>
            </a:r>
            <a:endParaRPr lang="zh-CN" altLang="en-US" spc="200" dirty="0">
              <a:latin typeface="微软雅黑" panose="020B0503020204020204" pitchFamily="34" charset="-122"/>
              <a:cs typeface="Arial Unicode MS" pitchFamily="34" charset="-122"/>
            </a:endParaRPr>
          </a:p>
        </p:txBody>
      </p:sp>
      <p:pic>
        <p:nvPicPr>
          <p:cNvPr id="10" name="图片占位符 9"/>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9694" b="29694"/>
          <a:stretch>
            <a:fillRect/>
          </a:stretch>
        </p:blipFill>
        <p:spPr>
          <a:xfrm>
            <a:off x="431800" y="132735"/>
            <a:ext cx="11328400" cy="3097828"/>
          </a:xfrm>
        </p:spPr>
      </p:pic>
    </p:spTree>
    <p:extLst>
      <p:ext uri="{BB962C8B-B14F-4D97-AF65-F5344CB8AC3E}">
        <p14:creationId xmlns:p14="http://schemas.microsoft.com/office/powerpoint/2010/main" val="2149012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187" y="1449151"/>
            <a:ext cx="838200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标题 1"/>
          <p:cNvSpPr txBox="1">
            <a:spLocks/>
          </p:cNvSpPr>
          <p:nvPr/>
        </p:nvSpPr>
        <p:spPr bwMode="gray">
          <a:xfrm>
            <a:off x="425598" y="501052"/>
            <a:ext cx="10285943"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汽车零部件</a:t>
            </a:r>
            <a:r>
              <a:rPr lang="zh-CN" altLang="en-US" sz="3200" dirty="0" smtClean="0">
                <a:latin typeface="微软雅黑" panose="020B0503020204020204" pitchFamily="34" charset="-122"/>
                <a:ea typeface="微软雅黑" panose="020B0503020204020204" pitchFamily="34" charset="-122"/>
              </a:rPr>
              <a:t>企业</a:t>
            </a:r>
            <a:r>
              <a:rPr lang="zh-CN" altLang="en-US" sz="3200" dirty="0">
                <a:latin typeface="微软雅黑" panose="020B0503020204020204" pitchFamily="34" charset="-122"/>
                <a:ea typeface="微软雅黑" panose="020B0503020204020204" pitchFamily="34" charset="-122"/>
              </a:rPr>
              <a:t>运作管理难题 </a:t>
            </a:r>
          </a:p>
        </p:txBody>
      </p:sp>
    </p:spTree>
    <p:extLst>
      <p:ext uri="{BB962C8B-B14F-4D97-AF65-F5344CB8AC3E}">
        <p14:creationId xmlns:p14="http://schemas.microsoft.com/office/powerpoint/2010/main" val="1117408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9369" y="1259646"/>
            <a:ext cx="2385992" cy="527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5"/>
          <p:cNvSpPr>
            <a:spLocks noChangeArrowheads="1"/>
          </p:cNvSpPr>
          <p:nvPr/>
        </p:nvSpPr>
        <p:spPr bwMode="gray">
          <a:xfrm>
            <a:off x="324000" y="1299852"/>
            <a:ext cx="9015369" cy="5207930"/>
          </a:xfrm>
          <a:prstGeom prst="rect">
            <a:avLst/>
          </a:prstGeom>
          <a:noFill/>
          <a:ln w="12700">
            <a:noFill/>
            <a:miter lim="800000"/>
            <a:headEnd/>
            <a:tailEnd/>
          </a:ln>
        </p:spPr>
        <p:txBody>
          <a:bodyPr lIns="180042" tIns="0" rIns="0" bIns="0"/>
          <a:lstStyle/>
          <a:p>
            <a:pPr marL="482697" lvl="1" indent="-292158">
              <a:lnSpc>
                <a:spcPct val="150000"/>
              </a:lnSpc>
              <a:spcBef>
                <a:spcPct val="25000"/>
              </a:spcBef>
              <a:buClr>
                <a:srgbClr val="F0AB00"/>
              </a:buClr>
              <a:buSzPct val="80000"/>
              <a:buFont typeface="Wingdings" panose="05000000000000000000" pitchFamily="2" charset="2"/>
              <a:buChar char="n"/>
              <a:defRPr/>
            </a:pPr>
            <a:r>
              <a:rPr lang="zh-CN" altLang="en-US" b="1" dirty="0">
                <a:latin typeface="微软雅黑" panose="020B0503020204020204" pitchFamily="34" charset="-122"/>
                <a:ea typeface="微软雅黑" panose="020B0503020204020204" pitchFamily="34" charset="-122"/>
              </a:rPr>
              <a:t>寄售业务模式</a:t>
            </a:r>
            <a:endParaRPr lang="en-US" altLang="zh-CN" b="1" dirty="0">
              <a:latin typeface="微软雅黑" panose="020B0503020204020204" pitchFamily="34" charset="-122"/>
              <a:ea typeface="微软雅黑" panose="020B0503020204020204" pitchFamily="34" charset="-122"/>
            </a:endParaRPr>
          </a:p>
          <a:p>
            <a:pPr marL="190539" lvl="1">
              <a:spcBef>
                <a:spcPct val="25000"/>
              </a:spcBef>
              <a:buClr>
                <a:srgbClr val="F0AB00"/>
              </a:buClr>
              <a:buSzPct val="80000"/>
              <a:defRPr/>
            </a:pPr>
            <a:r>
              <a:rPr lang="zh-CN" altLang="en-US" sz="1500" dirty="0">
                <a:latin typeface="微软雅黑" panose="020B0503020204020204" pitchFamily="34" charset="-122"/>
                <a:ea typeface="微软雅黑" panose="020B0503020204020204" pitchFamily="34" charset="-122"/>
              </a:rPr>
              <a:t>商品由客户领用，仍然属于原商品企业所有，寄售商品独立存储在客户仓库中（即客户</a:t>
            </a:r>
            <a:r>
              <a:rPr lang="en-US" altLang="zh-CN" sz="1500" dirty="0">
                <a:latin typeface="微软雅黑" panose="020B0503020204020204" pitchFamily="34" charset="-122"/>
                <a:ea typeface="微软雅黑" panose="020B0503020204020204" pitchFamily="34" charset="-122"/>
              </a:rPr>
              <a:t>VMI</a:t>
            </a:r>
            <a:r>
              <a:rPr lang="zh-CN" altLang="en-US" sz="1500" dirty="0">
                <a:latin typeface="微软雅黑" panose="020B0503020204020204" pitchFamily="34" charset="-122"/>
                <a:ea typeface="微软雅黑" panose="020B0503020204020204" pitchFamily="34" charset="-122"/>
              </a:rPr>
              <a:t>仓库），结算方式分为：上线结算、下线结算和售后结算等方式；</a:t>
            </a:r>
            <a:endParaRPr lang="en-US" altLang="zh-CN" sz="1500" dirty="0">
              <a:latin typeface="微软雅黑" panose="020B0503020204020204" pitchFamily="34" charset="-122"/>
              <a:ea typeface="微软雅黑" panose="020B0503020204020204" pitchFamily="34" charset="-122"/>
            </a:endParaRPr>
          </a:p>
          <a:p>
            <a:pPr marL="482697" lvl="1" indent="-292158">
              <a:lnSpc>
                <a:spcPct val="150000"/>
              </a:lnSpc>
              <a:spcBef>
                <a:spcPct val="25000"/>
              </a:spcBef>
              <a:buClr>
                <a:srgbClr val="F0AB00"/>
              </a:buClr>
              <a:buSzPct val="80000"/>
              <a:buFont typeface="Wingdings" panose="05000000000000000000" pitchFamily="2" charset="2"/>
              <a:buChar char="n"/>
              <a:defRPr/>
            </a:pPr>
            <a:r>
              <a:rPr lang="en-US" altLang="zh-CN" b="1" dirty="0">
                <a:latin typeface="微软雅黑" panose="020B0503020204020204" pitchFamily="34" charset="-122"/>
                <a:ea typeface="微软雅黑" panose="020B0503020204020204" pitchFamily="34" charset="-122"/>
              </a:rPr>
              <a:t>VMI</a:t>
            </a:r>
            <a:r>
              <a:rPr lang="zh-CN" altLang="en-US" b="1" dirty="0">
                <a:latin typeface="微软雅黑" panose="020B0503020204020204" pitchFamily="34" charset="-122"/>
                <a:ea typeface="微软雅黑" panose="020B0503020204020204" pitchFamily="34" charset="-122"/>
              </a:rPr>
              <a:t>供应商管理库存</a:t>
            </a:r>
            <a:endParaRPr lang="en-US" altLang="zh-CN" b="1" dirty="0">
              <a:latin typeface="微软雅黑" panose="020B0503020204020204" pitchFamily="34" charset="-122"/>
              <a:ea typeface="微软雅黑" panose="020B0503020204020204" pitchFamily="34" charset="-122"/>
            </a:endParaRPr>
          </a:p>
          <a:p>
            <a:pPr marL="190539" lvl="1">
              <a:spcBef>
                <a:spcPct val="25000"/>
              </a:spcBef>
              <a:buClr>
                <a:srgbClr val="F0AB00"/>
              </a:buClr>
              <a:buSzPct val="80000"/>
              <a:defRPr/>
            </a:pPr>
            <a:r>
              <a:rPr lang="zh-CN" altLang="en-US" sz="1500" dirty="0">
                <a:latin typeface="微软雅黑" panose="020B0503020204020204" pitchFamily="34" charset="-122"/>
                <a:ea typeface="微软雅黑" panose="020B0503020204020204" pitchFamily="34" charset="-122"/>
              </a:rPr>
              <a:t>供应商管理库存是客户与供应商之间合作性策略，当客户多工厂协作时，允许</a:t>
            </a:r>
            <a:r>
              <a:rPr lang="en-US" altLang="zh-CN" sz="1500" dirty="0">
                <a:latin typeface="微软雅黑" panose="020B0503020204020204" pitchFamily="34" charset="-122"/>
                <a:ea typeface="微软雅黑" panose="020B0503020204020204" pitchFamily="34" charset="-122"/>
              </a:rPr>
              <a:t>VMI</a:t>
            </a:r>
            <a:r>
              <a:rPr lang="zh-CN" altLang="en-US" sz="1500" dirty="0">
                <a:latin typeface="微软雅黑" panose="020B0503020204020204" pitchFamily="34" charset="-122"/>
                <a:ea typeface="微软雅黑" panose="020B0503020204020204" pitchFamily="34" charset="-122"/>
              </a:rPr>
              <a:t>料在多工厂间调拨；</a:t>
            </a:r>
            <a:endParaRPr lang="en-US" altLang="zh-CN" sz="1500" dirty="0">
              <a:latin typeface="微软雅黑" panose="020B0503020204020204" pitchFamily="34" charset="-122"/>
              <a:ea typeface="微软雅黑" panose="020B0503020204020204" pitchFamily="34" charset="-122"/>
            </a:endParaRPr>
          </a:p>
          <a:p>
            <a:pPr marL="482697" lvl="1" indent="-292158">
              <a:lnSpc>
                <a:spcPct val="150000"/>
              </a:lnSpc>
              <a:spcBef>
                <a:spcPct val="25000"/>
              </a:spcBef>
              <a:buClr>
                <a:srgbClr val="F0AB00"/>
              </a:buClr>
              <a:buSzPct val="80000"/>
              <a:buFont typeface="Wingdings" panose="05000000000000000000" pitchFamily="2" charset="2"/>
              <a:buChar char="n"/>
              <a:defRPr/>
            </a:pPr>
            <a:r>
              <a:rPr lang="zh-CN" altLang="en-US" b="1" dirty="0">
                <a:latin typeface="微软雅黑" panose="020B0503020204020204" pitchFamily="34" charset="-122"/>
                <a:ea typeface="微软雅黑" panose="020B0503020204020204" pitchFamily="34" charset="-122"/>
              </a:rPr>
              <a:t>有限产能排产</a:t>
            </a:r>
            <a:endParaRPr lang="en-US" altLang="zh-CN" b="1" dirty="0">
              <a:latin typeface="微软雅黑" panose="020B0503020204020204" pitchFamily="34" charset="-122"/>
              <a:ea typeface="微软雅黑" panose="020B0503020204020204" pitchFamily="34" charset="-122"/>
            </a:endParaRPr>
          </a:p>
          <a:p>
            <a:pPr marL="190539" lvl="1">
              <a:spcBef>
                <a:spcPct val="25000"/>
              </a:spcBef>
              <a:buClr>
                <a:srgbClr val="F0AB00"/>
              </a:buClr>
              <a:buSzPct val="80000"/>
              <a:defRPr/>
            </a:pPr>
            <a:r>
              <a:rPr lang="zh-CN" altLang="en-US" sz="1500" dirty="0">
                <a:latin typeface="微软雅黑" panose="020B0503020204020204" pitchFamily="34" charset="-122"/>
                <a:ea typeface="微软雅黑" panose="020B0503020204020204" pitchFamily="34" charset="-122"/>
              </a:rPr>
              <a:t>在有限产能的前提下，综合考虑企业内部资源（人员、设备、材料），从而针对需求进行生产排序，准确排产是准确交货的前提；</a:t>
            </a:r>
          </a:p>
          <a:p>
            <a:pPr marL="482697" lvl="1" indent="-292158">
              <a:lnSpc>
                <a:spcPct val="150000"/>
              </a:lnSpc>
              <a:spcBef>
                <a:spcPct val="25000"/>
              </a:spcBef>
              <a:buClr>
                <a:srgbClr val="F0AB00"/>
              </a:buClr>
              <a:buSzPct val="80000"/>
              <a:buFont typeface="Wingdings" panose="05000000000000000000" pitchFamily="2" charset="2"/>
              <a:buChar char="n"/>
              <a:defRPr/>
            </a:pPr>
            <a:r>
              <a:rPr lang="zh-CN" altLang="en-US" b="1" dirty="0">
                <a:latin typeface="微软雅黑" panose="020B0503020204020204" pitchFamily="34" charset="-122"/>
                <a:ea typeface="微软雅黑" panose="020B0503020204020204" pitchFamily="34" charset="-122"/>
              </a:rPr>
              <a:t>严格的质量管理</a:t>
            </a:r>
            <a:endParaRPr lang="en-US" altLang="zh-CN" b="1" dirty="0">
              <a:latin typeface="微软雅黑" panose="020B0503020204020204" pitchFamily="34" charset="-122"/>
              <a:ea typeface="微软雅黑" panose="020B0503020204020204" pitchFamily="34" charset="-122"/>
            </a:endParaRPr>
          </a:p>
          <a:p>
            <a:pPr marL="190539" lvl="1">
              <a:spcBef>
                <a:spcPct val="25000"/>
              </a:spcBef>
              <a:buClr>
                <a:srgbClr val="F0AB00"/>
              </a:buClr>
              <a:buSzPct val="80000"/>
              <a:defRPr/>
            </a:pPr>
            <a:r>
              <a:rPr lang="zh-CN" altLang="en-US" sz="1500" dirty="0">
                <a:latin typeface="微软雅黑" panose="020B0503020204020204" pitchFamily="34" charset="-122"/>
                <a:ea typeface="微软雅黑" panose="020B0503020204020204" pitchFamily="34" charset="-122"/>
              </a:rPr>
              <a:t>汽车零部件大多数属于安全部件，所以要求企业对于产品的质量进行完整的跟踪并追溯；</a:t>
            </a:r>
            <a:endParaRPr lang="en-US" altLang="zh-CN" sz="1500" dirty="0">
              <a:latin typeface="微软雅黑" panose="020B0503020204020204" pitchFamily="34" charset="-122"/>
              <a:ea typeface="微软雅黑" panose="020B0503020204020204" pitchFamily="34" charset="-122"/>
            </a:endParaRPr>
          </a:p>
          <a:p>
            <a:pPr marL="482697" lvl="1" indent="-292158">
              <a:lnSpc>
                <a:spcPct val="150000"/>
              </a:lnSpc>
              <a:spcBef>
                <a:spcPct val="25000"/>
              </a:spcBef>
              <a:buClr>
                <a:srgbClr val="F0AB00"/>
              </a:buClr>
              <a:buSzPct val="80000"/>
              <a:buFont typeface="Wingdings" panose="05000000000000000000" pitchFamily="2" charset="2"/>
              <a:buChar char="n"/>
              <a:defRPr/>
            </a:pPr>
            <a:r>
              <a:rPr lang="zh-CN" altLang="en-US" b="1" dirty="0">
                <a:latin typeface="微软雅黑" panose="020B0503020204020204" pitchFamily="34" charset="-122"/>
                <a:ea typeface="微软雅黑" panose="020B0503020204020204" pitchFamily="34" charset="-122"/>
              </a:rPr>
              <a:t>精细化成本管控</a:t>
            </a:r>
            <a:endParaRPr lang="en-US" altLang="zh-CN" b="1" dirty="0">
              <a:latin typeface="微软雅黑" panose="020B0503020204020204" pitchFamily="34" charset="-122"/>
              <a:ea typeface="微软雅黑" panose="020B0503020204020204" pitchFamily="34" charset="-122"/>
            </a:endParaRPr>
          </a:p>
          <a:p>
            <a:pPr marL="190539" lvl="1">
              <a:spcBef>
                <a:spcPct val="25000"/>
              </a:spcBef>
              <a:buClr>
                <a:srgbClr val="F0AB00"/>
              </a:buClr>
              <a:buSzPct val="80000"/>
              <a:defRPr/>
            </a:pPr>
            <a:r>
              <a:rPr lang="zh-CN" altLang="en-US" sz="1500" dirty="0">
                <a:latin typeface="微软雅黑" panose="020B0503020204020204" pitchFamily="34" charset="-122"/>
                <a:ea typeface="微软雅黑" panose="020B0503020204020204" pitchFamily="34" charset="-122"/>
              </a:rPr>
              <a:t>在全球化背景下，汽配行业面临着更大的管理和成长挑战，管控成本无疑是提高自身竞争力的手段之一；</a:t>
            </a:r>
            <a:endParaRPr lang="en-US" altLang="zh-CN" sz="1500" dirty="0">
              <a:latin typeface="微软雅黑" panose="020B0503020204020204" pitchFamily="34" charset="-122"/>
              <a:ea typeface="微软雅黑" panose="020B0503020204020204" pitchFamily="34" charset="-122"/>
            </a:endParaRPr>
          </a:p>
          <a:p>
            <a:pPr marL="482697" lvl="1" indent="-292158">
              <a:lnSpc>
                <a:spcPct val="150000"/>
              </a:lnSpc>
              <a:spcBef>
                <a:spcPct val="25000"/>
              </a:spcBef>
              <a:buClr>
                <a:srgbClr val="F0AB00"/>
              </a:buClr>
              <a:buSzPct val="80000"/>
              <a:buFont typeface="Wingdings" panose="05000000000000000000" pitchFamily="2" charset="2"/>
              <a:buChar char="n"/>
              <a:defRPr/>
            </a:pPr>
            <a:r>
              <a:rPr lang="zh-CN" altLang="en-US" b="1" dirty="0">
                <a:latin typeface="微软雅黑" panose="020B0503020204020204" pitchFamily="34" charset="-122"/>
                <a:ea typeface="微软雅黑" panose="020B0503020204020204" pitchFamily="34" charset="-122"/>
              </a:rPr>
              <a:t>数据接口</a:t>
            </a:r>
            <a:endParaRPr lang="en-US" altLang="zh-CN" b="1" dirty="0">
              <a:latin typeface="微软雅黑" panose="020B0503020204020204" pitchFamily="34" charset="-122"/>
              <a:ea typeface="微软雅黑" panose="020B0503020204020204" pitchFamily="34" charset="-122"/>
            </a:endParaRPr>
          </a:p>
          <a:p>
            <a:pPr marL="190539" lvl="1">
              <a:spcBef>
                <a:spcPct val="25000"/>
              </a:spcBef>
              <a:buClr>
                <a:srgbClr val="F0AB00"/>
              </a:buClr>
              <a:buSzPct val="80000"/>
              <a:defRPr/>
            </a:pPr>
            <a:r>
              <a:rPr lang="zh-CN" altLang="en-US" sz="1500" dirty="0">
                <a:latin typeface="微软雅黑" panose="020B0503020204020204" pitchFamily="34" charset="-122"/>
                <a:ea typeface="微软雅黑" panose="020B0503020204020204" pitchFamily="34" charset="-122"/>
              </a:rPr>
              <a:t>电子交换</a:t>
            </a:r>
            <a:r>
              <a:rPr lang="en-US" altLang="zh-CN" sz="1500" dirty="0">
                <a:latin typeface="微软雅黑" panose="020B0503020204020204" pitchFamily="34" charset="-122"/>
                <a:ea typeface="微软雅黑" panose="020B0503020204020204" pitchFamily="34" charset="-122"/>
              </a:rPr>
              <a:t>EDI</a:t>
            </a:r>
            <a:r>
              <a:rPr lang="zh-CN" altLang="en-US" sz="1500" dirty="0">
                <a:latin typeface="微软雅黑" panose="020B0503020204020204" pitchFamily="34" charset="-122"/>
                <a:ea typeface="微软雅黑" panose="020B0503020204020204" pitchFamily="34" charset="-122"/>
              </a:rPr>
              <a:t>接口、</a:t>
            </a:r>
            <a:r>
              <a:rPr lang="en-US" altLang="zh-CN" sz="1500" dirty="0">
                <a:latin typeface="微软雅黑" panose="020B0503020204020204" pitchFamily="34" charset="-122"/>
                <a:ea typeface="微软雅黑" panose="020B0503020204020204" pitchFamily="34" charset="-122"/>
              </a:rPr>
              <a:t>PDM/PLM</a:t>
            </a:r>
            <a:r>
              <a:rPr lang="zh-CN" altLang="en-US" sz="1500" dirty="0">
                <a:latin typeface="微软雅黑" panose="020B0503020204020204" pitchFamily="34" charset="-122"/>
                <a:ea typeface="微软雅黑" panose="020B0503020204020204" pitchFamily="34" charset="-122"/>
              </a:rPr>
              <a:t>接口、</a:t>
            </a:r>
            <a:r>
              <a:rPr lang="en-US" altLang="zh-CN" sz="1500" dirty="0">
                <a:latin typeface="微软雅黑" panose="020B0503020204020204" pitchFamily="34" charset="-122"/>
                <a:ea typeface="微软雅黑" panose="020B0503020204020204" pitchFamily="34" charset="-122"/>
              </a:rPr>
              <a:t>MES</a:t>
            </a:r>
            <a:r>
              <a:rPr lang="zh-CN" altLang="en-US" sz="1500" dirty="0">
                <a:latin typeface="微软雅黑" panose="020B0503020204020204" pitchFamily="34" charset="-122"/>
                <a:ea typeface="微软雅黑" panose="020B0503020204020204" pitchFamily="34" charset="-122"/>
              </a:rPr>
              <a:t>接口、</a:t>
            </a:r>
            <a:r>
              <a:rPr lang="en-US" altLang="zh-CN" sz="1500" dirty="0">
                <a:latin typeface="微软雅黑" panose="020B0503020204020204" pitchFamily="34" charset="-122"/>
                <a:ea typeface="微软雅黑" panose="020B0503020204020204" pitchFamily="34" charset="-122"/>
              </a:rPr>
              <a:t>OA</a:t>
            </a:r>
            <a:r>
              <a:rPr lang="zh-CN" altLang="en-US" sz="1500" dirty="0">
                <a:latin typeface="微软雅黑" panose="020B0503020204020204" pitchFamily="34" charset="-122"/>
                <a:ea typeface="微软雅黑" panose="020B0503020204020204" pitchFamily="34" charset="-122"/>
              </a:rPr>
              <a:t>接口、第三方物流接口等</a:t>
            </a:r>
            <a:endParaRPr lang="en-US" altLang="zh-CN" sz="1500" dirty="0">
              <a:latin typeface="微软雅黑" panose="020B0503020204020204" pitchFamily="34" charset="-122"/>
              <a:ea typeface="微软雅黑" panose="020B0503020204020204" pitchFamily="34" charset="-122"/>
            </a:endParaRPr>
          </a:p>
        </p:txBody>
      </p:sp>
      <p:sp>
        <p:nvSpPr>
          <p:cNvPr id="5" name="标题 1"/>
          <p:cNvSpPr txBox="1">
            <a:spLocks/>
          </p:cNvSpPr>
          <p:nvPr/>
        </p:nvSpPr>
        <p:spPr bwMode="gray">
          <a:xfrm>
            <a:off x="425598" y="501052"/>
            <a:ext cx="10010171" cy="756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3200" dirty="0">
                <a:latin typeface="微软雅黑" panose="020B0503020204020204" pitchFamily="34" charset="-122"/>
                <a:ea typeface="微软雅黑" panose="020B0503020204020204" pitchFamily="34" charset="-122"/>
              </a:rPr>
              <a:t>汽车零部件企业业务需求特点 </a:t>
            </a:r>
          </a:p>
        </p:txBody>
      </p:sp>
    </p:spTree>
    <p:extLst>
      <p:ext uri="{BB962C8B-B14F-4D97-AF65-F5344CB8AC3E}">
        <p14:creationId xmlns:p14="http://schemas.microsoft.com/office/powerpoint/2010/main" val="1038398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4"/>
          <p:cNvSpPr>
            <a:spLocks noGrp="1"/>
          </p:cNvSpPr>
          <p:nvPr>
            <p:ph type="ctrTitle"/>
          </p:nvPr>
        </p:nvSpPr>
        <p:spPr>
          <a:xfrm>
            <a:off x="432000" y="3388296"/>
            <a:ext cx="11328000" cy="1685148"/>
          </a:xfrm>
        </p:spPr>
        <p:txBody>
          <a:bodyPr/>
          <a:lstStyle/>
          <a:p>
            <a:r>
              <a:rPr lang="zh-CN" altLang="en-US" spc="200" dirty="0">
                <a:latin typeface="微软雅黑" panose="020B0503020204020204" pitchFamily="34" charset="-122"/>
                <a:cs typeface="Arial Unicode MS" pitchFamily="34" charset="-122"/>
              </a:rPr>
              <a:t>汽车零部件</a:t>
            </a:r>
            <a:r>
              <a:rPr lang="zh-CN" altLang="en-US" spc="200" dirty="0" smtClean="0">
                <a:latin typeface="微软雅黑" panose="020B0503020204020204" pitchFamily="34" charset="-122"/>
                <a:cs typeface="Arial Unicode MS" pitchFamily="34" charset="-122"/>
              </a:rPr>
              <a:t>行业</a:t>
            </a:r>
            <a:r>
              <a:rPr lang="zh-CN" altLang="en-US" spc="200" dirty="0">
                <a:latin typeface="微软雅黑" panose="020B0503020204020204" pitchFamily="34" charset="-122"/>
                <a:cs typeface="Arial Unicode MS" pitchFamily="34" charset="-122"/>
              </a:rPr>
              <a:t>信息化整体解决</a:t>
            </a:r>
            <a:r>
              <a:rPr lang="zh-CN" altLang="en-US" spc="200" dirty="0" smtClean="0">
                <a:latin typeface="微软雅黑" panose="020B0503020204020204" pitchFamily="34" charset="-122"/>
                <a:cs typeface="Arial Unicode MS" pitchFamily="34" charset="-122"/>
              </a:rPr>
              <a:t>方案及</a:t>
            </a:r>
            <a:r>
              <a:rPr lang="zh-CN" altLang="en-US" spc="200" dirty="0">
                <a:latin typeface="微软雅黑" panose="020B0503020204020204" pitchFamily="34" charset="-122"/>
                <a:cs typeface="Arial Unicode MS" pitchFamily="34" charset="-122"/>
              </a:rPr>
              <a:t>重点业务解读</a:t>
            </a:r>
          </a:p>
        </p:txBody>
      </p:sp>
      <p:pic>
        <p:nvPicPr>
          <p:cNvPr id="10" name="图片占位符 9"/>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9694" b="29694"/>
          <a:stretch>
            <a:fillRect/>
          </a:stretch>
        </p:blipFill>
        <p:spPr>
          <a:xfrm>
            <a:off x="431800" y="132735"/>
            <a:ext cx="11328400" cy="3097828"/>
          </a:xfrm>
        </p:spPr>
      </p:pic>
    </p:spTree>
    <p:extLst>
      <p:ext uri="{BB962C8B-B14F-4D97-AF65-F5344CB8AC3E}">
        <p14:creationId xmlns:p14="http://schemas.microsoft.com/office/powerpoint/2010/main" val="1579524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1926"/>
            <a:ext cx="2907684" cy="627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 name="Rectangle 32"/>
          <p:cNvSpPr>
            <a:spLocks noChangeArrowheads="1"/>
          </p:cNvSpPr>
          <p:nvPr/>
        </p:nvSpPr>
        <p:spPr bwMode="gray">
          <a:xfrm>
            <a:off x="431800" y="1"/>
            <a:ext cx="113284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sp>
        <p:nvSpPr>
          <p:cNvPr id="93" name="Rectangle 94"/>
          <p:cNvSpPr>
            <a:spLocks noChangeArrowheads="1"/>
          </p:cNvSpPr>
          <p:nvPr/>
        </p:nvSpPr>
        <p:spPr bwMode="gray">
          <a:xfrm>
            <a:off x="431800" y="6535738"/>
            <a:ext cx="11328400" cy="323850"/>
          </a:xfrm>
          <a:prstGeom prst="rect">
            <a:avLst/>
          </a:prstGeom>
          <a:solidFill>
            <a:schemeClr val="tx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sp>
        <p:nvSpPr>
          <p:cNvPr id="94" name="TextBox 9"/>
          <p:cNvSpPr txBox="1"/>
          <p:nvPr/>
        </p:nvSpPr>
        <p:spPr bwMode="gray">
          <a:xfrm>
            <a:off x="431800" y="6635751"/>
            <a:ext cx="1762268" cy="123111"/>
          </a:xfrm>
          <a:prstGeom prst="rect">
            <a:avLst/>
          </a:prstGeom>
          <a:noFill/>
        </p:spPr>
        <p:txBody>
          <a:bodyPr wrap="none" lIns="72000" tIns="0" rIns="0" bIns="0">
            <a:spAutoFit/>
          </a:bodyPr>
          <a:lstStyle/>
          <a:p>
            <a:pPr marL="133350" indent="-133350">
              <a:buClr>
                <a:schemeClr val="bg1"/>
              </a:buClr>
              <a:buFont typeface="Arial" pitchFamily="34" charset="0"/>
              <a:buChar char="©"/>
              <a:defRPr/>
            </a:pPr>
            <a:r>
              <a:rPr lang="en-US" sz="800" dirty="0">
                <a:solidFill>
                  <a:schemeClr val="bg1"/>
                </a:solidFill>
                <a:latin typeface="Arial" pitchFamily="34" charset="0"/>
                <a:cs typeface="+mn-cs"/>
              </a:rPr>
              <a:t>2011 SAP AG. All rights reserved.</a:t>
            </a:r>
          </a:p>
        </p:txBody>
      </p:sp>
      <p:sp>
        <p:nvSpPr>
          <p:cNvPr id="102" name="Rectangle 6"/>
          <p:cNvSpPr/>
          <p:nvPr/>
        </p:nvSpPr>
        <p:spPr bwMode="gray">
          <a:xfrm>
            <a:off x="431800" y="1321263"/>
            <a:ext cx="2906293" cy="2143125"/>
          </a:xfrm>
          <a:prstGeom prst="rect">
            <a:avLst/>
          </a:prstGeom>
          <a:solidFill>
            <a:schemeClr val="bg1">
              <a:lumMod val="75000"/>
              <a:alpha val="75000"/>
            </a:schemeClr>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latin typeface="Arial" pitchFamily="34" charset="0"/>
              <a:ea typeface="Arial Unicode MS" pitchFamily="34" charset="-128"/>
              <a:cs typeface="Arial Unicode MS" pitchFamily="34" charset="-128"/>
            </a:endParaRPr>
          </a:p>
        </p:txBody>
      </p:sp>
      <p:sp>
        <p:nvSpPr>
          <p:cNvPr id="87" name="标题 1"/>
          <p:cNvSpPr txBox="1">
            <a:spLocks/>
          </p:cNvSpPr>
          <p:nvPr/>
        </p:nvSpPr>
        <p:spPr bwMode="gray">
          <a:xfrm>
            <a:off x="272146" y="1625244"/>
            <a:ext cx="2973381" cy="1714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SAP Business </a:t>
            </a:r>
            <a:r>
              <a:rPr lang="en-US" altLang="zh-CN" sz="2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One</a:t>
            </a:r>
          </a:p>
          <a:p>
            <a:pPr algn="r"/>
            <a:r>
              <a:rPr lang="zh-CN" altLang="en-US" sz="2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主要</a:t>
            </a:r>
            <a:r>
              <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标准功能 </a:t>
            </a:r>
          </a:p>
        </p:txBody>
      </p:sp>
      <p:sp>
        <p:nvSpPr>
          <p:cNvPr id="90" name="Rectangle 45"/>
          <p:cNvSpPr/>
          <p:nvPr/>
        </p:nvSpPr>
        <p:spPr bwMode="gray">
          <a:xfrm>
            <a:off x="8126320" y="161926"/>
            <a:ext cx="3642592" cy="6273085"/>
          </a:xfrm>
          <a:prstGeom prst="rect">
            <a:avLst/>
          </a:prstGeom>
          <a:solidFill>
            <a:schemeClr val="bg1">
              <a:lumMod val="95000"/>
            </a:schemeClr>
          </a:solidFill>
          <a:ln w="6350" algn="ctr">
            <a:noFill/>
            <a:miter lim="800000"/>
            <a:headEnd/>
            <a:tailEnd/>
          </a:ln>
        </p:spPr>
        <p:txBody>
          <a:bodyPr lIns="90000" tIns="72000" rIns="90000" bIns="72000" rtlCol="0" anchor="ctr"/>
          <a:lstStyle/>
          <a:p>
            <a:pPr algn="ctr" rtl="0" fontAlgn="base">
              <a:spcBef>
                <a:spcPct val="50000"/>
              </a:spcBef>
              <a:spcAft>
                <a:spcPct val="0"/>
              </a:spcAft>
              <a:buClr>
                <a:srgbClr val="F0AB00"/>
              </a:buClr>
              <a:buSzPct val="80000"/>
            </a:pPr>
            <a:endParaRPr lang="de-DE"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sp>
        <p:nvSpPr>
          <p:cNvPr id="107" name="Rectangle 43"/>
          <p:cNvSpPr/>
          <p:nvPr/>
        </p:nvSpPr>
        <p:spPr bwMode="gray">
          <a:xfrm>
            <a:off x="3349324" y="2533448"/>
            <a:ext cx="4617342" cy="3839914"/>
          </a:xfrm>
          <a:prstGeom prst="rect">
            <a:avLst/>
          </a:prstGeom>
          <a:solidFill>
            <a:schemeClr val="bg1">
              <a:lumMod val="95000"/>
            </a:schemeClr>
          </a:solidFill>
          <a:ln w="6350" algn="ctr">
            <a:noFill/>
            <a:miter lim="800000"/>
            <a:headEnd/>
            <a:tailEnd/>
          </a:ln>
        </p:spPr>
        <p:txBody>
          <a:bodyPr lIns="90000" tIns="72000" rIns="90000" bIns="72000" rtlCol="0" anchor="ctr"/>
          <a:lstStyle/>
          <a:p>
            <a:pPr algn="ctr" rtl="0" fontAlgn="base">
              <a:spcBef>
                <a:spcPct val="50000"/>
              </a:spcBef>
              <a:spcAft>
                <a:spcPct val="0"/>
              </a:spcAft>
              <a:buClr>
                <a:srgbClr val="F0AB00"/>
              </a:buClr>
              <a:buSzPct val="80000"/>
            </a:pPr>
            <a:endParaRPr lang="de-DE"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graphicFrame>
        <p:nvGraphicFramePr>
          <p:cNvPr id="109" name="Table 116"/>
          <p:cNvGraphicFramePr>
            <a:graphicFrameLocks noGrp="1"/>
          </p:cNvGraphicFramePr>
          <p:nvPr>
            <p:extLst>
              <p:ext uri="{D42A27DB-BD31-4B8C-83A1-F6EECF244321}">
                <p14:modId xmlns:p14="http://schemas.microsoft.com/office/powerpoint/2010/main" val="3115995914"/>
              </p:ext>
            </p:extLst>
          </p:nvPr>
        </p:nvGraphicFramePr>
        <p:xfrm>
          <a:off x="3461972" y="2797458"/>
          <a:ext cx="4338645" cy="2625170"/>
        </p:xfrm>
        <a:graphic>
          <a:graphicData uri="http://schemas.openxmlformats.org/drawingml/2006/table">
            <a:tbl>
              <a:tblPr firstRow="1" bandRow="1">
                <a:tableStyleId>{5C22544A-7EE6-4342-B048-85BDC9FD1C3A}</a:tableStyleId>
              </a:tblPr>
              <a:tblGrid>
                <a:gridCol w="1392975"/>
                <a:gridCol w="1534602"/>
                <a:gridCol w="1411068"/>
              </a:tblGrid>
              <a:tr h="1312585">
                <a:tc>
                  <a:txBody>
                    <a:bodyPr/>
                    <a:lstStyle/>
                    <a:p>
                      <a:endParaRPr lang="de-DE" dirty="0"/>
                    </a:p>
                  </a:txBody>
                  <a:tcPr/>
                </a:tc>
                <a:tc>
                  <a:txBody>
                    <a:bodyPr/>
                    <a:lstStyle/>
                    <a:p>
                      <a:endParaRPr lang="de-DE" dirty="0"/>
                    </a:p>
                  </a:txBody>
                  <a:tcPr/>
                </a:tc>
                <a:tc>
                  <a:txBody>
                    <a:bodyPr/>
                    <a:lstStyle/>
                    <a:p>
                      <a:endParaRPr lang="de-DE" dirty="0"/>
                    </a:p>
                  </a:txBody>
                  <a:tcPr/>
                </a:tc>
              </a:tr>
              <a:tr h="1312585">
                <a:tc>
                  <a:txBody>
                    <a:bodyPr/>
                    <a:lstStyle/>
                    <a:p>
                      <a:endParaRPr lang="de-DE" dirty="0"/>
                    </a:p>
                  </a:txBody>
                  <a:tcPr>
                    <a:solidFill>
                      <a:schemeClr val="accent1"/>
                    </a:solidFill>
                  </a:tcPr>
                </a:tc>
                <a:tc>
                  <a:txBody>
                    <a:bodyPr/>
                    <a:lstStyle/>
                    <a:p>
                      <a:endParaRPr lang="de-DE" dirty="0"/>
                    </a:p>
                  </a:txBody>
                  <a:tcPr>
                    <a:solidFill>
                      <a:schemeClr val="accent1"/>
                    </a:solidFill>
                  </a:tcPr>
                </a:tc>
                <a:tc>
                  <a:txBody>
                    <a:bodyPr/>
                    <a:lstStyle/>
                    <a:p>
                      <a:endParaRPr lang="de-DE" dirty="0"/>
                    </a:p>
                  </a:txBody>
                  <a:tcPr>
                    <a:solidFill>
                      <a:schemeClr val="accent1"/>
                    </a:solidFill>
                  </a:tcPr>
                </a:tc>
              </a:tr>
            </a:tbl>
          </a:graphicData>
        </a:graphic>
      </p:graphicFrame>
      <p:sp>
        <p:nvSpPr>
          <p:cNvPr id="111" name="TextBox 10"/>
          <p:cNvSpPr txBox="1"/>
          <p:nvPr/>
        </p:nvSpPr>
        <p:spPr>
          <a:xfrm>
            <a:off x="4852064" y="3623815"/>
            <a:ext cx="1651219" cy="338554"/>
          </a:xfrm>
          <a:prstGeom prst="rect">
            <a:avLst/>
          </a:prstGeom>
          <a:noFill/>
        </p:spPr>
        <p:txBody>
          <a:bodyPr wrap="square" rtlCol="0">
            <a:spAutoFit/>
          </a:bodyPr>
          <a:lstStyle/>
          <a:p>
            <a:pPr algn="ctr" rtl="0" fontAlgn="base">
              <a:spcBef>
                <a:spcPct val="50000"/>
              </a:spcBef>
              <a:spcAft>
                <a:spcPct val="0"/>
              </a:spcAft>
              <a:buClr>
                <a:srgbClr val="F0AB00"/>
              </a:buClr>
              <a:buSzPct val="80000"/>
            </a:pPr>
            <a:r>
              <a:rPr lang="zh-CN" altLang="en-US" b="1" dirty="0">
                <a:solidFill>
                  <a:srgbClr val="000000"/>
                </a:solidFill>
                <a:latin typeface="微软雅黑" panose="020B0503020204020204" pitchFamily="34" charset="-122"/>
                <a:ea typeface="微软雅黑" panose="020B0503020204020204" pitchFamily="34" charset="-122"/>
                <a:cs typeface="Arial Unicode MS" pitchFamily="34" charset="-128"/>
              </a:rPr>
              <a:t>生产</a:t>
            </a:r>
            <a:endParaRPr lang="de-DE" b="1"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sp>
        <p:nvSpPr>
          <p:cNvPr id="112" name="TextBox 11"/>
          <p:cNvSpPr txBox="1"/>
          <p:nvPr/>
        </p:nvSpPr>
        <p:spPr>
          <a:xfrm>
            <a:off x="5097913" y="4922140"/>
            <a:ext cx="1234955" cy="338554"/>
          </a:xfrm>
          <a:prstGeom prst="rect">
            <a:avLst/>
          </a:prstGeom>
          <a:noFill/>
        </p:spPr>
        <p:txBody>
          <a:bodyPr wrap="square" rtlCol="0">
            <a:spAutoFit/>
          </a:bodyPr>
          <a:lstStyle/>
          <a:p>
            <a:pPr algn="ctr" rtl="0" fontAlgn="base">
              <a:spcBef>
                <a:spcPct val="50000"/>
              </a:spcBef>
              <a:spcAft>
                <a:spcPct val="0"/>
              </a:spcAft>
              <a:buClr>
                <a:srgbClr val="F0AB00"/>
              </a:buClr>
              <a:buSzPct val="80000"/>
            </a:pPr>
            <a:r>
              <a:rPr lang="zh-CN" altLang="en-US" b="1" dirty="0">
                <a:solidFill>
                  <a:srgbClr val="000000"/>
                </a:solidFill>
                <a:latin typeface="微软雅黑" panose="020B0503020204020204" pitchFamily="34" charset="-122"/>
                <a:ea typeface="微软雅黑" panose="020B0503020204020204" pitchFamily="34" charset="-122"/>
                <a:cs typeface="Arial Unicode MS" pitchFamily="34" charset="-128"/>
              </a:rPr>
              <a:t>财务</a:t>
            </a:r>
            <a:endParaRPr lang="de-DE" b="1"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sp>
        <p:nvSpPr>
          <p:cNvPr id="113" name="TextBox 12"/>
          <p:cNvSpPr txBox="1"/>
          <p:nvPr/>
        </p:nvSpPr>
        <p:spPr>
          <a:xfrm>
            <a:off x="6524815" y="3623815"/>
            <a:ext cx="1183340" cy="338554"/>
          </a:xfrm>
          <a:prstGeom prst="rect">
            <a:avLst/>
          </a:prstGeom>
          <a:noFill/>
        </p:spPr>
        <p:txBody>
          <a:bodyPr wrap="square" rtlCol="0">
            <a:spAutoFit/>
          </a:bodyPr>
          <a:lstStyle/>
          <a:p>
            <a:pPr algn="ctr" rtl="0" fontAlgn="base">
              <a:spcBef>
                <a:spcPct val="50000"/>
              </a:spcBef>
              <a:spcAft>
                <a:spcPct val="0"/>
              </a:spcAft>
              <a:buClr>
                <a:srgbClr val="F0AB00"/>
              </a:buClr>
              <a:buSzPct val="80000"/>
            </a:pPr>
            <a:r>
              <a:rPr lang="zh-CN" altLang="en-US" b="1" dirty="0">
                <a:solidFill>
                  <a:srgbClr val="000000"/>
                </a:solidFill>
                <a:latin typeface="微软雅黑" panose="020B0503020204020204" pitchFamily="34" charset="-122"/>
                <a:ea typeface="微软雅黑" panose="020B0503020204020204" pitchFamily="34" charset="-122"/>
                <a:cs typeface="Arial Unicode MS" pitchFamily="34" charset="-128"/>
              </a:rPr>
              <a:t>仓储</a:t>
            </a:r>
            <a:endParaRPr lang="de-DE" b="1"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sp>
        <p:nvSpPr>
          <p:cNvPr id="114" name="TextBox 13"/>
          <p:cNvSpPr txBox="1"/>
          <p:nvPr/>
        </p:nvSpPr>
        <p:spPr>
          <a:xfrm>
            <a:off x="3391649" y="3623815"/>
            <a:ext cx="1573305" cy="338554"/>
          </a:xfrm>
          <a:prstGeom prst="rect">
            <a:avLst/>
          </a:prstGeom>
          <a:noFill/>
        </p:spPr>
        <p:txBody>
          <a:bodyPr wrap="square" rtlCol="0">
            <a:spAutoFit/>
          </a:bodyPr>
          <a:lstStyle/>
          <a:p>
            <a:pPr algn="ctr" rtl="0" fontAlgn="base">
              <a:spcBef>
                <a:spcPct val="50000"/>
              </a:spcBef>
              <a:spcAft>
                <a:spcPct val="0"/>
              </a:spcAft>
              <a:buClr>
                <a:srgbClr val="F0AB00"/>
              </a:buClr>
              <a:buSzPct val="80000"/>
            </a:pPr>
            <a:r>
              <a:rPr lang="zh-CN" altLang="en-US" b="1" dirty="0">
                <a:solidFill>
                  <a:srgbClr val="000000"/>
                </a:solidFill>
                <a:latin typeface="微软雅黑" panose="020B0503020204020204" pitchFamily="34" charset="-122"/>
                <a:ea typeface="微软雅黑" panose="020B0503020204020204" pitchFamily="34" charset="-122"/>
                <a:cs typeface="Arial Unicode MS" pitchFamily="34" charset="-128"/>
              </a:rPr>
              <a:t>销售</a:t>
            </a:r>
            <a:endParaRPr lang="de-DE" b="1"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sp>
        <p:nvSpPr>
          <p:cNvPr id="115" name="TextBox 14"/>
          <p:cNvSpPr txBox="1"/>
          <p:nvPr/>
        </p:nvSpPr>
        <p:spPr>
          <a:xfrm>
            <a:off x="6640647" y="4922140"/>
            <a:ext cx="1020437" cy="338554"/>
          </a:xfrm>
          <a:prstGeom prst="rect">
            <a:avLst/>
          </a:prstGeom>
          <a:noFill/>
        </p:spPr>
        <p:txBody>
          <a:bodyPr wrap="square" rtlCol="0">
            <a:spAutoFit/>
          </a:bodyPr>
          <a:lstStyle/>
          <a:p>
            <a:pPr algn="ctr" rtl="0" fontAlgn="base">
              <a:spcBef>
                <a:spcPct val="50000"/>
              </a:spcBef>
              <a:spcAft>
                <a:spcPct val="0"/>
              </a:spcAft>
              <a:buClr>
                <a:srgbClr val="F0AB00"/>
              </a:buClr>
              <a:buSzPct val="80000"/>
            </a:pPr>
            <a:r>
              <a:rPr lang="zh-CN" altLang="en-US" b="1" dirty="0">
                <a:solidFill>
                  <a:srgbClr val="000000"/>
                </a:solidFill>
                <a:latin typeface="微软雅黑" panose="020B0503020204020204" pitchFamily="34" charset="-122"/>
                <a:ea typeface="微软雅黑" panose="020B0503020204020204" pitchFamily="34" charset="-122"/>
                <a:cs typeface="Arial Unicode MS" pitchFamily="34" charset="-128"/>
              </a:rPr>
              <a:t>服务</a:t>
            </a:r>
            <a:endParaRPr lang="de-DE" b="1"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sp>
        <p:nvSpPr>
          <p:cNvPr id="116" name="TextBox 15"/>
          <p:cNvSpPr txBox="1"/>
          <p:nvPr/>
        </p:nvSpPr>
        <p:spPr>
          <a:xfrm>
            <a:off x="3512673" y="4922140"/>
            <a:ext cx="1358153" cy="338554"/>
          </a:xfrm>
          <a:prstGeom prst="rect">
            <a:avLst/>
          </a:prstGeom>
          <a:noFill/>
        </p:spPr>
        <p:txBody>
          <a:bodyPr wrap="square" rtlCol="0">
            <a:spAutoFit/>
          </a:bodyPr>
          <a:lstStyle/>
          <a:p>
            <a:pPr algn="ctr" rtl="0" fontAlgn="base">
              <a:spcBef>
                <a:spcPct val="50000"/>
              </a:spcBef>
              <a:spcAft>
                <a:spcPct val="0"/>
              </a:spcAft>
              <a:buClr>
                <a:srgbClr val="F0AB00"/>
              </a:buClr>
              <a:buSzPct val="80000"/>
            </a:pPr>
            <a:r>
              <a:rPr lang="zh-CN" altLang="en-US" b="1" dirty="0">
                <a:solidFill>
                  <a:srgbClr val="000000"/>
                </a:solidFill>
                <a:latin typeface="微软雅黑" panose="020B0503020204020204" pitchFamily="34" charset="-122"/>
                <a:ea typeface="微软雅黑" panose="020B0503020204020204" pitchFamily="34" charset="-122"/>
                <a:cs typeface="Arial Unicode MS" pitchFamily="34" charset="-128"/>
              </a:rPr>
              <a:t>采购</a:t>
            </a:r>
            <a:endParaRPr lang="de-DE" b="1"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pic>
        <p:nvPicPr>
          <p:cNvPr id="117" name="Picture 2" descr="C:\Users\D030215\Desktop\PPT\272576_h_srgb_s_gl.jpg"/>
          <p:cNvPicPr>
            <a:picLocks noChangeAspect="1" noChangeArrowheads="1"/>
          </p:cNvPicPr>
          <p:nvPr/>
        </p:nvPicPr>
        <p:blipFill>
          <a:blip r:embed="rId3" cstate="print">
            <a:clrChange>
              <a:clrFrom>
                <a:srgbClr val="FFFFFF"/>
              </a:clrFrom>
              <a:clrTo>
                <a:srgbClr val="FFFFFF">
                  <a:alpha val="0"/>
                </a:srgbClr>
              </a:clrTo>
            </a:clrChange>
          </a:blip>
          <a:srcRect l="2565" t="5508"/>
          <a:stretch>
            <a:fillRect/>
          </a:stretch>
        </p:blipFill>
        <p:spPr bwMode="auto">
          <a:xfrm>
            <a:off x="3691152" y="3033966"/>
            <a:ext cx="1069945" cy="610717"/>
          </a:xfrm>
          <a:prstGeom prst="rect">
            <a:avLst/>
          </a:prstGeom>
          <a:noFill/>
        </p:spPr>
      </p:pic>
      <p:pic>
        <p:nvPicPr>
          <p:cNvPr id="118" name="Picture 3" descr="C:\Users\D030215\Desktop\PPT\272671_h_srgb_s_gl.jpg"/>
          <p:cNvPicPr>
            <a:picLocks noChangeAspect="1" noChangeArrowheads="1"/>
          </p:cNvPicPr>
          <p:nvPr/>
        </p:nvPicPr>
        <p:blipFill>
          <a:blip r:embed="rId4" cstate="print">
            <a:clrChange>
              <a:clrFrom>
                <a:srgbClr val="FFFFFF"/>
              </a:clrFrom>
              <a:clrTo>
                <a:srgbClr val="FFFFFF">
                  <a:alpha val="0"/>
                </a:srgbClr>
              </a:clrTo>
            </a:clrChange>
          </a:blip>
          <a:srcRect l="2051" t="2643"/>
          <a:stretch>
            <a:fillRect/>
          </a:stretch>
        </p:blipFill>
        <p:spPr bwMode="auto">
          <a:xfrm>
            <a:off x="5089201" y="4330534"/>
            <a:ext cx="1102955" cy="614962"/>
          </a:xfrm>
          <a:prstGeom prst="rect">
            <a:avLst/>
          </a:prstGeom>
          <a:noFill/>
        </p:spPr>
      </p:pic>
      <p:pic>
        <p:nvPicPr>
          <p:cNvPr id="119" name="Picture 5" descr="C:\Users\D030215\Desktop\PPT\272899_h_srgb_s_gl.jpg"/>
          <p:cNvPicPr>
            <a:picLocks noChangeAspect="1" noChangeArrowheads="1"/>
          </p:cNvPicPr>
          <p:nvPr/>
        </p:nvPicPr>
        <p:blipFill>
          <a:blip r:embed="rId5" cstate="print">
            <a:clrChange>
              <a:clrFrom>
                <a:srgbClr val="FFFFFF"/>
              </a:clrFrom>
              <a:clrTo>
                <a:srgbClr val="FFFFFF">
                  <a:alpha val="0"/>
                </a:srgbClr>
              </a:clrTo>
            </a:clrChange>
          </a:blip>
          <a:srcRect l="1253" t="4130"/>
          <a:stretch>
            <a:fillRect/>
          </a:stretch>
        </p:blipFill>
        <p:spPr bwMode="auto">
          <a:xfrm rot="13223387">
            <a:off x="6581260" y="4266425"/>
            <a:ext cx="1130721" cy="721916"/>
          </a:xfrm>
          <a:prstGeom prst="rect">
            <a:avLst/>
          </a:prstGeom>
          <a:noFill/>
        </p:spPr>
      </p:pic>
      <p:pic>
        <p:nvPicPr>
          <p:cNvPr id="120" name="Picture 6" descr="C:\Users\D030215\Desktop\PPT\272544_h_srgb_s_gl.jpg"/>
          <p:cNvPicPr>
            <a:picLocks noChangeAspect="1" noChangeArrowheads="1"/>
          </p:cNvPicPr>
          <p:nvPr/>
        </p:nvPicPr>
        <p:blipFill>
          <a:blip r:embed="rId6" cstate="print">
            <a:clrChange>
              <a:clrFrom>
                <a:srgbClr val="FFFFFF"/>
              </a:clrFrom>
              <a:clrTo>
                <a:srgbClr val="FFFFFF">
                  <a:alpha val="0"/>
                </a:srgbClr>
              </a:clrTo>
            </a:clrChange>
          </a:blip>
          <a:srcRect l="2314" t="2234"/>
          <a:stretch>
            <a:fillRect/>
          </a:stretch>
        </p:blipFill>
        <p:spPr bwMode="auto">
          <a:xfrm>
            <a:off x="3774851" y="4221048"/>
            <a:ext cx="833796" cy="685331"/>
          </a:xfrm>
          <a:prstGeom prst="rect">
            <a:avLst/>
          </a:prstGeom>
          <a:noFill/>
        </p:spPr>
      </p:pic>
      <p:pic>
        <p:nvPicPr>
          <p:cNvPr id="125" name="Picture 8" descr="C:\Users\D030215\Desktop\PPT\272898_h_srgb_s_gl.jpg"/>
          <p:cNvPicPr>
            <a:picLocks noChangeAspect="1" noChangeArrowheads="1"/>
          </p:cNvPicPr>
          <p:nvPr/>
        </p:nvPicPr>
        <p:blipFill>
          <a:blip r:embed="rId7" cstate="print">
            <a:clrChange>
              <a:clrFrom>
                <a:srgbClr val="FFFFFF"/>
              </a:clrFrom>
              <a:clrTo>
                <a:srgbClr val="FFFFFF">
                  <a:alpha val="0"/>
                </a:srgbClr>
              </a:clrTo>
            </a:clrChange>
          </a:blip>
          <a:srcRect l="1460" t="2910"/>
          <a:stretch>
            <a:fillRect/>
          </a:stretch>
        </p:blipFill>
        <p:spPr bwMode="auto">
          <a:xfrm>
            <a:off x="6608163" y="3018852"/>
            <a:ext cx="1027142" cy="652269"/>
          </a:xfrm>
          <a:prstGeom prst="rect">
            <a:avLst/>
          </a:prstGeom>
          <a:noFill/>
        </p:spPr>
      </p:pic>
      <p:pic>
        <p:nvPicPr>
          <p:cNvPr id="130" name="Picture 9" descr="C:\Users\D030215\Desktop\PPT\272704_h_srgb_s_gl.jpg"/>
          <p:cNvPicPr>
            <a:picLocks noChangeAspect="1" noChangeArrowheads="1"/>
          </p:cNvPicPr>
          <p:nvPr/>
        </p:nvPicPr>
        <p:blipFill>
          <a:blip r:embed="rId8" cstate="print">
            <a:clrChange>
              <a:clrFrom>
                <a:srgbClr val="FFFFFF"/>
              </a:clrFrom>
              <a:clrTo>
                <a:srgbClr val="FFFFFF">
                  <a:alpha val="0"/>
                </a:srgbClr>
              </a:clrTo>
            </a:clrChange>
          </a:blip>
          <a:srcRect l="3240" t="4886"/>
          <a:stretch>
            <a:fillRect/>
          </a:stretch>
        </p:blipFill>
        <p:spPr bwMode="auto">
          <a:xfrm>
            <a:off x="5195000" y="3026409"/>
            <a:ext cx="957672" cy="628810"/>
          </a:xfrm>
          <a:prstGeom prst="rect">
            <a:avLst/>
          </a:prstGeom>
          <a:noFill/>
        </p:spPr>
      </p:pic>
      <p:pic>
        <p:nvPicPr>
          <p:cNvPr id="135" name="Picture 14" descr="C:\Users\D030215\Desktop\PPT\272773_h_srgb_s_gl.jpg"/>
          <p:cNvPicPr>
            <a:picLocks noChangeAspect="1" noChangeArrowheads="1"/>
          </p:cNvPicPr>
          <p:nvPr/>
        </p:nvPicPr>
        <p:blipFill>
          <a:blip r:embed="rId9" cstate="print">
            <a:clrChange>
              <a:clrFrom>
                <a:srgbClr val="FFFFFF"/>
              </a:clrFrom>
              <a:clrTo>
                <a:srgbClr val="FFFFFF">
                  <a:alpha val="0"/>
                </a:srgbClr>
              </a:clrTo>
            </a:clrChange>
          </a:blip>
          <a:srcRect l="1989" t="2049"/>
          <a:stretch>
            <a:fillRect/>
          </a:stretch>
        </p:blipFill>
        <p:spPr bwMode="auto">
          <a:xfrm>
            <a:off x="10774825" y="4052054"/>
            <a:ext cx="884496" cy="739799"/>
          </a:xfrm>
          <a:prstGeom prst="rect">
            <a:avLst/>
          </a:prstGeom>
          <a:noFill/>
        </p:spPr>
      </p:pic>
      <p:pic>
        <p:nvPicPr>
          <p:cNvPr id="140" name="Picture 20" descr="C:\Users\D030215\Desktop\PPT\SAP_scrn_BOne_R.png"/>
          <p:cNvPicPr>
            <a:picLocks noChangeAspect="1" noChangeArrowheads="1"/>
          </p:cNvPicPr>
          <p:nvPr/>
        </p:nvPicPr>
        <p:blipFill>
          <a:blip r:embed="rId10" cstate="print"/>
          <a:srcRect/>
          <a:stretch>
            <a:fillRect/>
          </a:stretch>
        </p:blipFill>
        <p:spPr bwMode="auto">
          <a:xfrm>
            <a:off x="3811838" y="5804510"/>
            <a:ext cx="1834866" cy="428082"/>
          </a:xfrm>
          <a:prstGeom prst="rect">
            <a:avLst/>
          </a:prstGeom>
          <a:noFill/>
        </p:spPr>
      </p:pic>
      <p:pic>
        <p:nvPicPr>
          <p:cNvPr id="142" name="Picture 21" descr="C:\Users\D030215\Desktop\PPT\272774_h_srgb_s_gl.jpg"/>
          <p:cNvPicPr>
            <a:picLocks noChangeAspect="1" noChangeArrowheads="1"/>
          </p:cNvPicPr>
          <p:nvPr/>
        </p:nvPicPr>
        <p:blipFill>
          <a:blip r:embed="rId11" cstate="print"/>
          <a:srcRect l="4660" t="3217"/>
          <a:stretch>
            <a:fillRect/>
          </a:stretch>
        </p:blipFill>
        <p:spPr bwMode="auto">
          <a:xfrm>
            <a:off x="9623158" y="412100"/>
            <a:ext cx="511496" cy="836493"/>
          </a:xfrm>
          <a:prstGeom prst="rect">
            <a:avLst/>
          </a:prstGeom>
          <a:noFill/>
        </p:spPr>
      </p:pic>
      <p:pic>
        <p:nvPicPr>
          <p:cNvPr id="143" name="Picture 25" descr="C:\Users\D030215\Desktop\PPT\272579_h_srgb_s_gl.jpg"/>
          <p:cNvPicPr>
            <a:picLocks noChangeAspect="1" noChangeArrowheads="1"/>
          </p:cNvPicPr>
          <p:nvPr/>
        </p:nvPicPr>
        <p:blipFill>
          <a:blip r:embed="rId12" cstate="print">
            <a:clrChange>
              <a:clrFrom>
                <a:srgbClr val="FFFFFF"/>
              </a:clrFrom>
              <a:clrTo>
                <a:srgbClr val="FFFFFF">
                  <a:alpha val="0"/>
                </a:srgbClr>
              </a:clrTo>
            </a:clrChange>
          </a:blip>
          <a:srcRect l="2002" t="2824"/>
          <a:stretch>
            <a:fillRect/>
          </a:stretch>
        </p:blipFill>
        <p:spPr bwMode="auto">
          <a:xfrm>
            <a:off x="9501354" y="2672606"/>
            <a:ext cx="1032013" cy="647375"/>
          </a:xfrm>
          <a:prstGeom prst="rect">
            <a:avLst/>
          </a:prstGeom>
          <a:noFill/>
        </p:spPr>
      </p:pic>
      <p:sp>
        <p:nvSpPr>
          <p:cNvPr id="144" name="TextBox 31"/>
          <p:cNvSpPr txBox="1"/>
          <p:nvPr/>
        </p:nvSpPr>
        <p:spPr>
          <a:xfrm>
            <a:off x="9410670" y="3402675"/>
            <a:ext cx="2516489" cy="261610"/>
          </a:xfrm>
          <a:prstGeom prst="rect">
            <a:avLst/>
          </a:prstGeom>
          <a:noFill/>
        </p:spPr>
        <p:txBody>
          <a:bodyPr wrap="square" rtlCol="0">
            <a:spAutoFit/>
          </a:bodyPr>
          <a:lstStyle/>
          <a:p>
            <a:pPr algn="l" rtl="0" fontAlgn="base">
              <a:spcBef>
                <a:spcPct val="50000"/>
              </a:spcBef>
              <a:spcAft>
                <a:spcPct val="0"/>
              </a:spcAft>
              <a:buClr>
                <a:srgbClr val="F0AB00"/>
              </a:buClr>
              <a:buSzPct val="80000"/>
            </a:pPr>
            <a:r>
              <a:rPr lang="en-US" altLang="zh-CN" sz="1100" b="1" dirty="0">
                <a:solidFill>
                  <a:srgbClr val="000000"/>
                </a:solidFill>
                <a:latin typeface="微软雅黑" panose="020B0503020204020204" pitchFamily="34" charset="-122"/>
                <a:ea typeface="微软雅黑" panose="020B0503020204020204" pitchFamily="34" charset="-122"/>
                <a:cs typeface="Arial Unicode MS" pitchFamily="34" charset="-128"/>
              </a:rPr>
              <a:t>EDI</a:t>
            </a:r>
            <a:r>
              <a:rPr lang="zh-CN" altLang="en-US" sz="1100" b="1" dirty="0">
                <a:solidFill>
                  <a:srgbClr val="000000"/>
                </a:solidFill>
                <a:latin typeface="微软雅黑" panose="020B0503020204020204" pitchFamily="34" charset="-122"/>
                <a:ea typeface="微软雅黑" panose="020B0503020204020204" pitchFamily="34" charset="-122"/>
                <a:cs typeface="Arial Unicode MS" pitchFamily="34" charset="-128"/>
              </a:rPr>
              <a:t>、</a:t>
            </a:r>
            <a:r>
              <a:rPr lang="en-US" altLang="zh-CN" sz="1100" b="1" dirty="0">
                <a:solidFill>
                  <a:srgbClr val="000000"/>
                </a:solidFill>
                <a:latin typeface="微软雅黑" panose="020B0503020204020204" pitchFamily="34" charset="-122"/>
                <a:ea typeface="微软雅黑" panose="020B0503020204020204" pitchFamily="34" charset="-122"/>
                <a:cs typeface="Arial Unicode MS" pitchFamily="34" charset="-128"/>
              </a:rPr>
              <a:t>APS</a:t>
            </a:r>
            <a:r>
              <a:rPr lang="zh-CN" altLang="en-US" sz="1100" b="1" dirty="0">
                <a:solidFill>
                  <a:srgbClr val="000000"/>
                </a:solidFill>
                <a:latin typeface="微软雅黑" panose="020B0503020204020204" pitchFamily="34" charset="-122"/>
                <a:ea typeface="微软雅黑" panose="020B0503020204020204" pitchFamily="34" charset="-122"/>
                <a:cs typeface="Arial Unicode MS" pitchFamily="34" charset="-128"/>
              </a:rPr>
              <a:t>、</a:t>
            </a:r>
            <a:r>
              <a:rPr lang="en-US" altLang="zh-CN" sz="1100" b="1" dirty="0">
                <a:solidFill>
                  <a:srgbClr val="000000"/>
                </a:solidFill>
                <a:latin typeface="微软雅黑" panose="020B0503020204020204" pitchFamily="34" charset="-122"/>
                <a:ea typeface="微软雅黑" panose="020B0503020204020204" pitchFamily="34" charset="-122"/>
                <a:cs typeface="Arial Unicode MS" pitchFamily="34" charset="-128"/>
              </a:rPr>
              <a:t>MES</a:t>
            </a:r>
            <a:r>
              <a:rPr lang="zh-CN" altLang="en-US" sz="1100" b="1" dirty="0">
                <a:solidFill>
                  <a:srgbClr val="000000"/>
                </a:solidFill>
                <a:latin typeface="微软雅黑" panose="020B0503020204020204" pitchFamily="34" charset="-122"/>
                <a:ea typeface="微软雅黑" panose="020B0503020204020204" pitchFamily="34" charset="-122"/>
                <a:cs typeface="Arial Unicode MS" pitchFamily="34" charset="-128"/>
              </a:rPr>
              <a:t>、</a:t>
            </a:r>
            <a:r>
              <a:rPr lang="en-US" altLang="zh-CN" sz="1100" b="1" dirty="0">
                <a:solidFill>
                  <a:srgbClr val="000000"/>
                </a:solidFill>
                <a:latin typeface="微软雅黑" panose="020B0503020204020204" pitchFamily="34" charset="-122"/>
                <a:ea typeface="微软雅黑" panose="020B0503020204020204" pitchFamily="34" charset="-122"/>
                <a:cs typeface="Arial Unicode MS" pitchFamily="34" charset="-128"/>
              </a:rPr>
              <a:t>PDM</a:t>
            </a:r>
            <a:r>
              <a:rPr lang="zh-CN" altLang="en-US" sz="1100" b="1" dirty="0">
                <a:solidFill>
                  <a:srgbClr val="000000"/>
                </a:solidFill>
                <a:latin typeface="微软雅黑" panose="020B0503020204020204" pitchFamily="34" charset="-122"/>
                <a:ea typeface="微软雅黑" panose="020B0503020204020204" pitchFamily="34" charset="-122"/>
                <a:cs typeface="Arial Unicode MS" pitchFamily="34" charset="-128"/>
              </a:rPr>
              <a:t>、</a:t>
            </a:r>
            <a:r>
              <a:rPr lang="en-US" altLang="zh-CN" sz="1100" b="1" dirty="0">
                <a:solidFill>
                  <a:srgbClr val="000000"/>
                </a:solidFill>
                <a:latin typeface="微软雅黑" panose="020B0503020204020204" pitchFamily="34" charset="-122"/>
                <a:ea typeface="微软雅黑" panose="020B0503020204020204" pitchFamily="34" charset="-122"/>
                <a:cs typeface="Arial Unicode MS" pitchFamily="34" charset="-128"/>
              </a:rPr>
              <a:t>OA……</a:t>
            </a:r>
            <a:endParaRPr lang="de-DE" sz="1100" b="1"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pic>
        <p:nvPicPr>
          <p:cNvPr id="145" name="Picture 27" descr="C:\Users\D030215\Desktop\PPT\272707_h_srgb_s_gl.jpg"/>
          <p:cNvPicPr>
            <a:picLocks noChangeAspect="1" noChangeArrowheads="1"/>
          </p:cNvPicPr>
          <p:nvPr/>
        </p:nvPicPr>
        <p:blipFill>
          <a:blip r:embed="rId13" cstate="print">
            <a:clrChange>
              <a:clrFrom>
                <a:srgbClr val="FFFFFF"/>
              </a:clrFrom>
              <a:clrTo>
                <a:srgbClr val="FFFFFF">
                  <a:alpha val="0"/>
                </a:srgbClr>
              </a:clrTo>
            </a:clrChange>
          </a:blip>
          <a:srcRect l="2742"/>
          <a:stretch>
            <a:fillRect/>
          </a:stretch>
        </p:blipFill>
        <p:spPr bwMode="auto">
          <a:xfrm>
            <a:off x="10755820" y="2754430"/>
            <a:ext cx="1013207" cy="394270"/>
          </a:xfrm>
          <a:prstGeom prst="rect">
            <a:avLst/>
          </a:prstGeom>
          <a:noFill/>
        </p:spPr>
      </p:pic>
      <p:sp>
        <p:nvSpPr>
          <p:cNvPr id="147" name="Rectangle 39"/>
          <p:cNvSpPr/>
          <p:nvPr/>
        </p:nvSpPr>
        <p:spPr>
          <a:xfrm>
            <a:off x="9577956" y="4061339"/>
            <a:ext cx="1870904" cy="769441"/>
          </a:xfrm>
          <a:prstGeom prst="rect">
            <a:avLst/>
          </a:prstGeom>
        </p:spPr>
        <p:txBody>
          <a:bodyPr wrap="square">
            <a:spAutoFit/>
          </a:bodyPr>
          <a:lstStyle/>
          <a:p>
            <a:r>
              <a:rPr lang="zh-CN" altLang="en-US" sz="1100" dirty="0">
                <a:solidFill>
                  <a:srgbClr val="000000"/>
                </a:solidFill>
                <a:latin typeface="微软雅黑" panose="020B0503020204020204" pitchFamily="34" charset="-122"/>
                <a:ea typeface="微软雅黑" panose="020B0503020204020204" pitchFamily="34" charset="-122"/>
                <a:cs typeface="+mn-cs"/>
              </a:rPr>
              <a:t>仪表盘；</a:t>
            </a:r>
            <a:endParaRPr lang="en-US" sz="1100" dirty="0">
              <a:solidFill>
                <a:srgbClr val="000000"/>
              </a:solidFill>
              <a:latin typeface="微软雅黑" panose="020B0503020204020204" pitchFamily="34" charset="-122"/>
              <a:ea typeface="微软雅黑" panose="020B0503020204020204" pitchFamily="34" charset="-122"/>
              <a:cs typeface="+mn-cs"/>
            </a:endParaRPr>
          </a:p>
          <a:p>
            <a:pPr algn="l" rtl="0"/>
            <a:r>
              <a:rPr lang="zh-CN" altLang="en-US" sz="1100" dirty="0">
                <a:solidFill>
                  <a:srgbClr val="000000"/>
                </a:solidFill>
                <a:latin typeface="微软雅黑" panose="020B0503020204020204" pitchFamily="34" charset="-122"/>
                <a:ea typeface="微软雅黑" panose="020B0503020204020204" pitchFamily="34" charset="-122"/>
                <a:cs typeface="+mn-cs"/>
              </a:rPr>
              <a:t>移动</a:t>
            </a:r>
            <a:r>
              <a:rPr lang="en-US" sz="1100" dirty="0">
                <a:solidFill>
                  <a:srgbClr val="000000"/>
                </a:solidFill>
                <a:latin typeface="微软雅黑" panose="020B0503020204020204" pitchFamily="34" charset="-122"/>
                <a:ea typeface="微软雅黑" panose="020B0503020204020204" pitchFamily="34" charset="-122"/>
                <a:cs typeface="+mn-cs"/>
              </a:rPr>
              <a:t>, </a:t>
            </a:r>
          </a:p>
          <a:p>
            <a:pPr algn="l" rtl="0"/>
            <a:r>
              <a:rPr lang="en-US" sz="1100" dirty="0">
                <a:solidFill>
                  <a:srgbClr val="000000"/>
                </a:solidFill>
                <a:latin typeface="微软雅黑" panose="020B0503020204020204" pitchFamily="34" charset="-122"/>
                <a:ea typeface="微软雅黑" panose="020B0503020204020204" pitchFamily="34" charset="-122"/>
                <a:cs typeface="+mn-cs"/>
              </a:rPr>
              <a:t>EDI, </a:t>
            </a:r>
          </a:p>
          <a:p>
            <a:pPr algn="l" rtl="0"/>
            <a:r>
              <a:rPr lang="zh-CN" altLang="en-US" sz="1100" dirty="0">
                <a:solidFill>
                  <a:srgbClr val="000000"/>
                </a:solidFill>
                <a:latin typeface="微软雅黑" panose="020B0503020204020204" pitchFamily="34" charset="-122"/>
                <a:ea typeface="微软雅黑" panose="020B0503020204020204" pitchFamily="34" charset="-122"/>
                <a:cs typeface="+mn-cs"/>
              </a:rPr>
              <a:t>工作流</a:t>
            </a:r>
            <a:endParaRPr lang="de-DE" sz="1100" dirty="0">
              <a:solidFill>
                <a:srgbClr val="000000"/>
              </a:solidFill>
              <a:latin typeface="微软雅黑" panose="020B0503020204020204" pitchFamily="34" charset="-122"/>
              <a:ea typeface="微软雅黑" panose="020B0503020204020204" pitchFamily="34" charset="-122"/>
              <a:cs typeface="+mn-cs"/>
            </a:endParaRPr>
          </a:p>
        </p:txBody>
      </p:sp>
      <p:graphicFrame>
        <p:nvGraphicFramePr>
          <p:cNvPr id="148" name="Table 37"/>
          <p:cNvGraphicFramePr>
            <a:graphicFrameLocks noGrp="1"/>
          </p:cNvGraphicFramePr>
          <p:nvPr>
            <p:extLst>
              <p:ext uri="{D42A27DB-BD31-4B8C-83A1-F6EECF244321}">
                <p14:modId xmlns:p14="http://schemas.microsoft.com/office/powerpoint/2010/main" val="380866673"/>
              </p:ext>
            </p:extLst>
          </p:nvPr>
        </p:nvGraphicFramePr>
        <p:xfrm>
          <a:off x="8218809" y="384966"/>
          <a:ext cx="1219917" cy="5551771"/>
        </p:xfrm>
        <a:graphic>
          <a:graphicData uri="http://schemas.openxmlformats.org/drawingml/2006/table">
            <a:tbl>
              <a:tblPr firstRow="1" bandRow="1">
                <a:tableStyleId>{2D5ABB26-0587-4C30-8999-92F81FD0307C}</a:tableStyleId>
              </a:tblPr>
              <a:tblGrid>
                <a:gridCol w="1219917"/>
              </a:tblGrid>
              <a:tr h="9092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200" b="0" dirty="0" smtClean="0">
                          <a:solidFill>
                            <a:schemeClr val="tx1"/>
                          </a:solidFill>
                          <a:latin typeface="微软雅黑" panose="020B0503020204020204" pitchFamily="34" charset="-122"/>
                          <a:ea typeface="微软雅黑" panose="020B0503020204020204" pitchFamily="34" charset="-122"/>
                        </a:rPr>
                        <a:t>B1 TO ECC&amp;B1</a:t>
                      </a:r>
                      <a:endParaRPr lang="de-DE" sz="1200" b="0" dirty="0" smtClean="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2234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de-DE" sz="1200" b="0" dirty="0" smtClean="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64990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CN" altLang="en-US" sz="1200" b="0" dirty="0" smtClean="0">
                          <a:solidFill>
                            <a:schemeClr val="tx1"/>
                          </a:solidFill>
                          <a:latin typeface="微软雅黑" panose="020B0503020204020204" pitchFamily="34" charset="-122"/>
                          <a:ea typeface="微软雅黑" panose="020B0503020204020204" pitchFamily="34" charset="-122"/>
                        </a:rPr>
                        <a:t>合作伙伴</a:t>
                      </a:r>
                      <a:endParaRPr lang="en-US" altLang="zh-CN" sz="1200" b="0" dirty="0" smtClean="0">
                        <a:solidFill>
                          <a:schemeClr val="tx1"/>
                        </a:solidFill>
                        <a:latin typeface="微软雅黑" panose="020B0503020204020204" pitchFamily="34" charset="-122"/>
                        <a:ea typeface="微软雅黑" panose="020B0503020204020204" pitchFamily="34" charset="-122"/>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200" b="0" dirty="0" err="1" smtClean="0">
                          <a:solidFill>
                            <a:schemeClr val="tx1"/>
                          </a:solidFill>
                          <a:latin typeface="微软雅黑" panose="020B0503020204020204" pitchFamily="34" charset="-122"/>
                          <a:ea typeface="微软雅黑" panose="020B0503020204020204" pitchFamily="34" charset="-122"/>
                        </a:rPr>
                        <a:t>Addon</a:t>
                      </a:r>
                      <a:endParaRPr lang="de-DE" sz="1200" b="0" dirty="0" smtClean="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6257">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de-DE" sz="1200" b="0" dirty="0" smtClean="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897888">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CN" altLang="en-US" sz="1200" b="0" dirty="0" smtClean="0">
                          <a:solidFill>
                            <a:schemeClr val="tx1"/>
                          </a:solidFill>
                          <a:latin typeface="微软雅黑" panose="020B0503020204020204" pitchFamily="34" charset="-122"/>
                          <a:ea typeface="微软雅黑" panose="020B0503020204020204" pitchFamily="34" charset="-122"/>
                        </a:rPr>
                        <a:t>第三方软件集成</a:t>
                      </a:r>
                      <a:endParaRPr lang="de-DE" sz="1200" b="0" dirty="0" smtClean="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78873">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de-DE" sz="1200" b="0" dirty="0" smtClean="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r>
              <a:tr h="73055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CN" altLang="en-US" sz="1200" b="0" dirty="0" smtClean="0">
                          <a:solidFill>
                            <a:schemeClr val="tx1"/>
                          </a:solidFill>
                          <a:latin typeface="微软雅黑" panose="020B0503020204020204" pitchFamily="34" charset="-122"/>
                          <a:ea typeface="微软雅黑" panose="020B0503020204020204" pitchFamily="34" charset="-122"/>
                        </a:rPr>
                        <a:t>内置工具</a:t>
                      </a:r>
                      <a:endParaRPr lang="de-DE" sz="1200" b="0" dirty="0" smtClean="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5616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de-DE" sz="1200" b="0" dirty="0" smtClean="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055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de-DE" sz="1200" b="0" dirty="0" smtClean="0">
                          <a:solidFill>
                            <a:schemeClr val="tx1"/>
                          </a:solidFill>
                          <a:latin typeface="微软雅黑" panose="020B0503020204020204" pitchFamily="34" charset="-122"/>
                          <a:ea typeface="微软雅黑" panose="020B0503020204020204" pitchFamily="34" charset="-122"/>
                        </a:rPr>
                        <a:t>HANA</a:t>
                      </a:r>
                    </a:p>
                  </a:txBody>
                  <a:tcPr marL="36000" marR="36000" marT="36000" marB="3600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pic>
        <p:nvPicPr>
          <p:cNvPr id="149" name="Picture 3"/>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9539474" y="1546689"/>
            <a:ext cx="1031509" cy="802285"/>
          </a:xfrm>
          <a:prstGeom prst="rect">
            <a:avLst/>
          </a:prstGeom>
          <a:noFill/>
          <a:ln w="9525">
            <a:noFill/>
            <a:miter lim="800000"/>
            <a:headEnd/>
            <a:tailEnd/>
          </a:ln>
        </p:spPr>
      </p:pic>
      <p:pic>
        <p:nvPicPr>
          <p:cNvPr id="150" name="Picture 3"/>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0782802" y="1546689"/>
            <a:ext cx="1031509" cy="802285"/>
          </a:xfrm>
          <a:prstGeom prst="rect">
            <a:avLst/>
          </a:prstGeom>
          <a:noFill/>
          <a:ln w="9525">
            <a:noFill/>
            <a:miter lim="800000"/>
            <a:headEnd/>
            <a:tailEnd/>
          </a:ln>
        </p:spPr>
      </p:pic>
      <p:pic>
        <p:nvPicPr>
          <p:cNvPr id="151" name="Picture 3"/>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0701319" y="465018"/>
            <a:ext cx="1031509" cy="802285"/>
          </a:xfrm>
          <a:prstGeom prst="rect">
            <a:avLst/>
          </a:prstGeom>
          <a:noFill/>
          <a:ln w="9525">
            <a:noFill/>
            <a:miter lim="800000"/>
            <a:headEnd/>
            <a:tailEnd/>
          </a:ln>
        </p:spPr>
      </p:pic>
      <p:sp>
        <p:nvSpPr>
          <p:cNvPr id="152" name="Left-Right Arrow 35"/>
          <p:cNvSpPr/>
          <p:nvPr/>
        </p:nvSpPr>
        <p:spPr bwMode="gray">
          <a:xfrm>
            <a:off x="10432457" y="1855806"/>
            <a:ext cx="467454" cy="175771"/>
          </a:xfrm>
          <a:prstGeom prst="leftRightArrow">
            <a:avLst/>
          </a:prstGeom>
          <a:solidFill>
            <a:schemeClr val="accent1"/>
          </a:solidFill>
          <a:ln w="9525" algn="ctr">
            <a:noFill/>
            <a:prstDash val="solid"/>
            <a:miter lim="800000"/>
            <a:headEnd/>
            <a:tailEnd/>
          </a:ln>
          <a:scene3d>
            <a:camera prst="orthographicFront"/>
            <a:lightRig rig="threePt" dir="t"/>
          </a:scene3d>
          <a:sp3d prstMaterial="matte">
            <a:extrusionClr>
              <a:schemeClr val="bg1"/>
            </a:extrusionClr>
            <a:contourClr>
              <a:schemeClr val="bg1"/>
            </a:contourClr>
          </a:sp3d>
        </p:spPr>
        <p:txBody>
          <a:bodyPr lIns="89963" tIns="71971" rIns="89963" bIns="71971" rtlCol="0" anchor="ctr"/>
          <a:lstStyle/>
          <a:p>
            <a:pPr defTabSz="914036">
              <a:spcBef>
                <a:spcPct val="50000"/>
              </a:spcBef>
              <a:buClr>
                <a:srgbClr val="F0AB00"/>
              </a:buClr>
            </a:pPr>
            <a:endParaRPr lang="en-US" dirty="0" err="1">
              <a:solidFill>
                <a:srgbClr val="000000"/>
              </a:solidFill>
              <a:latin typeface="微软雅黑" panose="020B0503020204020204" pitchFamily="34" charset="-122"/>
              <a:ea typeface="微软雅黑" panose="020B0503020204020204" pitchFamily="34" charset="-122"/>
              <a:cs typeface="+mn-cs"/>
            </a:endParaRPr>
          </a:p>
        </p:txBody>
      </p:sp>
      <p:sp>
        <p:nvSpPr>
          <p:cNvPr id="153" name="Left-Right Arrow 36"/>
          <p:cNvSpPr/>
          <p:nvPr/>
        </p:nvSpPr>
        <p:spPr bwMode="gray">
          <a:xfrm>
            <a:off x="10282961" y="804364"/>
            <a:ext cx="467454" cy="175771"/>
          </a:xfrm>
          <a:prstGeom prst="leftRightArrow">
            <a:avLst/>
          </a:prstGeom>
          <a:solidFill>
            <a:schemeClr val="accent1"/>
          </a:solidFill>
          <a:ln w="9525" algn="ctr">
            <a:noFill/>
            <a:prstDash val="solid"/>
            <a:miter lim="800000"/>
            <a:headEnd/>
            <a:tailEnd/>
          </a:ln>
          <a:scene3d>
            <a:camera prst="orthographicFront"/>
            <a:lightRig rig="threePt" dir="t"/>
          </a:scene3d>
          <a:sp3d prstMaterial="matte">
            <a:extrusionClr>
              <a:schemeClr val="bg1"/>
            </a:extrusionClr>
            <a:contourClr>
              <a:schemeClr val="bg1"/>
            </a:contourClr>
          </a:sp3d>
        </p:spPr>
        <p:txBody>
          <a:bodyPr lIns="89963" tIns="71971" rIns="89963" bIns="71971" rtlCol="0" anchor="ctr"/>
          <a:lstStyle/>
          <a:p>
            <a:pPr defTabSz="914036">
              <a:spcBef>
                <a:spcPct val="50000"/>
              </a:spcBef>
              <a:buClr>
                <a:srgbClr val="F0AB00"/>
              </a:buClr>
            </a:pPr>
            <a:endParaRPr lang="en-US" dirty="0" err="1">
              <a:solidFill>
                <a:srgbClr val="000000"/>
              </a:solidFill>
              <a:latin typeface="微软雅黑" panose="020B0503020204020204" pitchFamily="34" charset="-122"/>
              <a:ea typeface="微软雅黑" panose="020B0503020204020204" pitchFamily="34" charset="-122"/>
              <a:cs typeface="+mn-cs"/>
            </a:endParaRPr>
          </a:p>
        </p:txBody>
      </p:sp>
      <p:sp>
        <p:nvSpPr>
          <p:cNvPr id="154" name="Rectangle 40"/>
          <p:cNvSpPr/>
          <p:nvPr/>
        </p:nvSpPr>
        <p:spPr>
          <a:xfrm>
            <a:off x="6013990" y="5623626"/>
            <a:ext cx="1357231" cy="707886"/>
          </a:xfrm>
          <a:prstGeom prst="rect">
            <a:avLst/>
          </a:prstGeom>
        </p:spPr>
        <p:txBody>
          <a:bodyPr wrap="none">
            <a:spAutoFit/>
          </a:bodyPr>
          <a:lstStyle/>
          <a:p>
            <a:pPr algn="l" rtl="0"/>
            <a:r>
              <a:rPr lang="en-US" sz="4000" spc="-200" dirty="0">
                <a:solidFill>
                  <a:srgbClr val="CCCCCC">
                    <a:lumMod val="75000"/>
                  </a:srgbClr>
                </a:solidFill>
                <a:latin typeface="微软雅黑" panose="020B0503020204020204" pitchFamily="34" charset="-122"/>
                <a:ea typeface="微软雅黑" panose="020B0503020204020204" pitchFamily="34" charset="-122"/>
                <a:cs typeface="+mn-cs"/>
              </a:rPr>
              <a:t> Core</a:t>
            </a:r>
            <a:endParaRPr lang="de-DE" sz="4000" dirty="0">
              <a:solidFill>
                <a:srgbClr val="000000"/>
              </a:solidFill>
              <a:latin typeface="微软雅黑" panose="020B0503020204020204" pitchFamily="34" charset="-122"/>
              <a:ea typeface="微软雅黑" panose="020B0503020204020204" pitchFamily="34" charset="-122"/>
              <a:cs typeface="+mn-cs"/>
            </a:endParaRPr>
          </a:p>
        </p:txBody>
      </p:sp>
      <p:sp>
        <p:nvSpPr>
          <p:cNvPr id="156" name="Rectangle 42"/>
          <p:cNvSpPr/>
          <p:nvPr/>
        </p:nvSpPr>
        <p:spPr>
          <a:xfrm>
            <a:off x="8145325" y="6073682"/>
            <a:ext cx="3587503" cy="430887"/>
          </a:xfrm>
          <a:prstGeom prst="rect">
            <a:avLst/>
          </a:prstGeom>
        </p:spPr>
        <p:txBody>
          <a:bodyPr wrap="square">
            <a:spAutoFit/>
          </a:bodyPr>
          <a:lstStyle/>
          <a:p>
            <a:pPr algn="ctr" rtl="0"/>
            <a:r>
              <a:rPr lang="en-US" sz="2200" spc="-200" dirty="0">
                <a:solidFill>
                  <a:srgbClr val="CCCCCC">
                    <a:lumMod val="75000"/>
                  </a:srgbClr>
                </a:solidFill>
                <a:latin typeface="微软雅黑" panose="020B0503020204020204" pitchFamily="34" charset="-122"/>
                <a:ea typeface="微软雅黑" panose="020B0503020204020204" pitchFamily="34" charset="-122"/>
                <a:cs typeface="+mn-cs"/>
              </a:rPr>
              <a:t>B1 </a:t>
            </a:r>
            <a:r>
              <a:rPr lang="en-US" altLang="zh-CN" sz="2200" spc="-200" dirty="0">
                <a:solidFill>
                  <a:srgbClr val="CCCCCC">
                    <a:lumMod val="75000"/>
                  </a:srgbClr>
                </a:solidFill>
                <a:latin typeface="微软雅黑" panose="020B0503020204020204" pitchFamily="34" charset="-122"/>
                <a:ea typeface="微软雅黑" panose="020B0503020204020204" pitchFamily="34" charset="-122"/>
                <a:cs typeface="+mn-cs"/>
              </a:rPr>
              <a:t>Integration</a:t>
            </a:r>
            <a:endParaRPr lang="en-US" sz="2200" spc="-200" dirty="0">
              <a:solidFill>
                <a:srgbClr val="CCCCCC">
                  <a:lumMod val="75000"/>
                </a:srgbClr>
              </a:solidFill>
              <a:latin typeface="微软雅黑" panose="020B0503020204020204" pitchFamily="34" charset="-122"/>
              <a:ea typeface="微软雅黑" panose="020B0503020204020204" pitchFamily="34" charset="-122"/>
              <a:cs typeface="+mn-cs"/>
            </a:endParaRPr>
          </a:p>
        </p:txBody>
      </p:sp>
      <p:sp>
        <p:nvSpPr>
          <p:cNvPr id="157" name="Left-Right Arrow 46"/>
          <p:cNvSpPr/>
          <p:nvPr/>
        </p:nvSpPr>
        <p:spPr bwMode="gray">
          <a:xfrm rot="16200000">
            <a:off x="5265237" y="2124175"/>
            <a:ext cx="467454" cy="295309"/>
          </a:xfrm>
          <a:prstGeom prst="leftRightArrow">
            <a:avLst/>
          </a:prstGeom>
          <a:solidFill>
            <a:schemeClr val="accent1"/>
          </a:solidFill>
          <a:ln w="9525" algn="ctr">
            <a:noFill/>
            <a:prstDash val="solid"/>
            <a:miter lim="800000"/>
            <a:headEnd/>
            <a:tailEnd/>
          </a:ln>
          <a:scene3d>
            <a:camera prst="orthographicFront"/>
            <a:lightRig rig="threePt" dir="t"/>
          </a:scene3d>
          <a:sp3d prstMaterial="matte">
            <a:extrusionClr>
              <a:schemeClr val="bg1"/>
            </a:extrusionClr>
            <a:contourClr>
              <a:schemeClr val="bg1"/>
            </a:contourClr>
          </a:sp3d>
        </p:spPr>
        <p:txBody>
          <a:bodyPr lIns="89963" tIns="71971" rIns="89963" bIns="71971" rtlCol="0" anchor="ctr"/>
          <a:lstStyle/>
          <a:p>
            <a:pPr defTabSz="914036">
              <a:spcBef>
                <a:spcPct val="50000"/>
              </a:spcBef>
              <a:buClr>
                <a:srgbClr val="F0AB00"/>
              </a:buClr>
            </a:pPr>
            <a:endParaRPr lang="en-US" dirty="0" err="1">
              <a:solidFill>
                <a:srgbClr val="000000"/>
              </a:solidFill>
              <a:latin typeface="微软雅黑" panose="020B0503020204020204" pitchFamily="34" charset="-122"/>
              <a:ea typeface="微软雅黑" panose="020B0503020204020204" pitchFamily="34" charset="-122"/>
              <a:cs typeface="+mn-cs"/>
            </a:endParaRPr>
          </a:p>
        </p:txBody>
      </p:sp>
      <p:sp>
        <p:nvSpPr>
          <p:cNvPr id="158" name="Left-Right Arrow 47"/>
          <p:cNvSpPr/>
          <p:nvPr/>
        </p:nvSpPr>
        <p:spPr bwMode="gray">
          <a:xfrm>
            <a:off x="7714531" y="5633011"/>
            <a:ext cx="768368" cy="456292"/>
          </a:xfrm>
          <a:prstGeom prst="leftRightArrow">
            <a:avLst/>
          </a:prstGeom>
          <a:solidFill>
            <a:schemeClr val="accent1"/>
          </a:solidFill>
          <a:ln w="9525" algn="ctr">
            <a:noFill/>
            <a:prstDash val="solid"/>
            <a:miter lim="800000"/>
            <a:headEnd/>
            <a:tailEnd/>
          </a:ln>
          <a:scene3d>
            <a:camera prst="orthographicFront"/>
            <a:lightRig rig="threePt" dir="t"/>
          </a:scene3d>
          <a:sp3d prstMaterial="matte">
            <a:extrusionClr>
              <a:schemeClr val="bg1"/>
            </a:extrusionClr>
            <a:contourClr>
              <a:schemeClr val="bg1"/>
            </a:contourClr>
          </a:sp3d>
        </p:spPr>
        <p:txBody>
          <a:bodyPr lIns="89963" tIns="71971" rIns="89963" bIns="71971" rtlCol="0" anchor="ctr"/>
          <a:lstStyle/>
          <a:p>
            <a:pPr defTabSz="914036">
              <a:spcBef>
                <a:spcPct val="50000"/>
              </a:spcBef>
              <a:buClr>
                <a:srgbClr val="F0AB00"/>
              </a:buClr>
            </a:pPr>
            <a:endParaRPr lang="en-US" dirty="0" err="1">
              <a:solidFill>
                <a:srgbClr val="000000"/>
              </a:solidFill>
              <a:latin typeface="微软雅黑" panose="020B0503020204020204" pitchFamily="34" charset="-122"/>
              <a:ea typeface="微软雅黑" panose="020B0503020204020204" pitchFamily="34" charset="-122"/>
              <a:cs typeface="+mn-cs"/>
            </a:endParaRPr>
          </a:p>
        </p:txBody>
      </p:sp>
      <p:sp>
        <p:nvSpPr>
          <p:cNvPr id="106" name="Rectangle 44"/>
          <p:cNvSpPr/>
          <p:nvPr/>
        </p:nvSpPr>
        <p:spPr bwMode="gray">
          <a:xfrm>
            <a:off x="3362233" y="162720"/>
            <a:ext cx="4617342" cy="1847491"/>
          </a:xfrm>
          <a:prstGeom prst="rect">
            <a:avLst/>
          </a:prstGeom>
          <a:solidFill>
            <a:schemeClr val="bg1">
              <a:lumMod val="95000"/>
            </a:schemeClr>
          </a:solidFill>
          <a:ln w="6350" algn="ctr">
            <a:noFill/>
            <a:miter lim="800000"/>
            <a:headEnd/>
            <a:tailEnd/>
          </a:ln>
        </p:spPr>
        <p:txBody>
          <a:bodyPr lIns="90000" tIns="72000" rIns="90000" bIns="72000" rtlCol="0" anchor="ctr"/>
          <a:lstStyle/>
          <a:p>
            <a:pPr algn="ctr" rtl="0" fontAlgn="base">
              <a:spcBef>
                <a:spcPct val="50000"/>
              </a:spcBef>
              <a:spcAft>
                <a:spcPct val="0"/>
              </a:spcAft>
              <a:buClr>
                <a:srgbClr val="F0AB00"/>
              </a:buClr>
              <a:buSzPct val="80000"/>
            </a:pPr>
            <a:endParaRPr lang="de-DE"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pic>
        <p:nvPicPr>
          <p:cNvPr id="131" name="Picture 10" descr="C:\Users\D030215\Desktop\PPT\272695_h_srgb_s_gl.jpg"/>
          <p:cNvPicPr>
            <a:picLocks noChangeAspect="1" noChangeArrowheads="1"/>
          </p:cNvPicPr>
          <p:nvPr/>
        </p:nvPicPr>
        <p:blipFill>
          <a:blip r:embed="rId15" cstate="print">
            <a:clrChange>
              <a:clrFrom>
                <a:srgbClr val="FFFFFF"/>
              </a:clrFrom>
              <a:clrTo>
                <a:srgbClr val="FFFFFF">
                  <a:alpha val="0"/>
                </a:srgbClr>
              </a:clrTo>
            </a:clrChange>
          </a:blip>
          <a:srcRect l="1778" t="1265"/>
          <a:stretch>
            <a:fillRect/>
          </a:stretch>
        </p:blipFill>
        <p:spPr bwMode="auto">
          <a:xfrm>
            <a:off x="4872379" y="464762"/>
            <a:ext cx="698462" cy="702105"/>
          </a:xfrm>
          <a:prstGeom prst="rect">
            <a:avLst/>
          </a:prstGeom>
          <a:noFill/>
        </p:spPr>
      </p:pic>
      <p:pic>
        <p:nvPicPr>
          <p:cNvPr id="132" name="Picture 11" descr="C:\Users\D030215\Desktop\PPT\272570_h_srgb_s_gl.jpg"/>
          <p:cNvPicPr>
            <a:picLocks noChangeAspect="1" noChangeArrowheads="1"/>
          </p:cNvPicPr>
          <p:nvPr/>
        </p:nvPicPr>
        <p:blipFill>
          <a:blip r:embed="rId16" cstate="print">
            <a:clrChange>
              <a:clrFrom>
                <a:srgbClr val="FFFFFF"/>
              </a:clrFrom>
              <a:clrTo>
                <a:srgbClr val="FFFFFF">
                  <a:alpha val="0"/>
                </a:srgbClr>
              </a:clrTo>
            </a:clrChange>
          </a:blip>
          <a:srcRect l="1979"/>
          <a:stretch>
            <a:fillRect/>
          </a:stretch>
        </p:blipFill>
        <p:spPr bwMode="auto">
          <a:xfrm>
            <a:off x="3504557" y="471665"/>
            <a:ext cx="777518" cy="670047"/>
          </a:xfrm>
          <a:prstGeom prst="rect">
            <a:avLst/>
          </a:prstGeom>
          <a:noFill/>
        </p:spPr>
      </p:pic>
      <p:pic>
        <p:nvPicPr>
          <p:cNvPr id="136" name="Picture 15" descr="C:\Users\D030215\Desktop\PPT\272772_h_srgb_s_gl.jpg"/>
          <p:cNvPicPr>
            <a:picLocks noChangeAspect="1" noChangeArrowheads="1"/>
          </p:cNvPicPr>
          <p:nvPr/>
        </p:nvPicPr>
        <p:blipFill>
          <a:blip r:embed="rId17" cstate="print"/>
          <a:srcRect/>
          <a:stretch>
            <a:fillRect/>
          </a:stretch>
        </p:blipFill>
        <p:spPr bwMode="auto">
          <a:xfrm rot="16200000">
            <a:off x="6196140" y="475197"/>
            <a:ext cx="512598" cy="656595"/>
          </a:xfrm>
          <a:prstGeom prst="rect">
            <a:avLst/>
          </a:prstGeom>
          <a:noFill/>
        </p:spPr>
      </p:pic>
      <p:sp>
        <p:nvSpPr>
          <p:cNvPr id="138" name="TextBox 26"/>
          <p:cNvSpPr txBox="1"/>
          <p:nvPr/>
        </p:nvSpPr>
        <p:spPr>
          <a:xfrm>
            <a:off x="4421770" y="1344769"/>
            <a:ext cx="1542894" cy="307777"/>
          </a:xfrm>
          <a:prstGeom prst="rect">
            <a:avLst/>
          </a:prstGeom>
          <a:noFill/>
        </p:spPr>
        <p:txBody>
          <a:bodyPr wrap="square" rtlCol="0">
            <a:spAutoFit/>
          </a:bodyPr>
          <a:lstStyle/>
          <a:p>
            <a:pPr algn="ctr" rtl="0" fontAlgn="base">
              <a:spcBef>
                <a:spcPct val="50000"/>
              </a:spcBef>
              <a:spcAft>
                <a:spcPct val="0"/>
              </a:spcAft>
              <a:buClr>
                <a:srgbClr val="F0AB00"/>
              </a:buClr>
              <a:buSzPct val="80000"/>
            </a:pPr>
            <a:r>
              <a:rPr lang="zh-CN" altLang="en-US" sz="1400" b="1" dirty="0">
                <a:solidFill>
                  <a:srgbClr val="000000"/>
                </a:solidFill>
                <a:latin typeface="微软雅黑" panose="020B0503020204020204" pitchFamily="34" charset="-122"/>
                <a:ea typeface="微软雅黑" panose="020B0503020204020204" pitchFamily="34" charset="-122"/>
                <a:cs typeface="Arial Unicode MS" pitchFamily="34" charset="-128"/>
              </a:rPr>
              <a:t>多语言</a:t>
            </a:r>
            <a:r>
              <a:rPr lang="en-US" sz="1400" b="1" dirty="0">
                <a:solidFill>
                  <a:srgbClr val="000000"/>
                </a:solidFill>
                <a:latin typeface="微软雅黑" panose="020B0503020204020204" pitchFamily="34" charset="-122"/>
                <a:ea typeface="微软雅黑" panose="020B0503020204020204" pitchFamily="34" charset="-122"/>
                <a:cs typeface="Arial Unicode MS" pitchFamily="34" charset="-128"/>
              </a:rPr>
              <a:t>&amp;</a:t>
            </a:r>
            <a:r>
              <a:rPr lang="zh-CN" altLang="en-US" sz="1400" b="1" dirty="0">
                <a:solidFill>
                  <a:srgbClr val="000000"/>
                </a:solidFill>
                <a:latin typeface="微软雅黑" panose="020B0503020204020204" pitchFamily="34" charset="-122"/>
                <a:ea typeface="微软雅黑" panose="020B0503020204020204" pitchFamily="34" charset="-122"/>
                <a:cs typeface="Arial Unicode MS" pitchFamily="34" charset="-128"/>
              </a:rPr>
              <a:t>本地化</a:t>
            </a:r>
            <a:endParaRPr lang="de-DE" sz="1400" b="1"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sp>
        <p:nvSpPr>
          <p:cNvPr id="139" name="TextBox 27"/>
          <p:cNvSpPr txBox="1"/>
          <p:nvPr/>
        </p:nvSpPr>
        <p:spPr>
          <a:xfrm>
            <a:off x="3418035" y="1344769"/>
            <a:ext cx="1003736" cy="307777"/>
          </a:xfrm>
          <a:prstGeom prst="rect">
            <a:avLst/>
          </a:prstGeom>
          <a:noFill/>
        </p:spPr>
        <p:txBody>
          <a:bodyPr wrap="square" rtlCol="0">
            <a:spAutoFit/>
          </a:bodyPr>
          <a:lstStyle/>
          <a:p>
            <a:pPr algn="ctr" rtl="0" fontAlgn="base">
              <a:spcBef>
                <a:spcPct val="50000"/>
              </a:spcBef>
              <a:spcAft>
                <a:spcPct val="0"/>
              </a:spcAft>
              <a:buClr>
                <a:srgbClr val="F0AB00"/>
              </a:buClr>
              <a:buSzPct val="80000"/>
            </a:pPr>
            <a:r>
              <a:rPr lang="zh-CN" altLang="en-US" sz="1400" b="1" dirty="0">
                <a:solidFill>
                  <a:srgbClr val="000000"/>
                </a:solidFill>
                <a:latin typeface="微软雅黑" panose="020B0503020204020204" pitchFamily="34" charset="-122"/>
                <a:ea typeface="微软雅黑" panose="020B0503020204020204" pitchFamily="34" charset="-122"/>
                <a:cs typeface="Arial Unicode MS" pitchFamily="34" charset="-128"/>
              </a:rPr>
              <a:t>商务分析</a:t>
            </a:r>
            <a:endParaRPr lang="de-DE" sz="1400" b="1"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sp>
        <p:nvSpPr>
          <p:cNvPr id="155" name="TextBox 41"/>
          <p:cNvSpPr txBox="1"/>
          <p:nvPr/>
        </p:nvSpPr>
        <p:spPr>
          <a:xfrm>
            <a:off x="5964665" y="1330914"/>
            <a:ext cx="902769" cy="307777"/>
          </a:xfrm>
          <a:prstGeom prst="rect">
            <a:avLst/>
          </a:prstGeom>
          <a:noFill/>
        </p:spPr>
        <p:txBody>
          <a:bodyPr wrap="square" rtlCol="0">
            <a:spAutoFit/>
          </a:bodyPr>
          <a:lstStyle/>
          <a:p>
            <a:pPr algn="ctr" rtl="0" fontAlgn="base">
              <a:spcBef>
                <a:spcPct val="50000"/>
              </a:spcBef>
              <a:spcAft>
                <a:spcPct val="0"/>
              </a:spcAft>
              <a:buClr>
                <a:srgbClr val="F0AB00"/>
              </a:buClr>
              <a:buSzPct val="80000"/>
            </a:pPr>
            <a:r>
              <a:rPr lang="zh-CN" altLang="en-US" sz="1400" b="1" dirty="0">
                <a:solidFill>
                  <a:srgbClr val="000000"/>
                </a:solidFill>
                <a:latin typeface="微软雅黑" panose="020B0503020204020204" pitchFamily="34" charset="-122"/>
                <a:ea typeface="微软雅黑" panose="020B0503020204020204" pitchFamily="34" charset="-122"/>
                <a:cs typeface="Arial Unicode MS" pitchFamily="34" charset="-128"/>
              </a:rPr>
              <a:t>移动设备</a:t>
            </a:r>
            <a:endParaRPr lang="de-DE" sz="1400" b="1" dirty="0">
              <a:solidFill>
                <a:srgbClr val="000000"/>
              </a:solidFill>
              <a:latin typeface="微软雅黑" panose="020B0503020204020204" pitchFamily="34" charset="-122"/>
              <a:ea typeface="微软雅黑" panose="020B0503020204020204" pitchFamily="34" charset="-122"/>
              <a:cs typeface="Arial Unicode MS" pitchFamily="34" charset="-128"/>
            </a:endParaRPr>
          </a:p>
        </p:txBody>
      </p:sp>
      <p:sp>
        <p:nvSpPr>
          <p:cNvPr id="159" name="TextBox 45"/>
          <p:cNvSpPr txBox="1"/>
          <p:nvPr/>
        </p:nvSpPr>
        <p:spPr>
          <a:xfrm>
            <a:off x="6839730" y="1324615"/>
            <a:ext cx="1137124" cy="307777"/>
          </a:xfrm>
          <a:prstGeom prst="rect">
            <a:avLst/>
          </a:prstGeom>
          <a:noFill/>
        </p:spPr>
        <p:txBody>
          <a:bodyPr wrap="square" rtlCol="0">
            <a:spAutoFit/>
          </a:bodyPr>
          <a:lstStyle/>
          <a:p>
            <a:pPr algn="ctr" rtl="0" fontAlgn="base">
              <a:spcBef>
                <a:spcPct val="50000"/>
              </a:spcBef>
              <a:spcAft>
                <a:spcPct val="0"/>
              </a:spcAft>
              <a:buClr>
                <a:srgbClr val="F0AB00"/>
              </a:buClr>
              <a:buSzPct val="80000"/>
            </a:pPr>
            <a:r>
              <a:rPr lang="en-US" altLang="zh-CN" sz="1400" b="1" dirty="0">
                <a:solidFill>
                  <a:srgbClr val="000000"/>
                </a:solidFill>
                <a:latin typeface="微软雅黑" panose="020B0503020204020204" pitchFamily="34" charset="-122"/>
                <a:ea typeface="微软雅黑" panose="020B0503020204020204" pitchFamily="34" charset="-122"/>
                <a:cs typeface="Arial Unicode MS" pitchFamily="34" charset="-128"/>
              </a:rPr>
              <a:t>MS</a:t>
            </a:r>
            <a:r>
              <a:rPr lang="de-DE" sz="1400" b="1" dirty="0">
                <a:solidFill>
                  <a:srgbClr val="000000"/>
                </a:solidFill>
                <a:latin typeface="微软雅黑" panose="020B0503020204020204" pitchFamily="34" charset="-122"/>
                <a:ea typeface="微软雅黑" panose="020B0503020204020204" pitchFamily="34" charset="-122"/>
                <a:cs typeface="Arial Unicode MS" pitchFamily="34" charset="-128"/>
              </a:rPr>
              <a:t> Office</a:t>
            </a:r>
          </a:p>
        </p:txBody>
      </p:sp>
      <p:pic>
        <p:nvPicPr>
          <p:cNvPr id="160" name="Picture 1" descr="C:\Users\D030215\Desktop\PPT\microsoft-office-logo3pol.png"/>
          <p:cNvPicPr>
            <a:picLocks noChangeAspect="1" noChangeArrowheads="1"/>
          </p:cNvPicPr>
          <p:nvPr/>
        </p:nvPicPr>
        <p:blipFill>
          <a:blip r:embed="rId18" cstate="print">
            <a:grayscl/>
          </a:blip>
          <a:srcRect/>
          <a:stretch>
            <a:fillRect/>
          </a:stretch>
        </p:blipFill>
        <p:spPr bwMode="auto">
          <a:xfrm>
            <a:off x="7029911" y="489322"/>
            <a:ext cx="678244" cy="678244"/>
          </a:xfrm>
          <a:prstGeom prst="rect">
            <a:avLst/>
          </a:prstGeom>
          <a:noFill/>
        </p:spPr>
      </p:pic>
      <p:pic>
        <p:nvPicPr>
          <p:cNvPr id="49" name="Picture 437"/>
          <p:cNvPicPr/>
          <p:nvPr/>
        </p:nvPicPr>
        <p:blipFill>
          <a:blip r:embed="rId19"/>
          <a:stretch/>
        </p:blipFill>
        <p:spPr>
          <a:xfrm>
            <a:off x="10789807" y="5388461"/>
            <a:ext cx="903129" cy="472696"/>
          </a:xfrm>
          <a:prstGeom prst="rect">
            <a:avLst/>
          </a:prstGeom>
          <a:ln w="27360">
            <a:noFill/>
          </a:ln>
        </p:spPr>
      </p:pic>
      <p:sp>
        <p:nvSpPr>
          <p:cNvPr id="50" name="Rectangle 39"/>
          <p:cNvSpPr/>
          <p:nvPr/>
        </p:nvSpPr>
        <p:spPr>
          <a:xfrm>
            <a:off x="9568419" y="5188907"/>
            <a:ext cx="1870904" cy="430887"/>
          </a:xfrm>
          <a:prstGeom prst="rect">
            <a:avLst/>
          </a:prstGeom>
        </p:spPr>
        <p:txBody>
          <a:bodyPr wrap="square">
            <a:spAutoFit/>
          </a:bodyPr>
          <a:lstStyle/>
          <a:p>
            <a:r>
              <a:rPr lang="zh-CN" altLang="en-US" sz="1100" dirty="0" smtClean="0">
                <a:solidFill>
                  <a:srgbClr val="000000"/>
                </a:solidFill>
                <a:latin typeface="微软雅黑" panose="020B0503020204020204" pitchFamily="34" charset="-122"/>
                <a:ea typeface="微软雅黑" panose="020B0503020204020204" pitchFamily="34" charset="-122"/>
                <a:cs typeface="+mn-cs"/>
              </a:rPr>
              <a:t>先进的内存计算</a:t>
            </a:r>
            <a:endParaRPr lang="en-US" sz="1100" dirty="0">
              <a:solidFill>
                <a:srgbClr val="000000"/>
              </a:solidFill>
              <a:latin typeface="微软雅黑" panose="020B0503020204020204" pitchFamily="34" charset="-122"/>
              <a:ea typeface="微软雅黑" panose="020B0503020204020204" pitchFamily="34" charset="-122"/>
              <a:cs typeface="+mn-cs"/>
            </a:endParaRPr>
          </a:p>
          <a:p>
            <a:r>
              <a:rPr lang="en-US" altLang="zh-CN" sz="1100" spc="-1" dirty="0">
                <a:solidFill>
                  <a:srgbClr val="000000"/>
                </a:solidFill>
                <a:uFill>
                  <a:solidFill>
                    <a:srgbClr val="FFFFFF"/>
                  </a:solidFill>
                </a:uFill>
              </a:rPr>
              <a:t>SUSE </a:t>
            </a:r>
            <a:r>
              <a:rPr lang="en-US" altLang="zh-CN" sz="1100" spc="-1" dirty="0" smtClean="0">
                <a:solidFill>
                  <a:srgbClr val="000000"/>
                </a:solidFill>
                <a:uFill>
                  <a:solidFill>
                    <a:srgbClr val="FFFFFF"/>
                  </a:solidFill>
                </a:uFill>
              </a:rPr>
              <a:t>Linux </a:t>
            </a:r>
            <a:r>
              <a:rPr lang="zh-CN" altLang="en-US" sz="1100" spc="-1" dirty="0" smtClean="0">
                <a:solidFill>
                  <a:srgbClr val="000000"/>
                </a:solidFill>
                <a:uFill>
                  <a:solidFill>
                    <a:srgbClr val="FFFFFF"/>
                  </a:solidFill>
                </a:uFill>
              </a:rPr>
              <a:t>支持</a:t>
            </a:r>
            <a:endParaRPr lang="de-DE" sz="1100" dirty="0">
              <a:solidFill>
                <a:srgbClr val="000000"/>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646297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1926"/>
            <a:ext cx="2907684" cy="627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组合 2"/>
          <p:cNvGrpSpPr/>
          <p:nvPr/>
        </p:nvGrpSpPr>
        <p:grpSpPr>
          <a:xfrm>
            <a:off x="3364146" y="176271"/>
            <a:ext cx="8396054" cy="6258740"/>
            <a:chOff x="2681495" y="267060"/>
            <a:chExt cx="7929618" cy="6143668"/>
          </a:xfrm>
        </p:grpSpPr>
        <p:sp>
          <p:nvSpPr>
            <p:cNvPr id="129" name="Rectangle 170"/>
            <p:cNvSpPr>
              <a:spLocks noChangeArrowheads="1"/>
            </p:cNvSpPr>
            <p:nvPr/>
          </p:nvSpPr>
          <p:spPr bwMode="auto">
            <a:xfrm>
              <a:off x="2681527" y="267060"/>
              <a:ext cx="7929586" cy="642942"/>
            </a:xfrm>
            <a:prstGeom prst="rect">
              <a:avLst/>
            </a:prstGeom>
            <a:solidFill>
              <a:schemeClr val="bg1">
                <a:lumMod val="95000"/>
              </a:schemeClr>
            </a:solidFill>
            <a:ln w="12700" cap="flat" cmpd="sng" algn="ctr">
              <a:noFill/>
              <a:prstDash val="solid"/>
              <a:round/>
              <a:headEnd type="none" w="med" len="med"/>
              <a:tailEnd type="none" w="med" len="med"/>
            </a:ln>
            <a:effectLst/>
            <a:scene3d>
              <a:camera prst="orthographicFront">
                <a:rot lat="0" lon="0" rev="0"/>
              </a:camera>
              <a:lightRig rig="flood"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endParaRPr lang="zh-CN" altLang="en-US" sz="1200" dirty="0">
                <a:latin typeface="微软雅黑" pitchFamily="34" charset="-122"/>
                <a:ea typeface="微软雅黑" pitchFamily="34" charset="-122"/>
              </a:endParaRPr>
            </a:p>
          </p:txBody>
        </p:sp>
        <p:sp>
          <p:nvSpPr>
            <p:cNvPr id="2" name="Rectangle 101"/>
            <p:cNvSpPr>
              <a:spLocks noChangeArrowheads="1"/>
            </p:cNvSpPr>
            <p:nvPr/>
          </p:nvSpPr>
          <p:spPr bwMode="auto">
            <a:xfrm>
              <a:off x="2681495" y="3570715"/>
              <a:ext cx="7929618" cy="406400"/>
            </a:xfrm>
            <a:prstGeom prst="rect">
              <a:avLst/>
            </a:prstGeom>
            <a:solidFill>
              <a:schemeClr val="bg1">
                <a:lumMod val="95000"/>
              </a:schemeClr>
            </a:solidFill>
            <a:ln w="12700" cap="flat" cmpd="sng" algn="ctr">
              <a:noFill/>
              <a:prstDash val="solid"/>
              <a:round/>
              <a:headEnd type="none" w="med" len="med"/>
              <a:tailEnd type="none" w="med" len="med"/>
            </a:ln>
            <a:effectLst/>
            <a:scene3d>
              <a:camera prst="orthographicFront">
                <a:rot lat="0" lon="0" rev="0"/>
              </a:camera>
              <a:lightRig rig="flood"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endParaRPr lang="zh-CN" altLang="en-US" sz="1200" dirty="0">
                <a:latin typeface="微软雅黑" pitchFamily="34" charset="-122"/>
                <a:ea typeface="微软雅黑" pitchFamily="34" charset="-122"/>
              </a:endParaRPr>
            </a:p>
          </p:txBody>
        </p:sp>
        <p:sp>
          <p:nvSpPr>
            <p:cNvPr id="4" name="Rectangle 170"/>
            <p:cNvSpPr>
              <a:spLocks noChangeArrowheads="1"/>
            </p:cNvSpPr>
            <p:nvPr/>
          </p:nvSpPr>
          <p:spPr bwMode="auto">
            <a:xfrm>
              <a:off x="2681527" y="910026"/>
              <a:ext cx="7929586" cy="1357322"/>
            </a:xfrm>
            <a:prstGeom prst="rect">
              <a:avLst/>
            </a:prstGeom>
            <a:solidFill>
              <a:schemeClr val="bg1">
                <a:lumMod val="95000"/>
              </a:schemeClr>
            </a:solidFill>
            <a:ln w="12700" cap="flat" cmpd="sng" algn="ctr">
              <a:noFill/>
              <a:prstDash val="solid"/>
              <a:round/>
              <a:headEnd type="none" w="med" len="med"/>
              <a:tailEnd type="none" w="med" len="med"/>
            </a:ln>
            <a:effectLst/>
            <a:scene3d>
              <a:camera prst="orthographicFront">
                <a:rot lat="0" lon="0" rev="0"/>
              </a:camera>
              <a:lightRig rig="flood"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endParaRPr lang="zh-CN" altLang="en-US" sz="1200" dirty="0">
                <a:latin typeface="微软雅黑" pitchFamily="34" charset="-122"/>
                <a:ea typeface="微软雅黑" pitchFamily="34" charset="-122"/>
              </a:endParaRPr>
            </a:p>
          </p:txBody>
        </p:sp>
        <p:sp>
          <p:nvSpPr>
            <p:cNvPr id="5" name="Rectangle 178"/>
            <p:cNvSpPr>
              <a:spLocks noChangeArrowheads="1"/>
            </p:cNvSpPr>
            <p:nvPr/>
          </p:nvSpPr>
          <p:spPr bwMode="auto">
            <a:xfrm>
              <a:off x="5957383" y="2261624"/>
              <a:ext cx="4653160" cy="1285884"/>
            </a:xfrm>
            <a:prstGeom prst="rect">
              <a:avLst/>
            </a:prstGeom>
            <a:solidFill>
              <a:schemeClr val="bg1">
                <a:lumMod val="95000"/>
              </a:schemeClr>
            </a:solidFill>
            <a:ln w="12700" cap="flat" cmpd="sng" algn="ctr">
              <a:noFill/>
              <a:prstDash val="solid"/>
              <a:round/>
              <a:headEnd type="none" w="med" len="med"/>
              <a:tailEnd type="none" w="med" len="med"/>
            </a:ln>
            <a:effectLst/>
            <a:scene3d>
              <a:camera prst="orthographicFront">
                <a:rot lat="0" lon="0" rev="0"/>
              </a:camera>
              <a:lightRig rig="flood"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endParaRPr lang="zh-CN" altLang="en-US" sz="1200" dirty="0">
                <a:latin typeface="微软雅黑" pitchFamily="34" charset="-122"/>
                <a:ea typeface="微软雅黑" pitchFamily="34" charset="-122"/>
              </a:endParaRPr>
            </a:p>
          </p:txBody>
        </p:sp>
        <p:sp>
          <p:nvSpPr>
            <p:cNvPr id="6" name="Rectangle 178"/>
            <p:cNvSpPr>
              <a:spLocks noChangeArrowheads="1"/>
            </p:cNvSpPr>
            <p:nvPr/>
          </p:nvSpPr>
          <p:spPr bwMode="auto">
            <a:xfrm>
              <a:off x="2681527" y="2267348"/>
              <a:ext cx="3275856" cy="1285884"/>
            </a:xfrm>
            <a:prstGeom prst="rect">
              <a:avLst/>
            </a:prstGeom>
            <a:solidFill>
              <a:schemeClr val="bg1">
                <a:lumMod val="95000"/>
              </a:schemeClr>
            </a:solidFill>
            <a:ln w="12700" cap="flat" cmpd="sng" algn="ctr">
              <a:noFill/>
              <a:prstDash val="solid"/>
              <a:round/>
              <a:headEnd type="none" w="med" len="med"/>
              <a:tailEnd type="none" w="med" len="med"/>
            </a:ln>
            <a:effectLst/>
            <a:scene3d>
              <a:camera prst="orthographicFront">
                <a:rot lat="0" lon="0" rev="0"/>
              </a:camera>
              <a:lightRig rig="flood"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endParaRPr lang="zh-CN" altLang="en-US" sz="1200" dirty="0">
                <a:latin typeface="微软雅黑" pitchFamily="34" charset="-122"/>
                <a:ea typeface="微软雅黑" pitchFamily="34" charset="-122"/>
              </a:endParaRPr>
            </a:p>
          </p:txBody>
        </p:sp>
        <p:sp>
          <p:nvSpPr>
            <p:cNvPr id="7" name="Rectangle 178"/>
            <p:cNvSpPr>
              <a:spLocks noChangeArrowheads="1"/>
            </p:cNvSpPr>
            <p:nvPr/>
          </p:nvSpPr>
          <p:spPr bwMode="auto">
            <a:xfrm>
              <a:off x="2681527" y="3981860"/>
              <a:ext cx="7929586" cy="1143008"/>
            </a:xfrm>
            <a:prstGeom prst="rect">
              <a:avLst/>
            </a:prstGeom>
            <a:solidFill>
              <a:schemeClr val="bg1">
                <a:lumMod val="95000"/>
              </a:schemeClr>
            </a:solidFill>
            <a:ln w="12700" cap="flat" cmpd="sng" algn="ctr">
              <a:noFill/>
              <a:prstDash val="solid"/>
              <a:round/>
              <a:headEnd type="none" w="med" len="med"/>
              <a:tailEnd type="none" w="med" len="med"/>
            </a:ln>
            <a:effectLst/>
            <a:scene3d>
              <a:camera prst="orthographicFront">
                <a:rot lat="0" lon="0" rev="0"/>
              </a:camera>
              <a:lightRig rig="flood"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endParaRPr lang="zh-CN" altLang="en-US" sz="1200" dirty="0">
                <a:latin typeface="微软雅黑" pitchFamily="34" charset="-122"/>
                <a:ea typeface="微软雅黑" pitchFamily="34" charset="-122"/>
              </a:endParaRPr>
            </a:p>
          </p:txBody>
        </p:sp>
        <p:sp>
          <p:nvSpPr>
            <p:cNvPr id="8" name="Rectangle 178"/>
            <p:cNvSpPr>
              <a:spLocks noChangeArrowheads="1"/>
            </p:cNvSpPr>
            <p:nvPr/>
          </p:nvSpPr>
          <p:spPr bwMode="auto">
            <a:xfrm>
              <a:off x="2681527" y="5124868"/>
              <a:ext cx="7929586" cy="1285860"/>
            </a:xfrm>
            <a:prstGeom prst="rect">
              <a:avLst/>
            </a:prstGeom>
            <a:solidFill>
              <a:schemeClr val="bg1">
                <a:lumMod val="95000"/>
              </a:schemeClr>
            </a:solidFill>
            <a:ln w="12700" cap="flat" cmpd="sng" algn="ctr">
              <a:noFill/>
              <a:prstDash val="solid"/>
              <a:round/>
              <a:headEnd type="none" w="med" len="med"/>
              <a:tailEnd type="none" w="med" len="med"/>
            </a:ln>
            <a:effectLst/>
            <a:scene3d>
              <a:camera prst="orthographicFront">
                <a:rot lat="0" lon="0" rev="0"/>
              </a:camera>
              <a:lightRig rig="flood"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endParaRPr lang="zh-CN" altLang="en-US" sz="1200" dirty="0">
                <a:latin typeface="微软雅黑" pitchFamily="34" charset="-122"/>
                <a:ea typeface="微软雅黑" pitchFamily="34" charset="-122"/>
              </a:endParaRPr>
            </a:p>
          </p:txBody>
        </p:sp>
        <p:sp>
          <p:nvSpPr>
            <p:cNvPr id="9" name="Rectangle 5"/>
            <p:cNvSpPr>
              <a:spLocks noChangeArrowheads="1"/>
            </p:cNvSpPr>
            <p:nvPr/>
          </p:nvSpPr>
          <p:spPr bwMode="auto">
            <a:xfrm>
              <a:off x="2752934" y="5861478"/>
              <a:ext cx="7705725" cy="4318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endParaRPr lang="zh-CN" altLang="en-US" sz="1200" dirty="0">
                <a:latin typeface="微软雅黑" pitchFamily="34" charset="-122"/>
                <a:ea typeface="微软雅黑" pitchFamily="34" charset="-122"/>
              </a:endParaRPr>
            </a:p>
          </p:txBody>
        </p:sp>
        <p:sp>
          <p:nvSpPr>
            <p:cNvPr id="10" name="AutoShape 6"/>
            <p:cNvSpPr>
              <a:spLocks noChangeArrowheads="1"/>
            </p:cNvSpPr>
            <p:nvPr/>
          </p:nvSpPr>
          <p:spPr bwMode="auto">
            <a:xfrm>
              <a:off x="9758625" y="409960"/>
              <a:ext cx="792000" cy="288000"/>
            </a:xfrm>
            <a:prstGeom prst="roundRect">
              <a:avLst>
                <a:gd name="adj" fmla="val 16667"/>
              </a:avLst>
            </a:prstGeom>
            <a:solidFill>
              <a:srgbClr val="FFC000"/>
            </a:soli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价格控制</a:t>
              </a:r>
            </a:p>
          </p:txBody>
        </p:sp>
        <p:sp>
          <p:nvSpPr>
            <p:cNvPr id="11" name="AutoShape 8"/>
            <p:cNvSpPr>
              <a:spLocks noChangeArrowheads="1"/>
            </p:cNvSpPr>
            <p:nvPr/>
          </p:nvSpPr>
          <p:spPr bwMode="auto">
            <a:xfrm>
              <a:off x="7424714" y="387778"/>
              <a:ext cx="1039164" cy="288876"/>
            </a:xfrm>
            <a:prstGeom prst="roundRect">
              <a:avLst>
                <a:gd name="adj" fmla="val 16667"/>
              </a:avLst>
            </a:prstGeom>
            <a:solidFill>
              <a:srgbClr val="FFC000"/>
            </a:soli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总机厂生产计划</a:t>
              </a:r>
            </a:p>
          </p:txBody>
        </p:sp>
        <p:sp>
          <p:nvSpPr>
            <p:cNvPr id="13" name="AutoShape 10"/>
            <p:cNvSpPr>
              <a:spLocks noChangeArrowheads="1"/>
            </p:cNvSpPr>
            <p:nvPr/>
          </p:nvSpPr>
          <p:spPr bwMode="auto">
            <a:xfrm>
              <a:off x="4169363" y="2332466"/>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采购订单</a:t>
              </a:r>
            </a:p>
          </p:txBody>
        </p:sp>
        <p:cxnSp>
          <p:nvCxnSpPr>
            <p:cNvPr id="15" name="AutoShape 12"/>
            <p:cNvCxnSpPr>
              <a:cxnSpLocks noChangeShapeType="1"/>
              <a:stCxn id="11" idx="2"/>
              <a:endCxn id="39" idx="0"/>
            </p:cNvCxnSpPr>
            <p:nvPr/>
          </p:nvCxnSpPr>
          <p:spPr bwMode="auto">
            <a:xfrm rot="5400000">
              <a:off x="7290908" y="528141"/>
              <a:ext cx="504874" cy="801903"/>
            </a:xfrm>
            <a:prstGeom prst="bentConnector3">
              <a:avLst>
                <a:gd name="adj1" fmla="val 50000"/>
              </a:avLst>
            </a:prstGeom>
            <a:noFill/>
            <a:ln w="28575">
              <a:solidFill>
                <a:schemeClr val="tx1"/>
              </a:solidFill>
              <a:miter lim="800000"/>
              <a:headEnd/>
              <a:tailEnd type="triangle" w="med" len="med"/>
            </a:ln>
          </p:spPr>
        </p:cxnSp>
        <p:cxnSp>
          <p:nvCxnSpPr>
            <p:cNvPr id="17" name="AutoShape 14"/>
            <p:cNvCxnSpPr>
              <a:cxnSpLocks noChangeShapeType="1"/>
              <a:stCxn id="39" idx="2"/>
              <a:endCxn id="43" idx="0"/>
            </p:cNvCxnSpPr>
            <p:nvPr/>
          </p:nvCxnSpPr>
          <p:spPr bwMode="auto">
            <a:xfrm rot="5400000">
              <a:off x="5680771" y="440629"/>
              <a:ext cx="433387" cy="2489860"/>
            </a:xfrm>
            <a:prstGeom prst="bentConnector3">
              <a:avLst>
                <a:gd name="adj1" fmla="val 50000"/>
              </a:avLst>
            </a:prstGeom>
            <a:noFill/>
            <a:ln w="28575">
              <a:solidFill>
                <a:schemeClr val="tx1"/>
              </a:solidFill>
              <a:miter lim="800000"/>
              <a:headEnd/>
              <a:tailEnd type="triangle" w="med" len="med"/>
            </a:ln>
          </p:spPr>
        </p:cxnSp>
        <p:sp>
          <p:nvSpPr>
            <p:cNvPr id="20" name="AutoShape 17"/>
            <p:cNvSpPr>
              <a:spLocks noChangeArrowheads="1"/>
            </p:cNvSpPr>
            <p:nvPr/>
          </p:nvSpPr>
          <p:spPr bwMode="auto">
            <a:xfrm>
              <a:off x="7613568" y="3629776"/>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产品检验</a:t>
              </a:r>
            </a:p>
          </p:txBody>
        </p:sp>
        <p:sp>
          <p:nvSpPr>
            <p:cNvPr id="22" name="AutoShape 19"/>
            <p:cNvSpPr>
              <a:spLocks noChangeArrowheads="1"/>
            </p:cNvSpPr>
            <p:nvPr/>
          </p:nvSpPr>
          <p:spPr bwMode="auto">
            <a:xfrm>
              <a:off x="2791034" y="4491466"/>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销售出库</a:t>
              </a:r>
            </a:p>
          </p:txBody>
        </p:sp>
        <p:sp>
          <p:nvSpPr>
            <p:cNvPr id="24" name="AutoShape 21"/>
            <p:cNvSpPr>
              <a:spLocks noChangeArrowheads="1"/>
            </p:cNvSpPr>
            <p:nvPr/>
          </p:nvSpPr>
          <p:spPr bwMode="auto">
            <a:xfrm>
              <a:off x="8009146" y="5213778"/>
              <a:ext cx="923925" cy="287338"/>
            </a:xfrm>
            <a:prstGeom prst="roundRect">
              <a:avLst>
                <a:gd name="adj" fmla="val 16667"/>
              </a:avLst>
            </a:prstGeom>
            <a:solidFill>
              <a:srgbClr val="FFC000"/>
            </a:soli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成本管理</a:t>
              </a:r>
            </a:p>
          </p:txBody>
        </p:sp>
        <p:sp>
          <p:nvSpPr>
            <p:cNvPr id="25" name="AutoShape 22"/>
            <p:cNvSpPr>
              <a:spLocks noChangeArrowheads="1"/>
            </p:cNvSpPr>
            <p:nvPr/>
          </p:nvSpPr>
          <p:spPr bwMode="auto">
            <a:xfrm>
              <a:off x="6726446" y="5213778"/>
              <a:ext cx="923925" cy="287338"/>
            </a:xfrm>
            <a:prstGeom prst="roundRect">
              <a:avLst>
                <a:gd name="adj" fmla="val 16667"/>
              </a:avLst>
            </a:prstGeom>
            <a:solidFill>
              <a:srgbClr val="FFC000"/>
            </a:soli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b="1" dirty="0">
                  <a:solidFill>
                    <a:srgbClr val="FF0000"/>
                  </a:solidFill>
                  <a:latin typeface="微软雅黑" pitchFamily="34" charset="-122"/>
                  <a:ea typeface="微软雅黑" pitchFamily="34" charset="-122"/>
                </a:rPr>
                <a:t>存货核算</a:t>
              </a:r>
            </a:p>
          </p:txBody>
        </p:sp>
        <p:cxnSp>
          <p:nvCxnSpPr>
            <p:cNvPr id="27" name="AutoShape 24"/>
            <p:cNvCxnSpPr>
              <a:cxnSpLocks noChangeShapeType="1"/>
            </p:cNvCxnSpPr>
            <p:nvPr/>
          </p:nvCxnSpPr>
          <p:spPr bwMode="auto">
            <a:xfrm>
              <a:off x="7650403" y="5358192"/>
              <a:ext cx="358775" cy="0"/>
            </a:xfrm>
            <a:prstGeom prst="straightConnector1">
              <a:avLst/>
            </a:prstGeom>
            <a:noFill/>
            <a:ln w="28575">
              <a:solidFill>
                <a:schemeClr val="tx1"/>
              </a:solidFill>
              <a:round/>
              <a:headEnd/>
              <a:tailEnd type="triangle" w="med" len="med"/>
            </a:ln>
          </p:spPr>
        </p:cxnSp>
        <p:sp>
          <p:nvSpPr>
            <p:cNvPr id="29" name="AutoShape 26"/>
            <p:cNvSpPr>
              <a:spLocks noChangeArrowheads="1"/>
            </p:cNvSpPr>
            <p:nvPr/>
          </p:nvSpPr>
          <p:spPr bwMode="auto">
            <a:xfrm>
              <a:off x="7615563" y="3018642"/>
              <a:ext cx="923925" cy="287338"/>
            </a:xfrm>
            <a:prstGeom prst="roundRect">
              <a:avLst>
                <a:gd name="adj" fmla="val 16667"/>
              </a:avLst>
            </a:prstGeom>
            <a:solidFill>
              <a:srgbClr val="FFC000"/>
            </a:soli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在制品管理</a:t>
              </a:r>
            </a:p>
          </p:txBody>
        </p:sp>
        <p:sp>
          <p:nvSpPr>
            <p:cNvPr id="30" name="AutoShape 27"/>
            <p:cNvSpPr>
              <a:spLocks noChangeArrowheads="1"/>
            </p:cNvSpPr>
            <p:nvPr/>
          </p:nvSpPr>
          <p:spPr bwMode="auto">
            <a:xfrm>
              <a:off x="8698238" y="3020229"/>
              <a:ext cx="923925" cy="287338"/>
            </a:xfrm>
            <a:prstGeom prst="roundRect">
              <a:avLst>
                <a:gd name="adj" fmla="val 16667"/>
              </a:avLst>
            </a:prstGeom>
            <a:solidFill>
              <a:srgbClr val="FFC000"/>
            </a:soli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物料报废</a:t>
              </a:r>
            </a:p>
          </p:txBody>
        </p:sp>
        <p:sp>
          <p:nvSpPr>
            <p:cNvPr id="31" name="AutoShape 28"/>
            <p:cNvSpPr>
              <a:spLocks noChangeArrowheads="1"/>
            </p:cNvSpPr>
            <p:nvPr/>
          </p:nvSpPr>
          <p:spPr bwMode="auto">
            <a:xfrm>
              <a:off x="7615563" y="2520189"/>
              <a:ext cx="1209600"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车间工段</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工序</a:t>
              </a:r>
            </a:p>
          </p:txBody>
        </p:sp>
        <p:sp>
          <p:nvSpPr>
            <p:cNvPr id="32" name="AutoShape 29"/>
            <p:cNvSpPr>
              <a:spLocks noChangeArrowheads="1"/>
            </p:cNvSpPr>
            <p:nvPr/>
          </p:nvSpPr>
          <p:spPr bwMode="auto">
            <a:xfrm>
              <a:off x="5042645" y="5933709"/>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固定资产</a:t>
              </a:r>
            </a:p>
          </p:txBody>
        </p:sp>
        <p:sp>
          <p:nvSpPr>
            <p:cNvPr id="33" name="AutoShape 30"/>
            <p:cNvSpPr>
              <a:spLocks noChangeArrowheads="1"/>
            </p:cNvSpPr>
            <p:nvPr/>
          </p:nvSpPr>
          <p:spPr bwMode="auto">
            <a:xfrm>
              <a:off x="8331956" y="5933709"/>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财务分析</a:t>
              </a:r>
            </a:p>
          </p:txBody>
        </p:sp>
        <p:sp>
          <p:nvSpPr>
            <p:cNvPr id="34" name="AutoShape 31"/>
            <p:cNvSpPr>
              <a:spLocks noChangeArrowheads="1"/>
            </p:cNvSpPr>
            <p:nvPr/>
          </p:nvSpPr>
          <p:spPr bwMode="auto">
            <a:xfrm>
              <a:off x="9428390" y="5933709"/>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财务报表</a:t>
              </a:r>
            </a:p>
          </p:txBody>
        </p:sp>
        <p:sp>
          <p:nvSpPr>
            <p:cNvPr id="35" name="AutoShape 32"/>
            <p:cNvSpPr>
              <a:spLocks noChangeArrowheads="1"/>
            </p:cNvSpPr>
            <p:nvPr/>
          </p:nvSpPr>
          <p:spPr bwMode="auto">
            <a:xfrm>
              <a:off x="3946208" y="5933709"/>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预算管理</a:t>
              </a:r>
            </a:p>
          </p:txBody>
        </p:sp>
        <p:sp>
          <p:nvSpPr>
            <p:cNvPr id="36" name="AutoShape 33"/>
            <p:cNvSpPr>
              <a:spLocks noChangeArrowheads="1"/>
            </p:cNvSpPr>
            <p:nvPr/>
          </p:nvSpPr>
          <p:spPr bwMode="auto">
            <a:xfrm>
              <a:off x="6139082" y="5933709"/>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资金管理</a:t>
              </a:r>
            </a:p>
          </p:txBody>
        </p:sp>
        <p:sp>
          <p:nvSpPr>
            <p:cNvPr id="37" name="AutoShape 34"/>
            <p:cNvSpPr>
              <a:spLocks noChangeArrowheads="1"/>
            </p:cNvSpPr>
            <p:nvPr/>
          </p:nvSpPr>
          <p:spPr bwMode="auto">
            <a:xfrm>
              <a:off x="7235519" y="5933709"/>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总帐系统</a:t>
              </a:r>
            </a:p>
          </p:txBody>
        </p:sp>
        <p:sp>
          <p:nvSpPr>
            <p:cNvPr id="38" name="AutoShape 35"/>
            <p:cNvSpPr>
              <a:spLocks noChangeArrowheads="1"/>
            </p:cNvSpPr>
            <p:nvPr/>
          </p:nvSpPr>
          <p:spPr bwMode="auto">
            <a:xfrm>
              <a:off x="8825163" y="407712"/>
              <a:ext cx="792000" cy="288000"/>
            </a:xfrm>
            <a:prstGeom prst="roundRect">
              <a:avLst>
                <a:gd name="adj" fmla="val 16667"/>
              </a:avLst>
            </a:prstGeom>
            <a:solidFill>
              <a:srgbClr val="FFC000"/>
            </a:soli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信用控制</a:t>
              </a:r>
            </a:p>
          </p:txBody>
        </p:sp>
        <p:sp>
          <p:nvSpPr>
            <p:cNvPr id="39" name="AutoShape 36"/>
            <p:cNvSpPr>
              <a:spLocks noChangeArrowheads="1"/>
            </p:cNvSpPr>
            <p:nvPr/>
          </p:nvSpPr>
          <p:spPr bwMode="auto">
            <a:xfrm>
              <a:off x="6680431" y="1181528"/>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en-US" altLang="zh-CN" sz="1200" dirty="0">
                  <a:latin typeface="微软雅黑" pitchFamily="34" charset="-122"/>
                  <a:ea typeface="微软雅黑" pitchFamily="34" charset="-122"/>
                </a:rPr>
                <a:t>MRP</a:t>
              </a:r>
            </a:p>
          </p:txBody>
        </p:sp>
        <p:sp>
          <p:nvSpPr>
            <p:cNvPr id="40" name="AutoShape 37"/>
            <p:cNvSpPr>
              <a:spLocks noChangeArrowheads="1"/>
            </p:cNvSpPr>
            <p:nvPr/>
          </p:nvSpPr>
          <p:spPr bwMode="auto">
            <a:xfrm>
              <a:off x="5526296" y="387778"/>
              <a:ext cx="923925" cy="287338"/>
            </a:xfrm>
            <a:prstGeom prst="roundRect">
              <a:avLst>
                <a:gd name="adj" fmla="val 16667"/>
              </a:avLst>
            </a:prstGeom>
            <a:solidFill>
              <a:srgbClr val="FFC000"/>
            </a:soli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销售订单</a:t>
              </a:r>
            </a:p>
          </p:txBody>
        </p:sp>
        <p:cxnSp>
          <p:nvCxnSpPr>
            <p:cNvPr id="41" name="AutoShape 38"/>
            <p:cNvCxnSpPr>
              <a:cxnSpLocks noChangeShapeType="1"/>
              <a:stCxn id="40" idx="2"/>
              <a:endCxn id="39" idx="0"/>
            </p:cNvCxnSpPr>
            <p:nvPr/>
          </p:nvCxnSpPr>
          <p:spPr bwMode="auto">
            <a:xfrm rot="16200000" flipH="1">
              <a:off x="6312119" y="351255"/>
              <a:ext cx="506412" cy="1154135"/>
            </a:xfrm>
            <a:prstGeom prst="bentConnector3">
              <a:avLst>
                <a:gd name="adj1" fmla="val 50000"/>
              </a:avLst>
            </a:prstGeom>
            <a:noFill/>
            <a:ln w="28575">
              <a:solidFill>
                <a:schemeClr val="tx1"/>
              </a:solidFill>
              <a:miter lim="800000"/>
              <a:headEnd/>
              <a:tailEnd type="triangle" w="med" len="med"/>
            </a:ln>
          </p:spPr>
        </p:cxnSp>
        <p:sp>
          <p:nvSpPr>
            <p:cNvPr id="42" name="AutoShape 39"/>
            <p:cNvSpPr>
              <a:spLocks noChangeArrowheads="1"/>
            </p:cNvSpPr>
            <p:nvPr/>
          </p:nvSpPr>
          <p:spPr bwMode="auto">
            <a:xfrm>
              <a:off x="5157373" y="1181529"/>
              <a:ext cx="923925" cy="288925"/>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生产数据</a:t>
              </a:r>
            </a:p>
          </p:txBody>
        </p:sp>
        <p:sp>
          <p:nvSpPr>
            <p:cNvPr id="43" name="AutoShape 40"/>
            <p:cNvSpPr>
              <a:spLocks noChangeArrowheads="1"/>
            </p:cNvSpPr>
            <p:nvPr/>
          </p:nvSpPr>
          <p:spPr bwMode="auto">
            <a:xfrm>
              <a:off x="4190571" y="1902253"/>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采购计划</a:t>
              </a:r>
            </a:p>
          </p:txBody>
        </p:sp>
        <p:sp>
          <p:nvSpPr>
            <p:cNvPr id="44" name="AutoShape 41"/>
            <p:cNvSpPr>
              <a:spLocks noChangeArrowheads="1"/>
            </p:cNvSpPr>
            <p:nvPr/>
          </p:nvSpPr>
          <p:spPr bwMode="auto">
            <a:xfrm>
              <a:off x="7613568" y="1893076"/>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生产计划</a:t>
              </a:r>
            </a:p>
          </p:txBody>
        </p:sp>
        <p:sp>
          <p:nvSpPr>
            <p:cNvPr id="49" name="AutoShape 46"/>
            <p:cNvSpPr>
              <a:spLocks noChangeArrowheads="1"/>
            </p:cNvSpPr>
            <p:nvPr/>
          </p:nvSpPr>
          <p:spPr bwMode="auto">
            <a:xfrm>
              <a:off x="4169884" y="3197653"/>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检验申请</a:t>
              </a:r>
            </a:p>
          </p:txBody>
        </p:sp>
        <p:sp>
          <p:nvSpPr>
            <p:cNvPr id="50" name="AutoShape 47"/>
            <p:cNvSpPr>
              <a:spLocks noChangeArrowheads="1"/>
            </p:cNvSpPr>
            <p:nvPr/>
          </p:nvSpPr>
          <p:spPr bwMode="auto">
            <a:xfrm>
              <a:off x="4157871" y="4493053"/>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外购入库</a:t>
              </a:r>
            </a:p>
          </p:txBody>
        </p:sp>
        <p:sp>
          <p:nvSpPr>
            <p:cNvPr id="51" name="AutoShape 48"/>
            <p:cNvSpPr>
              <a:spLocks noChangeArrowheads="1"/>
            </p:cNvSpPr>
            <p:nvPr/>
          </p:nvSpPr>
          <p:spPr bwMode="auto">
            <a:xfrm>
              <a:off x="4157184" y="3627866"/>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来料检验</a:t>
              </a:r>
            </a:p>
          </p:txBody>
        </p:sp>
        <p:sp>
          <p:nvSpPr>
            <p:cNvPr id="52" name="AutoShape 49"/>
            <p:cNvSpPr>
              <a:spLocks noChangeArrowheads="1"/>
            </p:cNvSpPr>
            <p:nvPr/>
          </p:nvSpPr>
          <p:spPr bwMode="auto">
            <a:xfrm>
              <a:off x="7613568" y="4061824"/>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产品入库</a:t>
              </a:r>
            </a:p>
          </p:txBody>
        </p:sp>
        <p:sp>
          <p:nvSpPr>
            <p:cNvPr id="54" name="AutoShape 51"/>
            <p:cNvSpPr>
              <a:spLocks noChangeArrowheads="1"/>
            </p:cNvSpPr>
            <p:nvPr/>
          </p:nvSpPr>
          <p:spPr bwMode="auto">
            <a:xfrm>
              <a:off x="6893487" y="4493873"/>
              <a:ext cx="1728788" cy="288925"/>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仓存管理</a:t>
              </a:r>
            </a:p>
          </p:txBody>
        </p:sp>
        <p:cxnSp>
          <p:nvCxnSpPr>
            <p:cNvPr id="56" name="AutoShape 53"/>
            <p:cNvCxnSpPr>
              <a:cxnSpLocks noChangeShapeType="1"/>
              <a:stCxn id="44" idx="2"/>
            </p:cNvCxnSpPr>
            <p:nvPr/>
          </p:nvCxnSpPr>
          <p:spPr bwMode="auto">
            <a:xfrm>
              <a:off x="8075531" y="2180414"/>
              <a:ext cx="16692" cy="339775"/>
            </a:xfrm>
            <a:prstGeom prst="straightConnector1">
              <a:avLst/>
            </a:prstGeom>
            <a:noFill/>
            <a:ln w="28575">
              <a:solidFill>
                <a:schemeClr val="tx1"/>
              </a:solidFill>
              <a:round/>
              <a:headEnd/>
              <a:tailEnd type="triangle" w="med" len="med"/>
            </a:ln>
          </p:spPr>
        </p:cxnSp>
        <p:cxnSp>
          <p:nvCxnSpPr>
            <p:cNvPr id="57" name="AutoShape 54"/>
            <p:cNvCxnSpPr>
              <a:cxnSpLocks noChangeShapeType="1"/>
            </p:cNvCxnSpPr>
            <p:nvPr/>
          </p:nvCxnSpPr>
          <p:spPr bwMode="auto">
            <a:xfrm rot="5400000">
              <a:off x="4622247" y="2260187"/>
              <a:ext cx="142875" cy="1587"/>
            </a:xfrm>
            <a:prstGeom prst="bentConnector3">
              <a:avLst>
                <a:gd name="adj1" fmla="val 48889"/>
              </a:avLst>
            </a:prstGeom>
            <a:noFill/>
            <a:ln w="28575">
              <a:solidFill>
                <a:schemeClr val="tx1"/>
              </a:solidFill>
              <a:miter lim="800000"/>
              <a:headEnd/>
              <a:tailEnd type="triangle" w="med" len="med"/>
            </a:ln>
          </p:spPr>
        </p:cxnSp>
        <p:cxnSp>
          <p:nvCxnSpPr>
            <p:cNvPr id="59" name="AutoShape 56"/>
            <p:cNvCxnSpPr>
              <a:cxnSpLocks noChangeShapeType="1"/>
            </p:cNvCxnSpPr>
            <p:nvPr/>
          </p:nvCxnSpPr>
          <p:spPr bwMode="auto">
            <a:xfrm flipH="1">
              <a:off x="8092223" y="2765680"/>
              <a:ext cx="9527" cy="252962"/>
            </a:xfrm>
            <a:prstGeom prst="straightConnector1">
              <a:avLst/>
            </a:prstGeom>
            <a:noFill/>
            <a:ln w="28575">
              <a:solidFill>
                <a:schemeClr val="tx1"/>
              </a:solidFill>
              <a:round/>
              <a:headEnd/>
              <a:tailEnd type="triangle" w="med" len="med"/>
            </a:ln>
          </p:spPr>
        </p:cxnSp>
        <p:cxnSp>
          <p:nvCxnSpPr>
            <p:cNvPr id="61" name="AutoShape 58"/>
            <p:cNvCxnSpPr>
              <a:cxnSpLocks noChangeShapeType="1"/>
            </p:cNvCxnSpPr>
            <p:nvPr/>
          </p:nvCxnSpPr>
          <p:spPr bwMode="auto">
            <a:xfrm rot="5400000">
              <a:off x="8044598" y="3990833"/>
              <a:ext cx="146050" cy="0"/>
            </a:xfrm>
            <a:prstGeom prst="straightConnector1">
              <a:avLst/>
            </a:prstGeom>
            <a:noFill/>
            <a:ln w="28575">
              <a:solidFill>
                <a:schemeClr val="tx1"/>
              </a:solidFill>
              <a:round/>
              <a:headEnd/>
              <a:tailEnd type="triangle" w="med" len="med"/>
            </a:ln>
          </p:spPr>
        </p:cxnSp>
        <p:cxnSp>
          <p:nvCxnSpPr>
            <p:cNvPr id="62" name="AutoShape 59"/>
            <p:cNvCxnSpPr>
              <a:cxnSpLocks noChangeShapeType="1"/>
            </p:cNvCxnSpPr>
            <p:nvPr/>
          </p:nvCxnSpPr>
          <p:spPr bwMode="auto">
            <a:xfrm rot="16200000" flipH="1">
              <a:off x="8023961" y="4384212"/>
              <a:ext cx="146050" cy="9525"/>
            </a:xfrm>
            <a:prstGeom prst="bentConnector3">
              <a:avLst>
                <a:gd name="adj1" fmla="val 48912"/>
              </a:avLst>
            </a:prstGeom>
            <a:noFill/>
            <a:ln w="28575">
              <a:solidFill>
                <a:schemeClr val="tx1"/>
              </a:solidFill>
              <a:miter lim="800000"/>
              <a:headEnd/>
              <a:tailEnd type="triangle" w="med" len="med"/>
            </a:ln>
          </p:spPr>
        </p:cxnSp>
        <p:cxnSp>
          <p:nvCxnSpPr>
            <p:cNvPr id="63" name="AutoShape 60"/>
            <p:cNvCxnSpPr>
              <a:cxnSpLocks noChangeShapeType="1"/>
            </p:cNvCxnSpPr>
            <p:nvPr/>
          </p:nvCxnSpPr>
          <p:spPr bwMode="auto">
            <a:xfrm rot="5400000">
              <a:off x="4590596" y="3556405"/>
              <a:ext cx="142875" cy="1587"/>
            </a:xfrm>
            <a:prstGeom prst="bentConnector3">
              <a:avLst>
                <a:gd name="adj1" fmla="val 48889"/>
              </a:avLst>
            </a:prstGeom>
            <a:noFill/>
            <a:ln w="28575">
              <a:solidFill>
                <a:schemeClr val="tx1"/>
              </a:solidFill>
              <a:miter lim="800000"/>
              <a:headEnd/>
              <a:tailEnd type="triangle" w="med" len="med"/>
            </a:ln>
          </p:spPr>
        </p:cxnSp>
        <p:cxnSp>
          <p:nvCxnSpPr>
            <p:cNvPr id="64" name="AutoShape 61"/>
            <p:cNvCxnSpPr>
              <a:cxnSpLocks noChangeShapeType="1"/>
            </p:cNvCxnSpPr>
            <p:nvPr/>
          </p:nvCxnSpPr>
          <p:spPr bwMode="auto">
            <a:xfrm rot="5400000">
              <a:off x="3035540" y="4996242"/>
              <a:ext cx="434975" cy="0"/>
            </a:xfrm>
            <a:prstGeom prst="straightConnector1">
              <a:avLst/>
            </a:prstGeom>
            <a:noFill/>
            <a:ln w="28575">
              <a:solidFill>
                <a:schemeClr val="tx1"/>
              </a:solidFill>
              <a:round/>
              <a:headEnd/>
              <a:tailEnd type="triangle" w="med" len="med"/>
            </a:ln>
          </p:spPr>
        </p:cxnSp>
        <p:cxnSp>
          <p:nvCxnSpPr>
            <p:cNvPr id="72" name="AutoShape 69"/>
            <p:cNvCxnSpPr>
              <a:cxnSpLocks noChangeShapeType="1"/>
              <a:stCxn id="42" idx="3"/>
              <a:endCxn id="39" idx="1"/>
            </p:cNvCxnSpPr>
            <p:nvPr/>
          </p:nvCxnSpPr>
          <p:spPr bwMode="auto">
            <a:xfrm flipV="1">
              <a:off x="6081298" y="1325197"/>
              <a:ext cx="599133" cy="794"/>
            </a:xfrm>
            <a:prstGeom prst="bentConnector3">
              <a:avLst>
                <a:gd name="adj1" fmla="val 50000"/>
              </a:avLst>
            </a:prstGeom>
            <a:noFill/>
            <a:ln w="28575">
              <a:solidFill>
                <a:schemeClr val="tx1"/>
              </a:solidFill>
              <a:miter lim="800000"/>
              <a:headEnd/>
              <a:tailEnd type="triangle" w="med" len="med"/>
            </a:ln>
          </p:spPr>
        </p:cxnSp>
        <p:cxnSp>
          <p:nvCxnSpPr>
            <p:cNvPr id="81" name="AutoShape 79"/>
            <p:cNvCxnSpPr>
              <a:cxnSpLocks noChangeShapeType="1"/>
              <a:stCxn id="51" idx="2"/>
            </p:cNvCxnSpPr>
            <p:nvPr/>
          </p:nvCxnSpPr>
          <p:spPr bwMode="auto">
            <a:xfrm rot="16200000" flipH="1">
              <a:off x="4330606" y="4203744"/>
              <a:ext cx="577800" cy="720"/>
            </a:xfrm>
            <a:prstGeom prst="bentConnector3">
              <a:avLst>
                <a:gd name="adj1" fmla="val 50000"/>
              </a:avLst>
            </a:prstGeom>
            <a:noFill/>
            <a:ln w="28575">
              <a:solidFill>
                <a:schemeClr val="tx1"/>
              </a:solidFill>
              <a:miter lim="800000"/>
              <a:headEnd/>
              <a:tailEnd type="triangle" w="med" len="med"/>
            </a:ln>
          </p:spPr>
        </p:cxnSp>
        <p:cxnSp>
          <p:nvCxnSpPr>
            <p:cNvPr id="82" name="AutoShape 80"/>
            <p:cNvCxnSpPr>
              <a:cxnSpLocks noChangeShapeType="1"/>
            </p:cNvCxnSpPr>
            <p:nvPr/>
          </p:nvCxnSpPr>
          <p:spPr bwMode="auto">
            <a:xfrm>
              <a:off x="8539519" y="3163055"/>
              <a:ext cx="158750" cy="1588"/>
            </a:xfrm>
            <a:prstGeom prst="bentConnector3">
              <a:avLst>
                <a:gd name="adj1" fmla="val 50000"/>
              </a:avLst>
            </a:prstGeom>
            <a:noFill/>
            <a:ln w="28575">
              <a:solidFill>
                <a:schemeClr val="tx1"/>
              </a:solidFill>
              <a:miter lim="800000"/>
              <a:headEnd/>
              <a:tailEnd type="triangle" w="med" len="med"/>
            </a:ln>
          </p:spPr>
        </p:cxnSp>
        <p:cxnSp>
          <p:nvCxnSpPr>
            <p:cNvPr id="83" name="AutoShape 81"/>
            <p:cNvCxnSpPr>
              <a:cxnSpLocks noChangeShapeType="1"/>
              <a:stCxn id="30" idx="2"/>
              <a:endCxn id="84" idx="0"/>
            </p:cNvCxnSpPr>
            <p:nvPr/>
          </p:nvCxnSpPr>
          <p:spPr bwMode="auto">
            <a:xfrm rot="16200000" flipH="1">
              <a:off x="8785738" y="3682030"/>
              <a:ext cx="754257" cy="5330"/>
            </a:xfrm>
            <a:prstGeom prst="straightConnector1">
              <a:avLst/>
            </a:prstGeom>
            <a:noFill/>
            <a:ln w="28575">
              <a:solidFill>
                <a:schemeClr val="tx1"/>
              </a:solidFill>
              <a:round/>
              <a:headEnd/>
              <a:tailEnd type="triangle" w="med" len="med"/>
            </a:ln>
          </p:spPr>
        </p:cxnSp>
        <p:sp>
          <p:nvSpPr>
            <p:cNvPr id="84" name="AutoShape 82"/>
            <p:cNvSpPr>
              <a:spLocks noChangeArrowheads="1"/>
            </p:cNvSpPr>
            <p:nvPr/>
          </p:nvSpPr>
          <p:spPr bwMode="auto">
            <a:xfrm>
              <a:off x="8703568" y="4061824"/>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补领物料</a:t>
              </a:r>
            </a:p>
          </p:txBody>
        </p:sp>
        <p:cxnSp>
          <p:nvCxnSpPr>
            <p:cNvPr id="85" name="AutoShape 83"/>
            <p:cNvCxnSpPr>
              <a:cxnSpLocks noChangeShapeType="1"/>
              <a:stCxn id="84" idx="2"/>
              <a:endCxn id="54" idx="3"/>
            </p:cNvCxnSpPr>
            <p:nvPr/>
          </p:nvCxnSpPr>
          <p:spPr bwMode="auto">
            <a:xfrm rot="5400000">
              <a:off x="8749318" y="4222122"/>
              <a:ext cx="289173" cy="543255"/>
            </a:xfrm>
            <a:prstGeom prst="bentConnector2">
              <a:avLst/>
            </a:prstGeom>
            <a:noFill/>
            <a:ln w="28575">
              <a:solidFill>
                <a:schemeClr val="tx1"/>
              </a:solidFill>
              <a:miter lim="800000"/>
              <a:headEnd/>
              <a:tailEnd type="triangle" w="med" len="med"/>
            </a:ln>
          </p:spPr>
        </p:cxnSp>
        <p:sp>
          <p:nvSpPr>
            <p:cNvPr id="86" name="AutoShape 84"/>
            <p:cNvSpPr>
              <a:spLocks noChangeArrowheads="1"/>
            </p:cNvSpPr>
            <p:nvPr/>
          </p:nvSpPr>
          <p:spPr bwMode="auto">
            <a:xfrm>
              <a:off x="2791034" y="5213778"/>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应收款管理</a:t>
              </a:r>
            </a:p>
          </p:txBody>
        </p:sp>
        <p:cxnSp>
          <p:nvCxnSpPr>
            <p:cNvPr id="88" name="AutoShape 86"/>
            <p:cNvCxnSpPr>
              <a:cxnSpLocks noChangeShapeType="1"/>
            </p:cNvCxnSpPr>
            <p:nvPr/>
          </p:nvCxnSpPr>
          <p:spPr bwMode="auto">
            <a:xfrm rot="5400000">
              <a:off x="3073640" y="5680455"/>
              <a:ext cx="358775" cy="0"/>
            </a:xfrm>
            <a:prstGeom prst="straightConnector1">
              <a:avLst/>
            </a:prstGeom>
            <a:noFill/>
            <a:ln w="28575">
              <a:solidFill>
                <a:srgbClr val="FF6600"/>
              </a:solidFill>
              <a:round/>
              <a:headEnd/>
              <a:tailEnd type="triangle" w="med" len="med"/>
            </a:ln>
          </p:spPr>
        </p:cxnSp>
        <p:cxnSp>
          <p:nvCxnSpPr>
            <p:cNvPr id="91" name="AutoShape 89"/>
            <p:cNvCxnSpPr>
              <a:cxnSpLocks noChangeShapeType="1"/>
              <a:endCxn id="54" idx="1"/>
            </p:cNvCxnSpPr>
            <p:nvPr/>
          </p:nvCxnSpPr>
          <p:spPr bwMode="auto">
            <a:xfrm>
              <a:off x="5081827" y="4637467"/>
              <a:ext cx="1811660" cy="868"/>
            </a:xfrm>
            <a:prstGeom prst="straightConnector1">
              <a:avLst/>
            </a:prstGeom>
            <a:noFill/>
            <a:ln w="28575">
              <a:solidFill>
                <a:schemeClr val="tx1"/>
              </a:solidFill>
              <a:round/>
              <a:headEnd/>
              <a:tailEnd type="triangle" w="med" len="med"/>
            </a:ln>
          </p:spPr>
        </p:cxnSp>
        <p:sp>
          <p:nvSpPr>
            <p:cNvPr id="96" name="AutoShape 94"/>
            <p:cNvSpPr>
              <a:spLocks noChangeArrowheads="1"/>
            </p:cNvSpPr>
            <p:nvPr/>
          </p:nvSpPr>
          <p:spPr bwMode="auto">
            <a:xfrm>
              <a:off x="6537651" y="3020229"/>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在制品退料</a:t>
              </a:r>
            </a:p>
          </p:txBody>
        </p:sp>
        <p:cxnSp>
          <p:nvCxnSpPr>
            <p:cNvPr id="97" name="AutoShape 95"/>
            <p:cNvCxnSpPr>
              <a:cxnSpLocks noChangeShapeType="1"/>
              <a:stCxn id="96" idx="2"/>
              <a:endCxn id="54" idx="1"/>
            </p:cNvCxnSpPr>
            <p:nvPr/>
          </p:nvCxnSpPr>
          <p:spPr bwMode="auto">
            <a:xfrm rot="5400000">
              <a:off x="6281166" y="3919888"/>
              <a:ext cx="1330768" cy="106126"/>
            </a:xfrm>
            <a:prstGeom prst="bentConnector4">
              <a:avLst>
                <a:gd name="adj1" fmla="val 44572"/>
                <a:gd name="adj2" fmla="val 315404"/>
              </a:avLst>
            </a:prstGeom>
            <a:noFill/>
            <a:ln w="28575">
              <a:solidFill>
                <a:schemeClr val="tx1"/>
              </a:solidFill>
              <a:miter lim="800000"/>
              <a:headEnd/>
              <a:tailEnd type="triangle" w="med" len="med"/>
            </a:ln>
          </p:spPr>
        </p:cxnSp>
        <p:cxnSp>
          <p:nvCxnSpPr>
            <p:cNvPr id="98" name="AutoShape 96"/>
            <p:cNvCxnSpPr>
              <a:cxnSpLocks noChangeShapeType="1"/>
            </p:cNvCxnSpPr>
            <p:nvPr/>
          </p:nvCxnSpPr>
          <p:spPr bwMode="auto">
            <a:xfrm rot="10800000" flipV="1">
              <a:off x="7461608" y="3163055"/>
              <a:ext cx="153987" cy="1588"/>
            </a:xfrm>
            <a:prstGeom prst="bentConnector3">
              <a:avLst>
                <a:gd name="adj1" fmla="val 49486"/>
              </a:avLst>
            </a:prstGeom>
            <a:noFill/>
            <a:ln w="28575">
              <a:solidFill>
                <a:schemeClr val="tx1"/>
              </a:solidFill>
              <a:miter lim="800000"/>
              <a:headEnd/>
              <a:tailEnd type="triangle" w="med" len="med"/>
            </a:ln>
          </p:spPr>
        </p:cxnSp>
        <p:sp>
          <p:nvSpPr>
            <p:cNvPr id="99" name="AutoShape 104"/>
            <p:cNvSpPr>
              <a:spLocks noChangeArrowheads="1"/>
            </p:cNvSpPr>
            <p:nvPr/>
          </p:nvSpPr>
          <p:spPr bwMode="auto">
            <a:xfrm>
              <a:off x="2849771" y="5933709"/>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现金管理</a:t>
              </a:r>
            </a:p>
          </p:txBody>
        </p:sp>
        <p:cxnSp>
          <p:nvCxnSpPr>
            <p:cNvPr id="100" name="AutoShape 105"/>
            <p:cNvCxnSpPr>
              <a:cxnSpLocks noChangeShapeType="1"/>
            </p:cNvCxnSpPr>
            <p:nvPr/>
          </p:nvCxnSpPr>
          <p:spPr bwMode="auto">
            <a:xfrm rot="5400000">
              <a:off x="7039215" y="5680455"/>
              <a:ext cx="358775" cy="0"/>
            </a:xfrm>
            <a:prstGeom prst="straightConnector1">
              <a:avLst/>
            </a:prstGeom>
            <a:noFill/>
            <a:ln w="28575">
              <a:solidFill>
                <a:srgbClr val="FF6600"/>
              </a:solidFill>
              <a:round/>
              <a:headEnd/>
              <a:tailEnd type="triangle" w="med" len="med"/>
            </a:ln>
          </p:spPr>
        </p:cxnSp>
        <p:cxnSp>
          <p:nvCxnSpPr>
            <p:cNvPr id="101" name="AutoShape 106"/>
            <p:cNvCxnSpPr>
              <a:cxnSpLocks noChangeShapeType="1"/>
            </p:cNvCxnSpPr>
            <p:nvPr/>
          </p:nvCxnSpPr>
          <p:spPr bwMode="auto">
            <a:xfrm rot="5400000">
              <a:off x="8334615" y="5680455"/>
              <a:ext cx="358775" cy="0"/>
            </a:xfrm>
            <a:prstGeom prst="straightConnector1">
              <a:avLst/>
            </a:prstGeom>
            <a:noFill/>
            <a:ln w="28575">
              <a:solidFill>
                <a:srgbClr val="FF6600"/>
              </a:solidFill>
              <a:round/>
              <a:headEnd/>
              <a:tailEnd type="triangle" w="med" len="med"/>
            </a:ln>
          </p:spPr>
        </p:cxnSp>
        <p:sp>
          <p:nvSpPr>
            <p:cNvPr id="103" name="AutoShape 112"/>
            <p:cNvSpPr>
              <a:spLocks noChangeArrowheads="1"/>
            </p:cNvSpPr>
            <p:nvPr/>
          </p:nvSpPr>
          <p:spPr bwMode="auto">
            <a:xfrm>
              <a:off x="4192796" y="5213778"/>
              <a:ext cx="923925" cy="287338"/>
            </a:xfrm>
            <a:prstGeom prst="roundRect">
              <a:avLst>
                <a:gd name="adj" fmla="val 16667"/>
              </a:avLst>
            </a:prstGeom>
            <a:gradFill>
              <a:gsLst>
                <a:gs pos="0">
                  <a:schemeClr val="accent2">
                    <a:lumMod val="50000"/>
                  </a:schemeClr>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应付款管理</a:t>
              </a:r>
            </a:p>
          </p:txBody>
        </p:sp>
        <p:cxnSp>
          <p:nvCxnSpPr>
            <p:cNvPr id="104" name="AutoShape 113"/>
            <p:cNvCxnSpPr>
              <a:cxnSpLocks noChangeShapeType="1"/>
            </p:cNvCxnSpPr>
            <p:nvPr/>
          </p:nvCxnSpPr>
          <p:spPr bwMode="auto">
            <a:xfrm rot="5400000">
              <a:off x="4409522" y="5000211"/>
              <a:ext cx="433387" cy="0"/>
            </a:xfrm>
            <a:prstGeom prst="straightConnector1">
              <a:avLst/>
            </a:prstGeom>
            <a:noFill/>
            <a:ln w="28575">
              <a:solidFill>
                <a:schemeClr val="tx1"/>
              </a:solidFill>
              <a:round/>
              <a:headEnd/>
              <a:tailEnd type="triangle" w="med" len="med"/>
            </a:ln>
          </p:spPr>
        </p:cxnSp>
        <p:cxnSp>
          <p:nvCxnSpPr>
            <p:cNvPr id="105" name="AutoShape 114"/>
            <p:cNvCxnSpPr>
              <a:cxnSpLocks noChangeShapeType="1"/>
            </p:cNvCxnSpPr>
            <p:nvPr/>
          </p:nvCxnSpPr>
          <p:spPr bwMode="auto">
            <a:xfrm rot="5400000">
              <a:off x="4447622" y="5681249"/>
              <a:ext cx="358775" cy="1587"/>
            </a:xfrm>
            <a:prstGeom prst="bentConnector3">
              <a:avLst>
                <a:gd name="adj1" fmla="val 49556"/>
              </a:avLst>
            </a:prstGeom>
            <a:noFill/>
            <a:ln w="28575">
              <a:solidFill>
                <a:srgbClr val="FF6600"/>
              </a:solidFill>
              <a:miter lim="800000"/>
              <a:headEnd/>
              <a:tailEnd type="triangle" w="med" len="med"/>
            </a:ln>
          </p:spPr>
        </p:cxnSp>
        <p:cxnSp>
          <p:nvCxnSpPr>
            <p:cNvPr id="108" name="AutoShape 117"/>
            <p:cNvCxnSpPr>
              <a:cxnSpLocks noChangeShapeType="1"/>
              <a:stCxn id="13" idx="2"/>
              <a:endCxn id="49" idx="0"/>
            </p:cNvCxnSpPr>
            <p:nvPr/>
          </p:nvCxnSpPr>
          <p:spPr bwMode="auto">
            <a:xfrm rot="16200000" flipH="1">
              <a:off x="4342662" y="2908468"/>
              <a:ext cx="577849" cy="521"/>
            </a:xfrm>
            <a:prstGeom prst="bentConnector3">
              <a:avLst>
                <a:gd name="adj1" fmla="val 50000"/>
              </a:avLst>
            </a:prstGeom>
            <a:noFill/>
            <a:ln w="28575">
              <a:solidFill>
                <a:schemeClr val="tx1"/>
              </a:solidFill>
              <a:miter lim="800000"/>
              <a:headEnd/>
              <a:tailEnd type="triangle" w="med" len="med"/>
            </a:ln>
          </p:spPr>
        </p:cxnSp>
        <p:sp>
          <p:nvSpPr>
            <p:cNvPr id="121" name="Rectangle 69"/>
            <p:cNvSpPr>
              <a:spLocks noChangeArrowheads="1"/>
            </p:cNvSpPr>
            <p:nvPr/>
          </p:nvSpPr>
          <p:spPr bwMode="auto">
            <a:xfrm>
              <a:off x="2681527" y="338517"/>
              <a:ext cx="571500" cy="500062"/>
            </a:xfrm>
            <a:prstGeom prst="rect">
              <a:avLst/>
            </a:prstGeom>
            <a:noFill/>
            <a:ln w="12700" algn="ctr">
              <a:noFill/>
              <a:miter lim="800000"/>
              <a:headEnd/>
              <a:tailEnd/>
            </a:ln>
          </p:spPr>
          <p:txBody>
            <a:bodyPr wrap="none" anchor="ctr"/>
            <a:lstStyle/>
            <a:p>
              <a:pPr algn="ctr">
                <a:buFont typeface="Wingdings" pitchFamily="2" charset="2"/>
                <a:buNone/>
              </a:pPr>
              <a:r>
                <a:rPr lang="zh-CN" altLang="en-US" sz="1400" b="1" dirty="0">
                  <a:solidFill>
                    <a:srgbClr val="FFC000"/>
                  </a:solidFill>
                  <a:latin typeface="微软雅黑" pitchFamily="34" charset="-122"/>
                  <a:ea typeface="微软雅黑" pitchFamily="34" charset="-122"/>
                </a:rPr>
                <a:t>销售</a:t>
              </a:r>
              <a:endParaRPr lang="en-US" altLang="zh-CN" sz="1400" b="1" dirty="0">
                <a:solidFill>
                  <a:srgbClr val="FFC000"/>
                </a:solidFill>
                <a:latin typeface="微软雅黑" pitchFamily="34" charset="-122"/>
                <a:ea typeface="微软雅黑" pitchFamily="34" charset="-122"/>
              </a:endParaRPr>
            </a:p>
            <a:p>
              <a:pPr algn="ctr">
                <a:buFont typeface="Wingdings" pitchFamily="2" charset="2"/>
                <a:buNone/>
              </a:pPr>
              <a:r>
                <a:rPr lang="zh-CN" altLang="en-US" sz="1400" b="1" dirty="0">
                  <a:solidFill>
                    <a:srgbClr val="FFC000"/>
                  </a:solidFill>
                  <a:latin typeface="微软雅黑" pitchFamily="34" charset="-122"/>
                  <a:ea typeface="微软雅黑" pitchFamily="34" charset="-122"/>
                </a:rPr>
                <a:t>管理</a:t>
              </a:r>
            </a:p>
          </p:txBody>
        </p:sp>
        <p:sp>
          <p:nvSpPr>
            <p:cNvPr id="122" name="Rectangle 69"/>
            <p:cNvSpPr>
              <a:spLocks noChangeArrowheads="1"/>
            </p:cNvSpPr>
            <p:nvPr/>
          </p:nvSpPr>
          <p:spPr bwMode="auto">
            <a:xfrm>
              <a:off x="9896715" y="981455"/>
              <a:ext cx="571500" cy="500063"/>
            </a:xfrm>
            <a:prstGeom prst="rect">
              <a:avLst/>
            </a:prstGeom>
            <a:noFill/>
            <a:ln w="12700" algn="ctr">
              <a:noFill/>
              <a:miter lim="800000"/>
              <a:headEnd/>
              <a:tailEnd/>
            </a:ln>
          </p:spPr>
          <p:txBody>
            <a:bodyPr wrap="none" anchor="ctr"/>
            <a:lstStyle/>
            <a:p>
              <a:pPr algn="ctr">
                <a:buFont typeface="Wingdings" pitchFamily="2" charset="2"/>
                <a:buNone/>
              </a:pPr>
              <a:r>
                <a:rPr lang="zh-CN" altLang="en-US" sz="1400" b="1" dirty="0">
                  <a:solidFill>
                    <a:srgbClr val="FFC000"/>
                  </a:solidFill>
                  <a:latin typeface="微软雅黑" pitchFamily="34" charset="-122"/>
                  <a:ea typeface="微软雅黑" pitchFamily="34" charset="-122"/>
                </a:rPr>
                <a:t>计划</a:t>
              </a:r>
              <a:endParaRPr lang="en-US" altLang="zh-CN" sz="1400" b="1" dirty="0">
                <a:solidFill>
                  <a:srgbClr val="FFC000"/>
                </a:solidFill>
                <a:latin typeface="微软雅黑" pitchFamily="34" charset="-122"/>
                <a:ea typeface="微软雅黑" pitchFamily="34" charset="-122"/>
              </a:endParaRPr>
            </a:p>
            <a:p>
              <a:pPr algn="ctr">
                <a:buFont typeface="Wingdings" pitchFamily="2" charset="2"/>
                <a:buNone/>
              </a:pPr>
              <a:r>
                <a:rPr lang="zh-CN" altLang="en-US" sz="1400" b="1" dirty="0">
                  <a:solidFill>
                    <a:srgbClr val="FFC000"/>
                  </a:solidFill>
                  <a:latin typeface="微软雅黑" pitchFamily="34" charset="-122"/>
                  <a:ea typeface="微软雅黑" pitchFamily="34" charset="-122"/>
                </a:rPr>
                <a:t>管理</a:t>
              </a:r>
            </a:p>
          </p:txBody>
        </p:sp>
        <p:sp>
          <p:nvSpPr>
            <p:cNvPr id="123" name="Rectangle 69"/>
            <p:cNvSpPr>
              <a:spLocks noChangeArrowheads="1"/>
            </p:cNvSpPr>
            <p:nvPr/>
          </p:nvSpPr>
          <p:spPr bwMode="auto">
            <a:xfrm>
              <a:off x="2681527" y="2410204"/>
              <a:ext cx="357188" cy="928688"/>
            </a:xfrm>
            <a:prstGeom prst="rect">
              <a:avLst/>
            </a:prstGeom>
            <a:noFill/>
            <a:ln w="12700" algn="ctr">
              <a:noFill/>
              <a:miter lim="800000"/>
              <a:headEnd/>
              <a:tailEnd/>
            </a:ln>
          </p:spPr>
          <p:txBody>
            <a:bodyPr wrap="none" anchor="ctr"/>
            <a:lstStyle/>
            <a:p>
              <a:pPr algn="ctr">
                <a:buFont typeface="Wingdings" pitchFamily="2" charset="2"/>
                <a:buNone/>
              </a:pPr>
              <a:r>
                <a:rPr lang="zh-CN" altLang="en-US" sz="1400" b="1" dirty="0" smtClean="0">
                  <a:solidFill>
                    <a:srgbClr val="FFC000"/>
                  </a:solidFill>
                  <a:latin typeface="微软雅黑" pitchFamily="34" charset="-122"/>
                  <a:ea typeface="微软雅黑" pitchFamily="34" charset="-122"/>
                </a:rPr>
                <a:t>采</a:t>
              </a:r>
              <a:endParaRPr lang="en-US" altLang="zh-CN" sz="1400" b="1" dirty="0">
                <a:solidFill>
                  <a:srgbClr val="FFC000"/>
                </a:solidFill>
                <a:latin typeface="微软雅黑" pitchFamily="34" charset="-122"/>
                <a:ea typeface="微软雅黑" pitchFamily="34" charset="-122"/>
              </a:endParaRPr>
            </a:p>
            <a:p>
              <a:pPr algn="ctr">
                <a:buFont typeface="Wingdings" pitchFamily="2" charset="2"/>
                <a:buNone/>
              </a:pPr>
              <a:r>
                <a:rPr lang="zh-CN" altLang="en-US" sz="1400" b="1" dirty="0">
                  <a:solidFill>
                    <a:srgbClr val="FFC000"/>
                  </a:solidFill>
                  <a:latin typeface="微软雅黑" pitchFamily="34" charset="-122"/>
                  <a:ea typeface="微软雅黑" pitchFamily="34" charset="-122"/>
                </a:rPr>
                <a:t>购</a:t>
              </a:r>
              <a:endParaRPr lang="en-US" altLang="zh-CN" sz="1400" b="1" dirty="0">
                <a:solidFill>
                  <a:srgbClr val="FFC000"/>
                </a:solidFill>
                <a:latin typeface="微软雅黑" pitchFamily="34" charset="-122"/>
                <a:ea typeface="微软雅黑" pitchFamily="34" charset="-122"/>
              </a:endParaRPr>
            </a:p>
            <a:p>
              <a:pPr algn="ctr">
                <a:buFont typeface="Wingdings" pitchFamily="2" charset="2"/>
                <a:buNone/>
              </a:pPr>
              <a:r>
                <a:rPr lang="zh-CN" altLang="en-US" sz="1400" b="1" dirty="0">
                  <a:solidFill>
                    <a:srgbClr val="FFC000"/>
                  </a:solidFill>
                  <a:latin typeface="微软雅黑" pitchFamily="34" charset="-122"/>
                  <a:ea typeface="微软雅黑" pitchFamily="34" charset="-122"/>
                </a:rPr>
                <a:t>管</a:t>
              </a:r>
              <a:endParaRPr lang="en-US" altLang="zh-CN" sz="1400" b="1" dirty="0">
                <a:solidFill>
                  <a:srgbClr val="FFC000"/>
                </a:solidFill>
                <a:latin typeface="微软雅黑" pitchFamily="34" charset="-122"/>
                <a:ea typeface="微软雅黑" pitchFamily="34" charset="-122"/>
              </a:endParaRPr>
            </a:p>
            <a:p>
              <a:pPr algn="ctr">
                <a:buFont typeface="Wingdings" pitchFamily="2" charset="2"/>
                <a:buNone/>
              </a:pPr>
              <a:r>
                <a:rPr lang="zh-CN" altLang="en-US" sz="1400" b="1" dirty="0">
                  <a:solidFill>
                    <a:srgbClr val="FFC000"/>
                  </a:solidFill>
                  <a:latin typeface="微软雅黑" pitchFamily="34" charset="-122"/>
                  <a:ea typeface="微软雅黑" pitchFamily="34" charset="-122"/>
                </a:rPr>
                <a:t>理</a:t>
              </a:r>
            </a:p>
          </p:txBody>
        </p:sp>
        <p:sp>
          <p:nvSpPr>
            <p:cNvPr id="124" name="Rectangle 69"/>
            <p:cNvSpPr>
              <a:spLocks noChangeArrowheads="1"/>
            </p:cNvSpPr>
            <p:nvPr/>
          </p:nvSpPr>
          <p:spPr bwMode="auto">
            <a:xfrm>
              <a:off x="6450061" y="2267330"/>
              <a:ext cx="571500" cy="500063"/>
            </a:xfrm>
            <a:prstGeom prst="rect">
              <a:avLst/>
            </a:prstGeom>
            <a:noFill/>
            <a:ln w="12700" algn="ctr">
              <a:noFill/>
              <a:miter lim="800000"/>
              <a:headEnd/>
              <a:tailEnd/>
            </a:ln>
          </p:spPr>
          <p:txBody>
            <a:bodyPr wrap="none" anchor="ctr"/>
            <a:lstStyle/>
            <a:p>
              <a:pPr algn="ctr">
                <a:buFont typeface="Wingdings" pitchFamily="2" charset="2"/>
                <a:buNone/>
              </a:pPr>
              <a:r>
                <a:rPr lang="zh-CN" altLang="en-US" sz="1400" b="1" dirty="0">
                  <a:solidFill>
                    <a:srgbClr val="FFC000"/>
                  </a:solidFill>
                  <a:latin typeface="微软雅黑" pitchFamily="34" charset="-122"/>
                  <a:ea typeface="微软雅黑" pitchFamily="34" charset="-122"/>
                </a:rPr>
                <a:t>生产</a:t>
              </a:r>
              <a:endParaRPr lang="en-US" altLang="zh-CN" sz="1400" b="1" dirty="0">
                <a:solidFill>
                  <a:srgbClr val="FFC000"/>
                </a:solidFill>
                <a:latin typeface="微软雅黑" pitchFamily="34" charset="-122"/>
                <a:ea typeface="微软雅黑" pitchFamily="34" charset="-122"/>
              </a:endParaRPr>
            </a:p>
            <a:p>
              <a:pPr algn="ctr">
                <a:buFont typeface="Wingdings" pitchFamily="2" charset="2"/>
                <a:buNone/>
              </a:pPr>
              <a:r>
                <a:rPr lang="zh-CN" altLang="en-US" sz="1400" b="1" dirty="0">
                  <a:solidFill>
                    <a:srgbClr val="FFC000"/>
                  </a:solidFill>
                  <a:latin typeface="微软雅黑" pitchFamily="34" charset="-122"/>
                  <a:ea typeface="微软雅黑" pitchFamily="34" charset="-122"/>
                </a:rPr>
                <a:t>管理</a:t>
              </a:r>
            </a:p>
          </p:txBody>
        </p:sp>
        <p:sp>
          <p:nvSpPr>
            <p:cNvPr id="126" name="Rectangle 69"/>
            <p:cNvSpPr>
              <a:spLocks noChangeArrowheads="1"/>
            </p:cNvSpPr>
            <p:nvPr/>
          </p:nvSpPr>
          <p:spPr bwMode="auto">
            <a:xfrm>
              <a:off x="2681528" y="3981830"/>
              <a:ext cx="428625" cy="500063"/>
            </a:xfrm>
            <a:prstGeom prst="rect">
              <a:avLst/>
            </a:prstGeom>
            <a:noFill/>
            <a:ln w="12700" algn="ctr">
              <a:noFill/>
              <a:miter lim="800000"/>
              <a:headEnd/>
              <a:tailEnd/>
            </a:ln>
          </p:spPr>
          <p:txBody>
            <a:bodyPr wrap="none" anchor="ctr"/>
            <a:lstStyle/>
            <a:p>
              <a:pPr algn="ctr">
                <a:buFont typeface="Wingdings" pitchFamily="2" charset="2"/>
                <a:buNone/>
              </a:pPr>
              <a:r>
                <a:rPr lang="zh-CN" altLang="en-US" sz="1400" b="1" dirty="0">
                  <a:solidFill>
                    <a:srgbClr val="FFC000"/>
                  </a:solidFill>
                  <a:latin typeface="微软雅黑" pitchFamily="34" charset="-122"/>
                  <a:ea typeface="微软雅黑" pitchFamily="34" charset="-122"/>
                </a:rPr>
                <a:t>仓存</a:t>
              </a:r>
              <a:endParaRPr lang="en-US" altLang="zh-CN" sz="1400" b="1" dirty="0">
                <a:solidFill>
                  <a:srgbClr val="FFC000"/>
                </a:solidFill>
                <a:latin typeface="微软雅黑" pitchFamily="34" charset="-122"/>
                <a:ea typeface="微软雅黑" pitchFamily="34" charset="-122"/>
              </a:endParaRPr>
            </a:p>
            <a:p>
              <a:pPr algn="ctr">
                <a:buFont typeface="Wingdings" pitchFamily="2" charset="2"/>
                <a:buNone/>
              </a:pPr>
              <a:r>
                <a:rPr lang="zh-CN" altLang="en-US" sz="1400" b="1" dirty="0">
                  <a:solidFill>
                    <a:srgbClr val="FFC000"/>
                  </a:solidFill>
                  <a:latin typeface="微软雅黑" pitchFamily="34" charset="-122"/>
                  <a:ea typeface="微软雅黑" pitchFamily="34" charset="-122"/>
                </a:rPr>
                <a:t>管理</a:t>
              </a:r>
            </a:p>
          </p:txBody>
        </p:sp>
        <p:sp>
          <p:nvSpPr>
            <p:cNvPr id="127" name="Rectangle 69"/>
            <p:cNvSpPr>
              <a:spLocks noChangeArrowheads="1"/>
            </p:cNvSpPr>
            <p:nvPr/>
          </p:nvSpPr>
          <p:spPr bwMode="auto">
            <a:xfrm>
              <a:off x="9039466" y="5339143"/>
              <a:ext cx="428625" cy="428625"/>
            </a:xfrm>
            <a:prstGeom prst="rect">
              <a:avLst/>
            </a:prstGeom>
            <a:noFill/>
            <a:ln w="12700" algn="ctr">
              <a:noFill/>
              <a:miter lim="800000"/>
              <a:headEnd/>
              <a:tailEnd/>
            </a:ln>
          </p:spPr>
          <p:txBody>
            <a:bodyPr wrap="none" anchor="ctr"/>
            <a:lstStyle/>
            <a:p>
              <a:pPr algn="ctr">
                <a:buFont typeface="Wingdings" pitchFamily="2" charset="2"/>
                <a:buNone/>
              </a:pPr>
              <a:r>
                <a:rPr lang="zh-CN" altLang="en-US" sz="1400" b="1" dirty="0">
                  <a:solidFill>
                    <a:srgbClr val="FFC000"/>
                  </a:solidFill>
                  <a:latin typeface="微软雅黑" pitchFamily="34" charset="-122"/>
                  <a:ea typeface="微软雅黑" pitchFamily="34" charset="-122"/>
                </a:rPr>
                <a:t>财务</a:t>
              </a:r>
              <a:endParaRPr lang="en-US" altLang="zh-CN" sz="1400" b="1" dirty="0">
                <a:solidFill>
                  <a:srgbClr val="FFC000"/>
                </a:solidFill>
                <a:latin typeface="微软雅黑" pitchFamily="34" charset="-122"/>
                <a:ea typeface="微软雅黑" pitchFamily="34" charset="-122"/>
              </a:endParaRPr>
            </a:p>
            <a:p>
              <a:pPr algn="ctr">
                <a:buFont typeface="Wingdings" pitchFamily="2" charset="2"/>
                <a:buNone/>
              </a:pPr>
              <a:r>
                <a:rPr lang="zh-CN" altLang="en-US" sz="1400" b="1" dirty="0">
                  <a:solidFill>
                    <a:srgbClr val="FFC000"/>
                  </a:solidFill>
                  <a:latin typeface="微软雅黑" pitchFamily="34" charset="-122"/>
                  <a:ea typeface="微软雅黑" pitchFamily="34" charset="-122"/>
                </a:rPr>
                <a:t>管理</a:t>
              </a:r>
            </a:p>
          </p:txBody>
        </p:sp>
        <p:sp>
          <p:nvSpPr>
            <p:cNvPr id="128" name="Rectangle 69"/>
            <p:cNvSpPr>
              <a:spLocks noChangeArrowheads="1"/>
            </p:cNvSpPr>
            <p:nvPr/>
          </p:nvSpPr>
          <p:spPr bwMode="auto">
            <a:xfrm>
              <a:off x="9701799" y="3629776"/>
              <a:ext cx="785812" cy="285750"/>
            </a:xfrm>
            <a:prstGeom prst="rect">
              <a:avLst/>
            </a:prstGeom>
            <a:noFill/>
            <a:ln w="12700" algn="ctr">
              <a:noFill/>
              <a:miter lim="800000"/>
              <a:headEnd/>
              <a:tailEnd/>
            </a:ln>
          </p:spPr>
          <p:txBody>
            <a:bodyPr wrap="none" anchor="ctr"/>
            <a:lstStyle/>
            <a:p>
              <a:pPr algn="ctr">
                <a:buFont typeface="Wingdings" pitchFamily="2" charset="2"/>
                <a:buNone/>
              </a:pPr>
              <a:r>
                <a:rPr lang="zh-CN" altLang="en-US" sz="1400" b="1" dirty="0">
                  <a:solidFill>
                    <a:srgbClr val="FFC000"/>
                  </a:solidFill>
                  <a:latin typeface="微软雅黑" pitchFamily="34" charset="-122"/>
                  <a:ea typeface="微软雅黑" pitchFamily="34" charset="-122"/>
                </a:rPr>
                <a:t>质量管理</a:t>
              </a:r>
            </a:p>
          </p:txBody>
        </p:sp>
        <p:cxnSp>
          <p:nvCxnSpPr>
            <p:cNvPr id="137" name="AutoShape 83"/>
            <p:cNvCxnSpPr>
              <a:cxnSpLocks noChangeShapeType="1"/>
              <a:stCxn id="54" idx="2"/>
              <a:endCxn id="25" idx="0"/>
            </p:cNvCxnSpPr>
            <p:nvPr/>
          </p:nvCxnSpPr>
          <p:spPr bwMode="auto">
            <a:xfrm rot="5400000">
              <a:off x="7257656" y="4713552"/>
              <a:ext cx="430981" cy="569473"/>
            </a:xfrm>
            <a:prstGeom prst="bentConnector3">
              <a:avLst>
                <a:gd name="adj1" fmla="val 50000"/>
              </a:avLst>
            </a:prstGeom>
            <a:noFill/>
            <a:ln w="28575">
              <a:solidFill>
                <a:schemeClr val="tx1"/>
              </a:solidFill>
              <a:miter lim="800000"/>
              <a:headEnd/>
              <a:tailEnd type="triangle" w="med" len="med"/>
            </a:ln>
          </p:spPr>
        </p:cxnSp>
        <p:cxnSp>
          <p:nvCxnSpPr>
            <p:cNvPr id="141" name="AutoShape 14"/>
            <p:cNvCxnSpPr>
              <a:cxnSpLocks noChangeShapeType="1"/>
              <a:stCxn id="39" idx="2"/>
              <a:endCxn id="44" idx="0"/>
            </p:cNvCxnSpPr>
            <p:nvPr/>
          </p:nvCxnSpPr>
          <p:spPr bwMode="auto">
            <a:xfrm rot="16200000" flipH="1">
              <a:off x="7396856" y="1214403"/>
              <a:ext cx="424210" cy="933137"/>
            </a:xfrm>
            <a:prstGeom prst="bentConnector3">
              <a:avLst>
                <a:gd name="adj1" fmla="val 50000"/>
              </a:avLst>
            </a:prstGeom>
            <a:noFill/>
            <a:ln w="28575">
              <a:solidFill>
                <a:schemeClr val="tx1"/>
              </a:solidFill>
              <a:miter lim="800000"/>
              <a:headEnd/>
              <a:tailEnd type="triangle" w="med" len="med"/>
            </a:ln>
          </p:spPr>
        </p:cxnSp>
        <p:cxnSp>
          <p:nvCxnSpPr>
            <p:cNvPr id="146" name="AutoShape 56"/>
            <p:cNvCxnSpPr>
              <a:cxnSpLocks noChangeShapeType="1"/>
              <a:stCxn id="29" idx="2"/>
              <a:endCxn id="20" idx="0"/>
            </p:cNvCxnSpPr>
            <p:nvPr/>
          </p:nvCxnSpPr>
          <p:spPr bwMode="auto">
            <a:xfrm rot="5400000">
              <a:off x="7914630" y="3466882"/>
              <a:ext cx="323796" cy="1995"/>
            </a:xfrm>
            <a:prstGeom prst="straightConnector1">
              <a:avLst/>
            </a:prstGeom>
            <a:noFill/>
            <a:ln w="28575">
              <a:solidFill>
                <a:schemeClr val="tx1"/>
              </a:solidFill>
              <a:round/>
              <a:headEnd/>
              <a:tailEnd type="triangle" w="med" len="med"/>
            </a:ln>
          </p:spPr>
        </p:cxnSp>
        <p:sp>
          <p:nvSpPr>
            <p:cNvPr id="133" name="AutoShape 10"/>
            <p:cNvSpPr>
              <a:spLocks noChangeArrowheads="1"/>
            </p:cNvSpPr>
            <p:nvPr/>
          </p:nvSpPr>
          <p:spPr bwMode="auto">
            <a:xfrm>
              <a:off x="3437104" y="2765680"/>
              <a:ext cx="923925" cy="287338"/>
            </a:xfrm>
            <a:prstGeom prst="roundRect">
              <a:avLst>
                <a:gd name="adj" fmla="val 16667"/>
              </a:avLst>
            </a:prstGeom>
            <a:solidFill>
              <a:srgbClr val="FFC000"/>
            </a:solidFill>
            <a:ln w="12700" cap="flat" cmpd="sng" algn="ctr">
              <a:noFill/>
              <a:prstDash val="solid"/>
              <a:round/>
              <a:headEnd type="none" w="med" len="med"/>
              <a:tailEnd type="none" w="med" len="med"/>
            </a:ln>
            <a:effectLst/>
            <a:scene3d>
              <a:camera prst="orthographicFront">
                <a:rot lat="0" lon="0" rev="0"/>
              </a:camera>
              <a:lightRig rig="soft" dir="t"/>
            </a:scene3d>
            <a:sp3d contourW="12700" prstMaterial="clear">
              <a:bevelT/>
              <a:contourClr>
                <a:schemeClr val="tx1">
                  <a:lumMod val="65000"/>
                  <a:lumOff val="35000"/>
                </a:schemeClr>
              </a:contourClr>
            </a:sp3d>
          </p:spPr>
          <p:txBody>
            <a:bodyPr wrap="none" lIns="0" tIns="0" rIns="0" bIns="0" anchor="ctr"/>
            <a:lstStyle/>
            <a:p>
              <a:pPr marL="342900" indent="-342900" algn="ctr" eaLnBrk="0" hangingPunct="0">
                <a:defRPr/>
              </a:pPr>
              <a:r>
                <a:rPr lang="zh-CN" altLang="en-US" sz="1200" dirty="0">
                  <a:latin typeface="微软雅黑" pitchFamily="34" charset="-122"/>
                  <a:ea typeface="微软雅黑" pitchFamily="34" charset="-122"/>
                </a:rPr>
                <a:t>供应商管理</a:t>
              </a:r>
            </a:p>
          </p:txBody>
        </p:sp>
        <p:cxnSp>
          <p:nvCxnSpPr>
            <p:cNvPr id="134" name="AutoShape 14"/>
            <p:cNvCxnSpPr>
              <a:cxnSpLocks noChangeShapeType="1"/>
              <a:stCxn id="133" idx="0"/>
              <a:endCxn id="13" idx="1"/>
            </p:cNvCxnSpPr>
            <p:nvPr/>
          </p:nvCxnSpPr>
          <p:spPr bwMode="auto">
            <a:xfrm rot="5400000" flipH="1" flipV="1">
              <a:off x="3889443" y="2485760"/>
              <a:ext cx="289545" cy="270296"/>
            </a:xfrm>
            <a:prstGeom prst="bentConnector2">
              <a:avLst/>
            </a:prstGeom>
            <a:noFill/>
            <a:ln w="28575">
              <a:solidFill>
                <a:schemeClr val="tx1"/>
              </a:solidFill>
              <a:miter lim="800000"/>
              <a:headEnd/>
              <a:tailEnd type="triangle" w="med" len="med"/>
            </a:ln>
          </p:spPr>
        </p:cxnSp>
        <p:cxnSp>
          <p:nvCxnSpPr>
            <p:cNvPr id="89" name="AutoShape 14"/>
            <p:cNvCxnSpPr>
              <a:cxnSpLocks noChangeShapeType="1"/>
              <a:stCxn id="40" idx="1"/>
              <a:endCxn id="22" idx="0"/>
            </p:cNvCxnSpPr>
            <p:nvPr/>
          </p:nvCxnSpPr>
          <p:spPr bwMode="auto">
            <a:xfrm rot="10800000" flipV="1">
              <a:off x="3252998" y="531447"/>
              <a:ext cx="2273299" cy="3960019"/>
            </a:xfrm>
            <a:prstGeom prst="bentConnector2">
              <a:avLst/>
            </a:prstGeom>
            <a:noFill/>
            <a:ln w="28575">
              <a:solidFill>
                <a:schemeClr val="tx1"/>
              </a:solidFill>
              <a:miter lim="800000"/>
              <a:headEnd/>
              <a:tailEnd type="triangle" w="med" len="med"/>
            </a:ln>
          </p:spPr>
        </p:cxnSp>
      </p:grpSp>
      <p:sp>
        <p:nvSpPr>
          <p:cNvPr id="92" name="Rectangle 32"/>
          <p:cNvSpPr>
            <a:spLocks noChangeArrowheads="1"/>
          </p:cNvSpPr>
          <p:nvPr/>
        </p:nvSpPr>
        <p:spPr bwMode="gray">
          <a:xfrm>
            <a:off x="431800" y="1"/>
            <a:ext cx="113284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sp>
        <p:nvSpPr>
          <p:cNvPr id="93" name="Rectangle 94"/>
          <p:cNvSpPr>
            <a:spLocks noChangeArrowheads="1"/>
          </p:cNvSpPr>
          <p:nvPr/>
        </p:nvSpPr>
        <p:spPr bwMode="gray">
          <a:xfrm>
            <a:off x="431800" y="6535738"/>
            <a:ext cx="11328400" cy="323850"/>
          </a:xfrm>
          <a:prstGeom prst="rect">
            <a:avLst/>
          </a:prstGeom>
          <a:solidFill>
            <a:schemeClr val="tx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a:latin typeface="Arial" pitchFamily="34" charset="0"/>
              <a:ea typeface="Arial Unicode MS" pitchFamily="34" charset="-122"/>
              <a:cs typeface="Arial Unicode MS" pitchFamily="34" charset="-122"/>
            </a:endParaRPr>
          </a:p>
        </p:txBody>
      </p:sp>
      <p:sp>
        <p:nvSpPr>
          <p:cNvPr id="94" name="TextBox 9"/>
          <p:cNvSpPr txBox="1"/>
          <p:nvPr/>
        </p:nvSpPr>
        <p:spPr bwMode="gray">
          <a:xfrm>
            <a:off x="431800" y="6635751"/>
            <a:ext cx="1762268" cy="123111"/>
          </a:xfrm>
          <a:prstGeom prst="rect">
            <a:avLst/>
          </a:prstGeom>
          <a:noFill/>
        </p:spPr>
        <p:txBody>
          <a:bodyPr wrap="none" lIns="72000" tIns="0" rIns="0" bIns="0">
            <a:spAutoFit/>
          </a:bodyPr>
          <a:lstStyle/>
          <a:p>
            <a:pPr marL="133350" indent="-133350">
              <a:buClr>
                <a:schemeClr val="bg1"/>
              </a:buClr>
              <a:buFont typeface="Arial" pitchFamily="34" charset="0"/>
              <a:buChar char="©"/>
              <a:defRPr/>
            </a:pPr>
            <a:r>
              <a:rPr lang="en-US" sz="800" dirty="0">
                <a:solidFill>
                  <a:schemeClr val="bg1"/>
                </a:solidFill>
                <a:latin typeface="Arial" pitchFamily="34" charset="0"/>
                <a:cs typeface="+mn-cs"/>
              </a:rPr>
              <a:t>2011 SAP AG. All rights reserved.</a:t>
            </a:r>
          </a:p>
        </p:txBody>
      </p:sp>
      <p:sp>
        <p:nvSpPr>
          <p:cNvPr id="102" name="Rectangle 6"/>
          <p:cNvSpPr/>
          <p:nvPr/>
        </p:nvSpPr>
        <p:spPr bwMode="gray">
          <a:xfrm>
            <a:off x="431801" y="1321263"/>
            <a:ext cx="2924018" cy="2143125"/>
          </a:xfrm>
          <a:prstGeom prst="rect">
            <a:avLst/>
          </a:prstGeom>
          <a:solidFill>
            <a:schemeClr val="bg1">
              <a:lumMod val="75000"/>
              <a:alpha val="75000"/>
            </a:schemeClr>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latin typeface="Arial" pitchFamily="34" charset="0"/>
              <a:ea typeface="Arial Unicode MS" pitchFamily="34" charset="-128"/>
              <a:cs typeface="Arial Unicode MS" pitchFamily="34" charset="-128"/>
            </a:endParaRPr>
          </a:p>
        </p:txBody>
      </p:sp>
      <p:sp>
        <p:nvSpPr>
          <p:cNvPr id="87" name="标题 1"/>
          <p:cNvSpPr txBox="1">
            <a:spLocks/>
          </p:cNvSpPr>
          <p:nvPr/>
        </p:nvSpPr>
        <p:spPr bwMode="gray">
          <a:xfrm>
            <a:off x="236514" y="1601838"/>
            <a:ext cx="2990355" cy="1714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满足</a:t>
            </a:r>
            <a:r>
              <a:rPr lang="zh-CN" altLang="en-US"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汽车零部件</a:t>
            </a:r>
            <a:endParaRPr lang="en-US" altLang="zh-CN"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r"/>
            <a:r>
              <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企</a:t>
            </a:r>
            <a:r>
              <a:rPr lang="zh-CN" altLang="en-US"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业信息化</a:t>
            </a:r>
            <a:endParaRPr lang="en-US" altLang="zh-CN"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r"/>
            <a:r>
              <a:rPr lang="zh-CN" altLang="en-US"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实施</a:t>
            </a:r>
            <a:r>
              <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流程</a:t>
            </a:r>
            <a:r>
              <a:rPr lang="zh-CN" altLang="en-US"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框架</a:t>
            </a:r>
          </a:p>
          <a:p>
            <a:endPar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01776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XunHChF#"/>
  <p:tag name="MH_LAYOUT" val="SubTitle"/>
  <p:tag name="MH" val="20170504135324"/>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70504135324"/>
  <p:tag name="MH_LIBRARY" val="GRAPHIC"/>
  <p:tag name="MH_TYPE" val="Other"/>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70504135324"/>
  <p:tag name="MH_LIBRARY" val="GRAPHIC"/>
  <p:tag name="MH_TYPE" val="SubTitle"/>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70504135324"/>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70504135324"/>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Other"/>
  <p:tag name="MH_ORDER" val="7"/>
</p:tagLst>
</file>

<file path=ppt/tags/tag2.xml><?xml version="1.0" encoding="utf-8"?>
<p:tagLst xmlns:a="http://schemas.openxmlformats.org/drawingml/2006/main" xmlns:r="http://schemas.openxmlformats.org/officeDocument/2006/relationships" xmlns:p="http://schemas.openxmlformats.org/presentationml/2006/main">
  <p:tag name="MH" val="20170504135324"/>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Other"/>
  <p:tag name="MH_ORDER" val="8"/>
</p:tagLst>
</file>

<file path=ppt/tags/tag21.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Other"/>
  <p:tag name="MH_ORDER" val="9"/>
</p:tagLst>
</file>

<file path=ppt/tags/tag22.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SubTitle"/>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SubTitle"/>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SubTitle"/>
  <p:tag name="MH_ORDER" val="5"/>
</p:tagLst>
</file>

<file path=ppt/tags/tag27.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SubTitle"/>
  <p:tag name="MH_ORDER" val="6"/>
</p:tagLst>
</file>

<file path=ppt/tags/tag28.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Other"/>
  <p:tag name="MH_ORDER" val="11"/>
</p:tagLst>
</file>

<file path=ppt/tags/tag3.xml><?xml version="1.0" encoding="utf-8"?>
<p:tagLst xmlns:a="http://schemas.openxmlformats.org/drawingml/2006/main" xmlns:r="http://schemas.openxmlformats.org/officeDocument/2006/relationships" xmlns:p="http://schemas.openxmlformats.org/presentationml/2006/main">
  <p:tag name="MH" val="20170504135324"/>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504153849"/>
  <p:tag name="MH_LIBRARY" val="GRAPHIC"/>
  <p:tag name="MH_TYPE" val="Other"/>
  <p:tag name="MH_ORDER" val="12"/>
</p:tagLst>
</file>

<file path=ppt/tags/tag4.xml><?xml version="1.0" encoding="utf-8"?>
<p:tagLst xmlns:a="http://schemas.openxmlformats.org/drawingml/2006/main" xmlns:r="http://schemas.openxmlformats.org/officeDocument/2006/relationships" xmlns:p="http://schemas.openxmlformats.org/presentationml/2006/main">
  <p:tag name="MH" val="20170504135324"/>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4135324"/>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4135324"/>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504135324"/>
  <p:tag name="MH_LIBRARY" val="GRAPHIC"/>
  <p:tag name="MH_TYPE" val="SubTitle"/>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504135324"/>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70504135324"/>
  <p:tag name="MH_LIBRARY" val="GRAPHIC"/>
  <p:tag name="MH_TYPE" val="SubTitle"/>
  <p:tag name="MH_ORDER" val="3"/>
</p:tagLst>
</file>

<file path=ppt/theme/theme1.xml><?xml version="1.0" encoding="utf-8"?>
<a:theme xmlns:a="http://schemas.openxmlformats.org/drawingml/2006/main" name="SAP_2011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
      <a:dk1>
        <a:srgbClr val="000000"/>
      </a:dk1>
      <a:lt1>
        <a:srgbClr val="FFFFFF"/>
      </a:lt1>
      <a:dk2>
        <a:srgbClr val="44697D"/>
      </a:dk2>
      <a:lt2>
        <a:srgbClr val="CCCCCC"/>
      </a:lt2>
      <a:accent1>
        <a:srgbClr val="F0AB00"/>
      </a:accent1>
      <a:accent2>
        <a:srgbClr val="666666"/>
      </a:accent2>
      <a:accent3>
        <a:srgbClr val="44697D"/>
      </a:accent3>
      <a:accent4>
        <a:srgbClr val="557630"/>
      </a:accent4>
      <a:accent5>
        <a:srgbClr val="774A39"/>
      </a:accent5>
      <a:accent6>
        <a:srgbClr val="644459"/>
      </a:accent6>
      <a:hlink>
        <a:srgbClr val="04357B"/>
      </a:hlink>
      <a:folHlink>
        <a:srgbClr val="999999"/>
      </a:folHlink>
    </a:clrScheme>
    <a:fontScheme name="sap_fonts">
      <a:majorFont>
        <a:latin typeface="Arial Black"/>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
      <a:dk1>
        <a:srgbClr val="000000"/>
      </a:dk1>
      <a:lt1>
        <a:srgbClr val="FFFFFF"/>
      </a:lt1>
      <a:dk2>
        <a:srgbClr val="44697D"/>
      </a:dk2>
      <a:lt2>
        <a:srgbClr val="CCCCCC"/>
      </a:lt2>
      <a:accent1>
        <a:srgbClr val="F0AB00"/>
      </a:accent1>
      <a:accent2>
        <a:srgbClr val="666666"/>
      </a:accent2>
      <a:accent3>
        <a:srgbClr val="44697D"/>
      </a:accent3>
      <a:accent4>
        <a:srgbClr val="557630"/>
      </a:accent4>
      <a:accent5>
        <a:srgbClr val="774A39"/>
      </a:accent5>
      <a:accent6>
        <a:srgbClr val="644459"/>
      </a:accent6>
      <a:hlink>
        <a:srgbClr val="04357B"/>
      </a:hlink>
      <a:folHlink>
        <a:srgbClr val="999999"/>
      </a:folHlink>
    </a:clrScheme>
    <a:fontScheme name="sap_fonts">
      <a:majorFont>
        <a:latin typeface="Arial Black"/>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ppt/theme/themeOverride2.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ppt/theme/themeOverride3.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ppt/theme/themeOverride4.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ppt/theme/themeOverride5.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docProps/app.xml><?xml version="1.0" encoding="utf-8"?>
<Properties xmlns="http://schemas.openxmlformats.org/officeDocument/2006/extended-properties" xmlns:vt="http://schemas.openxmlformats.org/officeDocument/2006/docPropsVTypes">
  <Template>SAP_2011_v1.0</Template>
  <TotalTime>6348</TotalTime>
  <Words>3162</Words>
  <Application>Microsoft Office PowerPoint</Application>
  <PresentationFormat>自定义</PresentationFormat>
  <Paragraphs>570</Paragraphs>
  <Slides>49</Slides>
  <Notes>13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51" baseType="lpstr">
      <vt:lpstr>SAP_2011_v1.1</vt:lpstr>
      <vt:lpstr>Visio</vt:lpstr>
      <vt:lpstr>SAP携手AVA倾力打造 汽车零部件行业中小企业ERP解决方案</vt:lpstr>
      <vt:lpstr>目录</vt:lpstr>
      <vt:lpstr>汽车零部件行业业务特点及需求分析</vt:lpstr>
      <vt:lpstr>PowerPoint 演示文稿</vt:lpstr>
      <vt:lpstr>PowerPoint 演示文稿</vt:lpstr>
      <vt:lpstr>PowerPoint 演示文稿</vt:lpstr>
      <vt:lpstr>汽车零部件行业信息化整体解决方案及重点业务解读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实施的服务策略与保证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关于我们</vt:lpstr>
      <vt:lpstr>关于SAP</vt:lpstr>
      <vt:lpstr>关于奥维奥（AVA）</vt:lpstr>
      <vt:lpstr>PowerPoint 演示文稿</vt:lpstr>
      <vt:lpstr>PowerPoint 演示文稿</vt:lpstr>
      <vt:lpstr>PowerPoint 演示文稿</vt:lpstr>
      <vt:lpstr>关于SUSE</vt:lpstr>
      <vt:lpstr>更多了解：欢迎进入SUSE的演讲时间</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This Is the Subtitle</dc:title>
  <dc:creator>I053304</dc:creator>
  <cp:lastModifiedBy>thinkpad</cp:lastModifiedBy>
  <cp:revision>821</cp:revision>
  <dcterms:created xsi:type="dcterms:W3CDTF">2011-02-22T06:49:31Z</dcterms:created>
  <dcterms:modified xsi:type="dcterms:W3CDTF">2017-05-18T04:16:44Z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