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21"/>
  </p:notesMasterIdLst>
  <p:handoutMasterIdLst>
    <p:handoutMasterId r:id="rId34"/>
  </p:handoutMasterIdLst>
  <p:sldIdLst>
    <p:sldId id="362" r:id="rId4"/>
    <p:sldId id="363" r:id="rId5"/>
    <p:sldId id="359" r:id="rId6"/>
    <p:sldId id="360" r:id="rId7"/>
    <p:sldId id="361" r:id="rId8"/>
    <p:sldId id="259" r:id="rId9"/>
    <p:sldId id="260" r:id="rId10"/>
    <p:sldId id="393" r:id="rId11"/>
    <p:sldId id="394" r:id="rId12"/>
    <p:sldId id="395" r:id="rId13"/>
    <p:sldId id="401" r:id="rId14"/>
    <p:sldId id="402" r:id="rId15"/>
    <p:sldId id="427" r:id="rId16"/>
    <p:sldId id="265" r:id="rId17"/>
    <p:sldId id="423" r:id="rId18"/>
    <p:sldId id="426" r:id="rId19"/>
    <p:sldId id="428" r:id="rId20"/>
    <p:sldId id="404" r:id="rId22"/>
    <p:sldId id="397" r:id="rId23"/>
    <p:sldId id="275" r:id="rId24"/>
    <p:sldId id="364" r:id="rId25"/>
    <p:sldId id="424" r:id="rId26"/>
    <p:sldId id="425" r:id="rId27"/>
    <p:sldId id="276" r:id="rId28"/>
    <p:sldId id="278" r:id="rId29"/>
    <p:sldId id="279" r:id="rId30"/>
    <p:sldId id="399" r:id="rId31"/>
    <p:sldId id="398" r:id="rId32"/>
    <p:sldId id="444" r:id="rId33"/>
  </p:sldIdLst>
  <p:sldSz cx="12192000" cy="6858000"/>
  <p:notesSz cx="7103745" cy="10234295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/>
    <p:restoredTop sz="93025"/>
  </p:normalViewPr>
  <p:slideViewPr>
    <p:cSldViewPr snapToGrid="0" showGuides="1">
      <p:cViewPr varScale="1">
        <p:scale>
          <a:sx n="81" d="100"/>
          <a:sy n="81" d="100"/>
        </p:scale>
        <p:origin x="184" y="632"/>
      </p:cViewPr>
      <p:guideLst>
        <p:guide orient="horz" pos="2169"/>
        <p:guide pos="29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31747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panose="02010800040101010101" charset="-122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07D4C711-6497-4C4F-B270-99418CFEE1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29699" name="文本占位符 2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华文隶书" panose="02010800040101010101" charset="-122"/>
            </a:endParaRPr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>
              <a:defRPr/>
            </a:pPr>
            <a:fld id="{FEC0281E-4CF3-5541-8A3D-8C9B247763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椭圆 7"/>
          <p:cNvSpPr/>
          <p:nvPr/>
        </p:nvSpPr>
        <p:spPr>
          <a:xfrm>
            <a:off x="3665538" y="682625"/>
            <a:ext cx="4860925" cy="4859338"/>
          </a:xfrm>
          <a:prstGeom prst="ellipse">
            <a:avLst/>
          </a:prstGeom>
          <a:solidFill>
            <a:srgbClr val="009999">
              <a:alpha val="59998"/>
            </a:srgbClr>
          </a:solidFill>
          <a:ln w="9525">
            <a:noFill/>
          </a:ln>
        </p:spPr>
        <p:txBody>
          <a:bodyPr anchor="t"/>
          <a:lstStyle/>
          <a:p>
            <a:pPr lvl="0" indent="0"/>
            <a:endParaRPr lang="zh-CN" altLang="en-US"/>
          </a:p>
        </p:txBody>
      </p:sp>
      <p:sp>
        <p:nvSpPr>
          <p:cNvPr id="3075" name="Line 4"/>
          <p:cNvSpPr/>
          <p:nvPr/>
        </p:nvSpPr>
        <p:spPr>
          <a:xfrm>
            <a:off x="4770438" y="3300413"/>
            <a:ext cx="2887662" cy="0"/>
          </a:xfrm>
          <a:prstGeom prst="line">
            <a:avLst/>
          </a:prstGeom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lvl="0" indent="0"/>
            <a:endParaRPr lang="zh-CN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42674" y="1544419"/>
            <a:ext cx="4113239" cy="1757362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单击此处编辑标题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3301782"/>
            <a:ext cx="4114800" cy="1330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/>
          <a:lstStyle>
            <a:lvl1pPr marL="0" indent="0" algn="ctr">
              <a:spcBef>
                <a:spcPct val="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 fontAlgn="base"/>
            <a:r>
              <a:rPr lang="zh-CN" altLang="zh-CN" strike="noStrike" noProof="0" dirty="0" smtClean="0">
                <a:sym typeface="Arial" panose="020B0604020202020204" pitchFamily="34" charset="0"/>
              </a:rPr>
              <a:t>单击此处编辑母版副标题样式</a:t>
            </a:r>
            <a:endParaRPr lang="zh-CN" altLang="zh-CN" strike="noStrike" noProof="0" dirty="0" smtClean="0">
              <a:sym typeface="Arial" panose="020B0604020202020204" pitchFamily="34" charset="0"/>
            </a:endParaRP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412955"/>
            <a:ext cx="10515600" cy="557509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 descr="#wm#_68_08_*Z"/>
          <p:cNvSpPr/>
          <p:nvPr>
            <p:custDataLst>
              <p:tags r:id="rId2"/>
            </p:custDataLst>
          </p:nvPr>
        </p:nvSpPr>
        <p:spPr>
          <a:xfrm>
            <a:off x="0" y="2527300"/>
            <a:ext cx="12190413" cy="1731963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lstStyle/>
          <a:p>
            <a:pPr lvl="0" indent="0"/>
            <a:endParaRPr lang="zh-CN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4038601" y="2774731"/>
            <a:ext cx="7028792" cy="656069"/>
          </a:xfrm>
        </p:spPr>
        <p:txBody>
          <a:bodyPr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单击此处编辑标题</a:t>
            </a:r>
            <a:endParaRPr lang="zh-CN" altLang="en-US" strike="noStrike" noProof="1"/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4038601" y="3480864"/>
            <a:ext cx="7028792" cy="57087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52413"/>
            <a:ext cx="1939925" cy="1939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7733" y="354075"/>
            <a:ext cx="8746067" cy="852649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156200" cy="4525963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158874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90688"/>
            <a:ext cx="5158316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717" cy="814387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 descr="#wm#_68_31_*Z"/>
          <p:cNvSpPr/>
          <p:nvPr>
            <p:custDataLst>
              <p:tags r:id="rId2"/>
            </p:custDataLst>
          </p:nvPr>
        </p:nvSpPr>
        <p:spPr>
          <a:xfrm>
            <a:off x="19050" y="2547938"/>
            <a:ext cx="12190413" cy="1731962"/>
          </a:xfrm>
          <a:prstGeom prst="rect">
            <a:avLst/>
          </a:prstGeom>
          <a:solidFill>
            <a:srgbClr val="009999"/>
          </a:solidFill>
          <a:ln w="9525">
            <a:noFill/>
          </a:ln>
        </p:spPr>
        <p:txBody>
          <a:bodyPr wrap="none" lIns="90170" tIns="46990" rIns="90170" bIns="46990" anchor="ctr"/>
          <a:lstStyle/>
          <a:p>
            <a:pPr lvl="0" indent="0" algn="ctr"/>
            <a:endParaRPr lang="zh-CN" altLang="zh-CN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038600" y="3466800"/>
            <a:ext cx="4755000" cy="52187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ea"/>
                <a:ea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单击此处编辑文本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12" name="图片占位符 2"/>
          <p:cNvSpPr>
            <a:spLocks noGrp="1"/>
          </p:cNvSpPr>
          <p:nvPr>
            <p:ph type="pic" idx="1"/>
          </p:nvPr>
        </p:nvSpPr>
        <p:spPr>
          <a:xfrm>
            <a:off x="5183717" y="457200"/>
            <a:ext cx="61722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797142" y="271463"/>
            <a:ext cx="1556657" cy="5854700"/>
          </a:xfrm>
        </p:spPr>
        <p:txBody>
          <a:bodyPr vert="eaVert" anchor="ctr" anchorCtr="0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71463"/>
            <a:ext cx="8795656" cy="5854700"/>
          </a:xfrm>
        </p:spPr>
        <p:txBody>
          <a:bodyPr vert="eaVert"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0FBE0C49-52FF-4FE3-843E-11BA386BE08D}" type="datetimeFigureOut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endParaRPr lang="zh-CN" altLang="en-US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base"/>
            <a:fld id="{7EAD5D3D-D66D-4BEC-B4BD-52CF8A51615A}" type="slidenum">
              <a:rPr lang="zh-CN" altLang="en-US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608263" y="204788"/>
            <a:ext cx="8745537" cy="1017587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ctr"/>
          <a:lstStyle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838200" y="1600200"/>
            <a:ext cx="10515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lvl="0" indent="-4572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342900"/>
            <a:r>
              <a:rPr lang="zh-CN" altLang="zh-CN" dirty="0"/>
              <a:t>第二级</a:t>
            </a:r>
            <a:endParaRPr lang="zh-CN" altLang="zh-CN" dirty="0"/>
          </a:p>
          <a:p>
            <a:pPr lvl="2" indent="-342900"/>
            <a:r>
              <a:rPr lang="zh-CN" altLang="zh-CN" dirty="0"/>
              <a:t>第三级</a:t>
            </a:r>
            <a:endParaRPr lang="zh-CN" altLang="zh-CN" dirty="0"/>
          </a:p>
          <a:p>
            <a:pPr lvl="3" indent="-285750"/>
            <a:r>
              <a:rPr lang="zh-CN" altLang="zh-CN" dirty="0"/>
              <a:t>第四级</a:t>
            </a:r>
            <a:endParaRPr lang="zh-CN" altLang="zh-CN" dirty="0"/>
          </a:p>
          <a:p>
            <a:pPr lvl="4" indent="-285750"/>
            <a:r>
              <a:rPr lang="zh-CN" altLang="zh-CN" dirty="0"/>
              <a:t>第五级</a:t>
            </a:r>
            <a:endParaRPr lang="zh-CN" altLang="zh-CN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0FBE0C49-52FF-4FE3-843E-11BA386BE08D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EAD5D3D-D66D-4BEC-B4BD-52CF8A51615A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hlink"/>
          </a:solidFill>
          <a:latin typeface="+mj-ea"/>
          <a:ea typeface="+mj-ea"/>
          <a:cs typeface="+mj-cs"/>
          <a:sym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2800">
          <a:solidFill>
            <a:schemeClr val="hlink"/>
          </a:solidFill>
          <a:latin typeface="Arial" panose="020B0604020202020204" pitchFamily="34" charset="0"/>
          <a:ea typeface="黑体" panose="02010609060101010101" pitchFamily="49" charset="-122"/>
          <a:sym typeface="Arial" panose="020B0604020202020204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3pPr>
      <a:lvl4pPr marL="16573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4pPr>
      <a:lvl5pPr marL="21145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ea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2860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82F288E0-7875-42C4-84C8-98DBBD3BF4D2}" type="datetimeFigureOut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7D9BB5D0-35E4-459D-AEF3-FE4D7C45CC19}" type="slidenum">
              <a:rPr lang="zh-CN" altLang="en-US" strike="noStrike" noProof="1" smtClean="0"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6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5.xml"/><Relationship Id="rId4" Type="http://schemas.openxmlformats.org/officeDocument/2006/relationships/image" Target="../media/image25.png"/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.xml"/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18.xml"/><Relationship Id="rId4" Type="http://schemas.openxmlformats.org/officeDocument/2006/relationships/image" Target="../media/image27.png"/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1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20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tags" Target="../tags/tag2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5.png"/><Relationship Id="rId24" Type="http://schemas.openxmlformats.org/officeDocument/2006/relationships/image" Target="../media/image66.png"/><Relationship Id="rId23" Type="http://schemas.openxmlformats.org/officeDocument/2006/relationships/image" Target="../media/image65.png"/><Relationship Id="rId22" Type="http://schemas.openxmlformats.org/officeDocument/2006/relationships/image" Target="../media/image64.png"/><Relationship Id="rId21" Type="http://schemas.openxmlformats.org/officeDocument/2006/relationships/image" Target="../media/image63.png"/><Relationship Id="rId20" Type="http://schemas.openxmlformats.org/officeDocument/2006/relationships/image" Target="../media/image62.png"/><Relationship Id="rId2" Type="http://schemas.openxmlformats.org/officeDocument/2006/relationships/image" Target="../media/image44.png"/><Relationship Id="rId19" Type="http://schemas.openxmlformats.org/officeDocument/2006/relationships/image" Target="../media/image61.png"/><Relationship Id="rId18" Type="http://schemas.openxmlformats.org/officeDocument/2006/relationships/image" Target="../media/image60.png"/><Relationship Id="rId17" Type="http://schemas.openxmlformats.org/officeDocument/2006/relationships/image" Target="../media/image59.png"/><Relationship Id="rId16" Type="http://schemas.openxmlformats.org/officeDocument/2006/relationships/image" Target="../media/image58.png"/><Relationship Id="rId15" Type="http://schemas.openxmlformats.org/officeDocument/2006/relationships/image" Target="../media/image57.png"/><Relationship Id="rId14" Type="http://schemas.openxmlformats.org/officeDocument/2006/relationships/image" Target="../media/image56.png"/><Relationship Id="rId13" Type="http://schemas.openxmlformats.org/officeDocument/2006/relationships/image" Target="../media/image55.png"/><Relationship Id="rId12" Type="http://schemas.openxmlformats.org/officeDocument/2006/relationships/image" Target="../media/image54.jpeg"/><Relationship Id="rId11" Type="http://schemas.openxmlformats.org/officeDocument/2006/relationships/image" Target="../media/image53.jpeg"/><Relationship Id="rId10" Type="http://schemas.openxmlformats.org/officeDocument/2006/relationships/image" Target="../media/image52.jpe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26.xml"/><Relationship Id="rId8" Type="http://schemas.openxmlformats.org/officeDocument/2006/relationships/slide" Target="slide25.xml"/><Relationship Id="rId7" Type="http://schemas.openxmlformats.org/officeDocument/2006/relationships/slide" Target="slide24.xml"/><Relationship Id="rId6" Type="http://schemas.openxmlformats.org/officeDocument/2006/relationships/slide" Target="slide20.xml"/><Relationship Id="rId5" Type="http://schemas.openxmlformats.org/officeDocument/2006/relationships/slide" Target="slide1.xml"/><Relationship Id="rId4" Type="http://schemas.openxmlformats.org/officeDocument/2006/relationships/slide" Target="slide6.xml"/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8.jpeg"/><Relationship Id="rId3" Type="http://schemas.openxmlformats.org/officeDocument/2006/relationships/tags" Target="../tags/tag26.xml"/><Relationship Id="rId2" Type="http://schemas.openxmlformats.org/officeDocument/2006/relationships/image" Target="../media/image67.jpeg"/><Relationship Id="rId1" Type="http://schemas.openxmlformats.org/officeDocument/2006/relationships/tags" Target="../tags/tag2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3.png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2.xml"/><Relationship Id="rId5" Type="http://schemas.openxmlformats.org/officeDocument/2006/relationships/image" Target="../media/image3.png"/><Relationship Id="rId4" Type="http://schemas.openxmlformats.org/officeDocument/2006/relationships/hyperlink" Target="http://service.tp-link.com.cn/detail_article_2294.html?from=timeline&amp;isappinstalled=0" TargetMode="Externa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tags" Target="../tags/tag3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5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tags" Target="../tags/tag37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.xml"/><Relationship Id="rId4" Type="http://schemas.openxmlformats.org/officeDocument/2006/relationships/image" Target="../media/image3.png"/><Relationship Id="rId3" Type="http://schemas.openxmlformats.org/officeDocument/2006/relationships/tags" Target="../tags/tag39.xml"/><Relationship Id="rId2" Type="http://schemas.openxmlformats.org/officeDocument/2006/relationships/image" Target="../media/image84.png"/><Relationship Id="rId1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tags" Target="../tags/tag4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tags" Target="../tags/tag8.xml"/><Relationship Id="rId2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2.xml"/><Relationship Id="rId7" Type="http://schemas.openxmlformats.org/officeDocument/2006/relationships/image" Target="../media/image20.png"/><Relationship Id="rId6" Type="http://schemas.openxmlformats.org/officeDocument/2006/relationships/tags" Target="../tags/tag11.xml"/><Relationship Id="rId5" Type="http://schemas.openxmlformats.org/officeDocument/2006/relationships/image" Target="../media/image19.png"/><Relationship Id="rId4" Type="http://schemas.openxmlformats.org/officeDocument/2006/relationships/tags" Target="../tags/tag10.xml"/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 rot="10800000">
            <a:off x="0" y="1229360"/>
            <a:ext cx="12192000" cy="5641975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Shape 42"/>
          <p:cNvSpPr/>
          <p:nvPr/>
        </p:nvSpPr>
        <p:spPr>
          <a:xfrm>
            <a:off x="1134339" y="3560670"/>
            <a:ext cx="9088526" cy="800100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ctr">
            <a:spAutoFit/>
          </a:bodyPr>
          <a:lstStyle>
            <a:lvl1pPr algn="just">
              <a:lnSpc>
                <a:spcPct val="120000"/>
              </a:lnSpc>
              <a:defRPr sz="7300" spc="219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lvl="0" algn="ctr"/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中餐项目解决方案</a:t>
            </a:r>
            <a:endParaRPr lang="zh-CN" altLang="en-US" sz="36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1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60" y="310515"/>
            <a:ext cx="5273040" cy="1658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文本框 8"/>
          <p:cNvSpPr txBox="1"/>
          <p:nvPr>
            <p:custDataLst>
              <p:tags r:id="rId1"/>
            </p:custDataLst>
          </p:nvPr>
        </p:nvSpPr>
        <p:spPr>
          <a:xfrm>
            <a:off x="214630" y="3505835"/>
            <a:ext cx="11653520" cy="294576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/>
          <a:lstStyle/>
          <a:p>
            <a:pPr algn="just">
              <a:lnSpc>
                <a:spcPct val="150000"/>
              </a:lnSpc>
              <a:buClr>
                <a:srgbClr val="474747"/>
              </a:buClr>
              <a:buSzPct val="100000"/>
            </a:pPr>
            <a:r>
              <a:rPr lang="zh-CN" altLang="en-US" sz="1600" b="1" dirty="0" smtClean="0">
                <a:solidFill>
                  <a:schemeClr val="tx1"/>
                </a:solidFill>
                <a:sym typeface="+mn-ea"/>
              </a:rPr>
              <a:t>三、更完美的会员营销支持</a:t>
            </a:r>
            <a:endParaRPr lang="zh-CN" altLang="en-US" sz="1600" b="1" dirty="0" smtClean="0">
              <a:solidFill>
                <a:schemeClr val="tx1"/>
              </a:solidFill>
              <a:sym typeface="+mn-ea"/>
            </a:endParaRPr>
          </a:p>
          <a:p>
            <a:pPr algn="just">
              <a:lnSpc>
                <a:spcPct val="150000"/>
              </a:lnSpc>
              <a:buClr>
                <a:srgbClr val="474747"/>
              </a:buClr>
              <a:buSzPct val="100000"/>
            </a:pPr>
            <a:r>
              <a:rPr lang="zh-CN" altLang="en-US" sz="1600" dirty="0" smtClean="0">
                <a:solidFill>
                  <a:schemeClr val="tx1"/>
                </a:solidFill>
                <a:sym typeface="+mn-ea"/>
              </a:rPr>
              <a:t>1、帮助商家找粉丝，招会员。所有通过关注微信、PC电商注册、免费wifi、呼叫中心来电、优惠券发送的用户都可以自动成为您的会员。</a:t>
            </a:r>
            <a:endParaRPr lang="zh-CN" altLang="en-US" sz="1600" dirty="0" smtClean="0">
              <a:solidFill>
                <a:schemeClr val="tx1"/>
              </a:solidFill>
              <a:sym typeface="+mn-ea"/>
            </a:endParaRPr>
          </a:p>
          <a:p>
            <a:pPr algn="just">
              <a:lnSpc>
                <a:spcPct val="150000"/>
              </a:lnSpc>
              <a:buClr>
                <a:srgbClr val="474747"/>
              </a:buClr>
              <a:buSzPct val="100000"/>
            </a:pPr>
            <a:r>
              <a:rPr lang="zh-CN" altLang="en-US" sz="1600" dirty="0" smtClean="0">
                <a:solidFill>
                  <a:schemeClr val="tx1"/>
                </a:solidFill>
                <a:sym typeface="+mn-ea"/>
              </a:rPr>
              <a:t>2、精准化营销体系。我们根据会员的消费次数和消费金额进行统计分析，将会员分为忠实会员和一般会员，针对忠实会员，我们可以通过储值返利或者赠送实物、会员特价、签到积分、抽奖等方式维持客户关系；而且针对一般会员，我可以通过开展生日营销、唤醒营销、淡季营销、节日营销、新菜营销等方式，给顾客发放电子优惠券，以唤醒客户消费；</a:t>
            </a:r>
            <a:endParaRPr lang="zh-CN" altLang="en-US" sz="1600" dirty="0" smtClean="0">
              <a:solidFill>
                <a:schemeClr val="tx1"/>
              </a:solidFill>
              <a:sym typeface="+mn-ea"/>
            </a:endParaRPr>
          </a:p>
          <a:p>
            <a:pPr algn="just">
              <a:lnSpc>
                <a:spcPct val="150000"/>
              </a:lnSpc>
              <a:buClr>
                <a:srgbClr val="474747"/>
              </a:buClr>
              <a:buSzPct val="100000"/>
            </a:pPr>
            <a:r>
              <a:rPr lang="zh-CN" altLang="en-US" sz="1600" dirty="0" smtClean="0">
                <a:solidFill>
                  <a:schemeClr val="tx1"/>
                </a:solidFill>
                <a:sym typeface="+mn-ea"/>
              </a:rPr>
              <a:t>3、升级的优惠券体系。将优惠券分享到朋友圈，即可为您带来成百上千的客户，客户分享后还有提成可拿，让每一个客户都成为你的免费营销员。</a:t>
            </a:r>
            <a:endParaRPr lang="zh-CN" altLang="en-US" sz="1600" dirty="0" smtClean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0" y="3175"/>
            <a:ext cx="12176760" cy="781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429" y="973274"/>
            <a:ext cx="2842895" cy="25323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337" y="973569"/>
            <a:ext cx="2750185" cy="26650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6226" y="1100242"/>
            <a:ext cx="2726055" cy="26974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文本框 1"/>
          <p:cNvSpPr txBox="1"/>
          <p:nvPr/>
        </p:nvSpPr>
        <p:spPr>
          <a:xfrm>
            <a:off x="243840" y="115570"/>
            <a:ext cx="4716145" cy="579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/>
            <a:r>
              <a:rPr lang="zh-CN" altLang="en-US" sz="3200" b="1">
                <a:solidFill>
                  <a:schemeClr val="bg1"/>
                </a:solidFill>
                <a:sym typeface="+mn-ea"/>
              </a:rPr>
              <a:t>好哇智慧餐饮解决方案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文本框 1"/>
          <p:cNvSpPr txBox="1"/>
          <p:nvPr>
            <p:custDataLst>
              <p:tags r:id="rId1"/>
            </p:custDataLst>
          </p:nvPr>
        </p:nvSpPr>
        <p:spPr>
          <a:xfrm>
            <a:off x="541338" y="1041400"/>
            <a:ext cx="10591800" cy="112077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4、高效的沟通体系。通过在线点评、服务反馈、微客服等互动沟通体系，可以帮助商家高效的和客户沟通，随时了解、倾听客户的需求，提高客户参与感，不断完善门店的管理、环境、服务等。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4" y="2519668"/>
            <a:ext cx="4439285" cy="328612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2531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250" y="-53975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193" y="2620644"/>
            <a:ext cx="6321425" cy="31921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08280"/>
            <a:ext cx="4577080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altLang="en-US" sz="3200" b="1">
                <a:solidFill>
                  <a:schemeClr val="bg1"/>
                </a:solidFill>
                <a:sym typeface="+mn-ea"/>
              </a:rPr>
              <a:t>好哇智慧餐饮解决方案</a:t>
            </a:r>
            <a:endParaRPr lang="zh-CN" altLang="en-US" sz="3200" noProof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1"/>
          <p:cNvSpPr txBox="1"/>
          <p:nvPr>
            <p:custDataLst>
              <p:tags r:id="rId1"/>
            </p:custDataLst>
          </p:nvPr>
        </p:nvSpPr>
        <p:spPr>
          <a:xfrm>
            <a:off x="800100" y="892175"/>
            <a:ext cx="10591800" cy="1558925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1600" baseline="0" dirty="0">
                <a:latin typeface="Arial" panose="020B0604020202020204" pitchFamily="34" charset="0"/>
                <a:ea typeface="黑体" panose="02010609060101010101" pitchFamily="49" charset="-122"/>
              </a:rPr>
              <a:t>5、深度数据挖掘；根据消费数据，全面洞悉消费者的喜好、预判他们的消费动向，深入挖掘餐厅的营业数据，评估你的营销效果，帮助管理者在更短的时间内做出更明智的决策。 </a:t>
            </a:r>
            <a:endParaRPr lang="zh-CN" altLang="en-US" sz="16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19" y="2562860"/>
            <a:ext cx="4701541" cy="352361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24579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663" y="-904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399" y="2562860"/>
            <a:ext cx="6310635" cy="35204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208280"/>
            <a:ext cx="4577080" cy="5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zh-CN" altLang="en-US" sz="3200" b="1">
                <a:solidFill>
                  <a:schemeClr val="bg1"/>
                </a:solidFill>
                <a:sym typeface="+mn-ea"/>
              </a:rPr>
              <a:t>好哇智慧餐饮解决方案</a:t>
            </a:r>
            <a:endParaRPr lang="zh-CN" altLang="en-US" sz="3200" noProof="1">
              <a:solidFill>
                <a:schemeClr val="bg1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split orient="vert"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16547" y="933162"/>
          <a:ext cx="10558908" cy="4824678"/>
        </p:xfrm>
        <a:graphic>
          <a:graphicData uri="http://schemas.openxmlformats.org/drawingml/2006/table">
            <a:tbl>
              <a:tblPr/>
              <a:tblGrid>
                <a:gridCol w="1650491"/>
                <a:gridCol w="2190073"/>
                <a:gridCol w="1102444"/>
                <a:gridCol w="1104559"/>
                <a:gridCol w="2304338"/>
                <a:gridCol w="1102444"/>
                <a:gridCol w="1104559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传统服务员点菜模式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好哇微信餐厅模式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场景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耗时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服务人员参与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收银员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耗时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服务人员参与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收银员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参与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等点菜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1-2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等上菜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8-15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8-15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办卡储值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等结账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2-3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结账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5-10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√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时间合计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26-50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16-28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7" marB="6094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223" name="Rectangle 5"/>
          <p:cNvSpPr>
            <a:spLocks noChangeArrowheads="1"/>
          </p:cNvSpPr>
          <p:nvPr/>
        </p:nvSpPr>
        <p:spPr bwMode="auto">
          <a:xfrm>
            <a:off x="4944888" y="5833850"/>
            <a:ext cx="3289683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好哇微信餐厅减员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提效量化表</a:t>
            </a:r>
            <a:endParaRPr lang="zh-CN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34600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图片 1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1925" y="-396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08009"/>
            <a:ext cx="426593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noProof="1">
                <a:solidFill>
                  <a:schemeClr val="bg1"/>
                </a:solidFill>
              </a:rPr>
              <a:t>好哇智慧餐饮解决方案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0135" y="5485765"/>
            <a:ext cx="9612630" cy="11887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1" u="none"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四、微信营销模块</a:t>
            </a:r>
            <a:endParaRPr lang="zh-CN" altLang="en-US" b="1" u="none"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b="0" u="none"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b="0" u="none"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、支持消费者随时随地通过微信浏览店家的菜品进行订座、外卖、排号、活动；</a:t>
            </a:r>
            <a:endParaRPr lang="zh-CN" altLang="en-US" b="0" u="none"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en-US" altLang="zh-CN" b="0" u="none"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b="0" u="none">
                <a:highlight>
                  <a:srgbClr val="FFFFFF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、老板不在办公室就可通过微信知晓全部店面的运营情况，任何地点查看员工、分店、库存管理、财务报表等一系列的管理信息；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60" y="942975"/>
            <a:ext cx="2943860" cy="4387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535" y="942975"/>
            <a:ext cx="2703830" cy="4542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225" y="942975"/>
            <a:ext cx="2554605" cy="45427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椭圆 23"/>
          <p:cNvSpPr/>
          <p:nvPr/>
        </p:nvSpPr>
        <p:spPr>
          <a:xfrm>
            <a:off x="1106440" y="179861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11221" y="2086389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106440" y="237416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98999" y="2661945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971891" y="3480843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1874554" y="376862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586776" y="396117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394218" y="424895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98999" y="4536733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067110" y="5254063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2450110" y="5349282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835224" y="5349282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218222" y="5254063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603336" y="5158841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986336" y="506150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371450" y="4966285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754448" y="4966285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139562" y="5061505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327888" y="4102951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847552" y="333483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369333" y="1893833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5234784" y="1030500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5234784" y="2181611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559775" y="1223056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0127007" y="4293393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549334" y="3620500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771010" y="1606055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6385895" y="1415614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6002896" y="1223056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7922121" y="1510833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617781" y="1125719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7537006" y="1703392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7154007" y="1703392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8690233" y="1318277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451998" y="323750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305119" y="1415614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9071115" y="1415614"/>
            <a:ext cx="95221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551451" y="2181611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9741893" y="2469389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9549334" y="2852386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10127007" y="4581170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9934449" y="477161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5522562" y="5158841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5905559" y="5061505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5615666" y="4198171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5903444" y="4295507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1" name="椭圆 80"/>
          <p:cNvSpPr/>
          <p:nvPr/>
        </p:nvSpPr>
        <p:spPr>
          <a:xfrm>
            <a:off x="4752333" y="3910393"/>
            <a:ext cx="95220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2" name="椭圆 81"/>
          <p:cNvSpPr/>
          <p:nvPr/>
        </p:nvSpPr>
        <p:spPr>
          <a:xfrm>
            <a:off x="5042226" y="4102951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5522562" y="2278948"/>
            <a:ext cx="95220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5810339" y="2469389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5427340" y="2949723"/>
            <a:ext cx="95221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5617781" y="2759282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135330" y="3142281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849669" y="2181611"/>
            <a:ext cx="97337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4849669" y="1030500"/>
            <a:ext cx="97337" cy="9522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4559775" y="2086389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5179" name="TextBox 113"/>
          <p:cNvSpPr txBox="1">
            <a:spLocks noChangeArrowheads="1"/>
          </p:cNvSpPr>
          <p:nvPr/>
        </p:nvSpPr>
        <p:spPr bwMode="auto">
          <a:xfrm>
            <a:off x="1777217" y="1223056"/>
            <a:ext cx="172455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顾客进店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扫桌台码自动关注餐厅微信同时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获取</a:t>
            </a:r>
            <a:r>
              <a:rPr lang="en-US" altLang="zh-CN" sz="1600">
                <a:ea typeface="宋体" panose="02010600030101010101" pitchFamily="2" charset="-122"/>
              </a:rPr>
              <a:t>wifi</a:t>
            </a:r>
            <a:r>
              <a:rPr lang="zh-CN" altLang="en-US" sz="1600">
                <a:ea typeface="宋体" panose="02010600030101010101" pitchFamily="2" charset="-122"/>
              </a:rPr>
              <a:t>密码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0" name="TextBox 114"/>
          <p:cNvSpPr txBox="1">
            <a:spLocks noChangeArrowheads="1"/>
          </p:cNvSpPr>
          <p:nvPr/>
        </p:nvSpPr>
        <p:spPr bwMode="auto">
          <a:xfrm>
            <a:off x="1872438" y="2664061"/>
            <a:ext cx="1629330" cy="8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引导顾客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微信下单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可享受优惠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1" name="TextBox 115"/>
          <p:cNvSpPr txBox="1">
            <a:spLocks noChangeArrowheads="1"/>
          </p:cNvSpPr>
          <p:nvPr/>
        </p:nvSpPr>
        <p:spPr bwMode="auto">
          <a:xfrm>
            <a:off x="1777217" y="4390729"/>
            <a:ext cx="1631446" cy="8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顾客手机自助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成为会员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领取优惠</a:t>
            </a:r>
            <a:endParaRPr lang="en-US" altLang="zh-CN" sz="1600">
              <a:ea typeface="宋体" panose="02010600030101010101" pitchFamily="2" charset="-122"/>
            </a:endParaRPr>
          </a:p>
        </p:txBody>
      </p:sp>
      <p:sp>
        <p:nvSpPr>
          <p:cNvPr id="5182" name="TextBox 116"/>
          <p:cNvSpPr txBox="1">
            <a:spLocks noChangeArrowheads="1"/>
          </p:cNvSpPr>
          <p:nvPr/>
        </p:nvSpPr>
        <p:spPr bwMode="auto">
          <a:xfrm>
            <a:off x="5611434" y="3239618"/>
            <a:ext cx="1438889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扫码点菜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完成支付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cxnSp>
        <p:nvCxnSpPr>
          <p:cNvPr id="95" name="直接连接符 94"/>
          <p:cNvCxnSpPr/>
          <p:nvPr/>
        </p:nvCxnSpPr>
        <p:spPr>
          <a:xfrm>
            <a:off x="6569987" y="3237501"/>
            <a:ext cx="0" cy="6728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4" name="TextBox 118"/>
          <p:cNvSpPr txBox="1">
            <a:spLocks noChangeArrowheads="1"/>
          </p:cNvSpPr>
          <p:nvPr/>
        </p:nvSpPr>
        <p:spPr bwMode="auto">
          <a:xfrm>
            <a:off x="6500159" y="3049176"/>
            <a:ext cx="2646878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①系统自动开台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②后厨自动出单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③自动调取会员卡余额信息</a:t>
            </a:r>
            <a:endParaRPr lang="en-US" altLang="zh-CN" sz="1600"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1600">
                <a:ea typeface="宋体" panose="02010600030101010101" pitchFamily="2" charset="-122"/>
              </a:rPr>
              <a:t>④</a:t>
            </a:r>
            <a:r>
              <a:rPr lang="zh-CN" altLang="en-US" sz="1600">
                <a:ea typeface="宋体" panose="02010600030101010101" pitchFamily="2" charset="-122"/>
              </a:rPr>
              <a:t>收银自动核销折扣</a:t>
            </a:r>
            <a:endParaRPr lang="en-US" altLang="zh-CN" sz="1600">
              <a:ea typeface="宋体" panose="02010600030101010101" pitchFamily="2" charset="-122"/>
            </a:endParaRPr>
          </a:p>
        </p:txBody>
      </p:sp>
      <p:sp>
        <p:nvSpPr>
          <p:cNvPr id="5185" name="TextBox 119"/>
          <p:cNvSpPr txBox="1">
            <a:spLocks noChangeArrowheads="1"/>
          </p:cNvSpPr>
          <p:nvPr/>
        </p:nvSpPr>
        <p:spPr bwMode="auto">
          <a:xfrm>
            <a:off x="4559775" y="1510834"/>
            <a:ext cx="1248448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上菜用餐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6" name="矩形 120"/>
          <p:cNvSpPr>
            <a:spLocks noChangeArrowheads="1"/>
          </p:cNvSpPr>
          <p:nvPr/>
        </p:nvSpPr>
        <p:spPr bwMode="auto">
          <a:xfrm>
            <a:off x="9904825" y="4830859"/>
            <a:ext cx="1470630" cy="58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消费红包</a:t>
            </a:r>
            <a:endParaRPr lang="en-US" altLang="zh-CN" sz="16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朋友圈疯抢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7" name="TextBox 121"/>
          <p:cNvSpPr txBox="1">
            <a:spLocks noChangeArrowheads="1"/>
          </p:cNvSpPr>
          <p:nvPr/>
        </p:nvSpPr>
        <p:spPr bwMode="auto">
          <a:xfrm>
            <a:off x="9839229" y="1620866"/>
            <a:ext cx="1343668" cy="3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ea typeface="宋体" panose="02010600030101010101" pitchFamily="2" charset="-122"/>
              </a:rPr>
              <a:t>消费评价</a:t>
            </a:r>
            <a:endParaRPr lang="zh-CN" altLang="en-US" sz="1600">
              <a:ea typeface="宋体" panose="02010600030101010101" pitchFamily="2" charset="-122"/>
            </a:endParaRPr>
          </a:p>
        </p:txBody>
      </p:sp>
      <p:sp>
        <p:nvSpPr>
          <p:cNvPr id="5188" name="Text Box 229"/>
          <p:cNvSpPr txBox="1">
            <a:spLocks noChangeArrowheads="1"/>
          </p:cNvSpPr>
          <p:nvPr/>
        </p:nvSpPr>
        <p:spPr bwMode="auto">
          <a:xfrm>
            <a:off x="1969774" y="6117396"/>
            <a:ext cx="7774234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微信餐厅应用</a:t>
            </a: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场景展示</a:t>
            </a:r>
            <a:endParaRPr lang="ko-KR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9932334" y="4100834"/>
            <a:ext cx="97337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9741893" y="3908278"/>
            <a:ext cx="95220" cy="9733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pic>
        <p:nvPicPr>
          <p:cNvPr id="5191" name="Picture 4" descr="C:\Users\Administrator\Desktop\白色图标\iconfont-laba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440" y="2759282"/>
            <a:ext cx="577671" cy="57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2" name="Picture 5" descr="C:\Users\Administrator\Desktop\白色图标\iconfont-pingj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8893" y="1510834"/>
            <a:ext cx="480336" cy="48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3" name="Picture 6" descr="C:\Users\Administrator\Desktop\白色图标\iconfont-tongxunl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29269" y="4773727"/>
            <a:ext cx="768114" cy="76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4" name="Picture 7" descr="C:\Users\Administrator\Desktop\白色图标\iconfont-youhuiqua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1661" y="4581170"/>
            <a:ext cx="863334" cy="8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5" name="Picture 9" descr="C:\Users\Administrator\Desktop\白色图标\上菜t-reca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9440" y="1318277"/>
            <a:ext cx="577671" cy="57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6" name="Picture 11" descr="C:\Users\Administrator\Desktop\白色图标\自助点菜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6881" y="1318277"/>
            <a:ext cx="609412" cy="57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椭圆 108"/>
          <p:cNvSpPr/>
          <p:nvPr/>
        </p:nvSpPr>
        <p:spPr>
          <a:xfrm>
            <a:off x="528770" y="1415614"/>
            <a:ext cx="385114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1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0" name="椭圆 109"/>
          <p:cNvSpPr/>
          <p:nvPr/>
        </p:nvSpPr>
        <p:spPr>
          <a:xfrm>
            <a:off x="913884" y="2854503"/>
            <a:ext cx="382998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2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1" name="椭圆 110"/>
          <p:cNvSpPr/>
          <p:nvPr/>
        </p:nvSpPr>
        <p:spPr>
          <a:xfrm>
            <a:off x="721326" y="4773727"/>
            <a:ext cx="382999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3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6096000" y="4485949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096000" y="4773726"/>
            <a:ext cx="95221" cy="9522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srgbClr val="92D050"/>
              </a:solidFill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3601221" y="3525279"/>
            <a:ext cx="382998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4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3601221" y="1415614"/>
            <a:ext cx="382998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5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8590782" y="1606056"/>
            <a:ext cx="385114" cy="3851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6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8848935" y="4966285"/>
            <a:ext cx="385114" cy="38299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92D050"/>
                </a:solidFill>
              </a:rPr>
              <a:t>7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5615666" y="3047060"/>
            <a:ext cx="3455450" cy="105589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5207" name="Picture 12" descr="C:\Users\Administrator\Desktop\wxz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0225" y="3472379"/>
            <a:ext cx="1248448" cy="48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" descr="智慧餐饮logo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45" y="-25393"/>
            <a:ext cx="1217977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217715" y="1565850"/>
          <a:ext cx="11765035" cy="4759385"/>
        </p:xfrm>
        <a:graphic>
          <a:graphicData uri="http://schemas.openxmlformats.org/drawingml/2006/table">
            <a:tbl>
              <a:tblPr/>
              <a:tblGrid>
                <a:gridCol w="2350892"/>
                <a:gridCol w="3277704"/>
                <a:gridCol w="3106308"/>
                <a:gridCol w="3030131"/>
              </a:tblGrid>
              <a:tr h="44695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场景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传统电话外卖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微信叫外卖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顾客体验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需投放纸质菜单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需投放纸质菜单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无需投放纸质菜单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一到吃饭就找菜单，微信叫外卖不用找菜单。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高峰期电话占线问题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高峰期容易出现电话占线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永不占线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打几次电话总是占线，吃个饭怎么这么难呢，还是用微信下单吧。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电话接单口音问题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顾客或者接线人员发音会导致沟通障碍</a:t>
                      </a:r>
                      <a:endParaRPr kumimoji="0" lang="zh-CN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无沟通障碍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普通话不标准，每次电话订餐都很上火，微信下单不用说话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141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手写记录错误出错问题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边接电话边手工记录，记录中容易出现错误，比如：菜品记错，手机号码记错，送餐地址记错等错误，导致各种问题。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顾客自助点菜，填写地址，手机号码短信验证，避免手记错误。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有时电话里说的是一个菜，送来时又是另一个菜，还说我就点的这个，用微信下单避免错误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003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接单后需录入电脑问题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手工记录后，还需要再次录入系统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与餐饮打通，无需再次录入。且外卖通知单即可作为送餐凭证。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141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送达遇客人走开问题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送达后，如客人走开，需等待客人回来才能收款离开。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因在线支付，送达后如遇客人走开，可告知已送达并放前台即可离开。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有时遇有急事走开一会儿，送餐的人过来后找不到我，死催，微信下单先支付了，送到放前台就好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2141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叫外卖不能用会员储值余额支付问题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如果顾客是本店储值会员，则电话叫外卖想使用会员卡种的余额支付就比较麻烦，积分也比较麻烦。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微信下单支付时支持会员储值余额支付及积分支付，还能积分。</a:t>
                      </a:r>
                      <a:endParaRPr kumimoji="0" lang="zh-CN" alt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办了储值卡，说电话外卖不能用，微信下单直接使用卡余额，还能积分。</a:t>
                      </a:r>
                      <a:endParaRPr kumimoji="0" lang="zh-CN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0" marR="121890" marT="60965" marB="6096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28" name="Text Box 229"/>
          <p:cNvSpPr txBox="1">
            <a:spLocks noChangeArrowheads="1"/>
          </p:cNvSpPr>
          <p:nvPr/>
        </p:nvSpPr>
        <p:spPr bwMode="auto">
          <a:xfrm>
            <a:off x="2257552" y="1227287"/>
            <a:ext cx="7291783" cy="28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 dirty="0">
                <a:latin typeface="微软雅黑" panose="020B0503020204020204" charset="-122"/>
                <a:ea typeface="微软雅黑" panose="020B0503020204020204" charset="-122"/>
              </a:rPr>
              <a:t>传统外卖</a:t>
            </a:r>
            <a:r>
              <a:rPr lang="en-US" altLang="zh-CN" sz="1865" b="1" dirty="0">
                <a:latin typeface="微软雅黑" panose="020B0503020204020204" charset="-122"/>
                <a:ea typeface="微软雅黑" panose="020B0503020204020204" charset="-122"/>
              </a:rPr>
              <a:t>VS  </a:t>
            </a:r>
            <a:r>
              <a:rPr lang="zh-CN" altLang="en-US" sz="1865" b="1" dirty="0" smtClean="0">
                <a:latin typeface="微软雅黑" panose="020B0503020204020204" charset="-122"/>
                <a:ea typeface="微软雅黑" panose="020B0503020204020204" charset="-122"/>
              </a:rPr>
              <a:t>好哇微信外卖平台</a:t>
            </a:r>
            <a:endParaRPr lang="ko-KR" altLang="en-US" sz="1865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-25392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80100" y="382999"/>
            <a:ext cx="7374135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好哇智慧餐饮全年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的营销服务指导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724" name="Line 8"/>
          <p:cNvSpPr>
            <a:spLocks noChangeShapeType="1"/>
          </p:cNvSpPr>
          <p:nvPr/>
        </p:nvSpPr>
        <p:spPr bwMode="auto">
          <a:xfrm rot="16200000" flipH="1">
            <a:off x="5875935" y="564976"/>
            <a:ext cx="10579" cy="990506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30725" name="组合 1"/>
          <p:cNvGrpSpPr/>
          <p:nvPr/>
        </p:nvGrpSpPr>
        <p:grpSpPr bwMode="auto">
          <a:xfrm>
            <a:off x="1169920" y="5364095"/>
            <a:ext cx="304706" cy="311053"/>
            <a:chOff x="130175" y="3851275"/>
            <a:chExt cx="488950" cy="492125"/>
          </a:xfrm>
        </p:grpSpPr>
        <p:sp>
          <p:nvSpPr>
            <p:cNvPr id="3081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2924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元旦节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grpSp>
        <p:nvGrpSpPr>
          <p:cNvPr id="30727" name="组合 128"/>
          <p:cNvGrpSpPr/>
          <p:nvPr/>
        </p:nvGrpSpPr>
        <p:grpSpPr bwMode="auto">
          <a:xfrm>
            <a:off x="1758172" y="5361979"/>
            <a:ext cx="304706" cy="311055"/>
            <a:chOff x="130175" y="3851275"/>
            <a:chExt cx="488950" cy="492125"/>
          </a:xfrm>
        </p:grpSpPr>
        <p:sp>
          <p:nvSpPr>
            <p:cNvPr id="3080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1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8" name="组合 131"/>
          <p:cNvGrpSpPr/>
          <p:nvPr/>
        </p:nvGrpSpPr>
        <p:grpSpPr bwMode="auto">
          <a:xfrm>
            <a:off x="2268132" y="5364095"/>
            <a:ext cx="304706" cy="311053"/>
            <a:chOff x="130175" y="3851275"/>
            <a:chExt cx="488950" cy="492125"/>
          </a:xfrm>
        </p:grpSpPr>
        <p:sp>
          <p:nvSpPr>
            <p:cNvPr id="3080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29" name="组合 134"/>
          <p:cNvGrpSpPr/>
          <p:nvPr/>
        </p:nvGrpSpPr>
        <p:grpSpPr bwMode="auto">
          <a:xfrm>
            <a:off x="2862731" y="5355631"/>
            <a:ext cx="304706" cy="311053"/>
            <a:chOff x="130175" y="3851275"/>
            <a:chExt cx="488950" cy="492125"/>
          </a:xfrm>
        </p:grpSpPr>
        <p:sp>
          <p:nvSpPr>
            <p:cNvPr id="3080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0" name="组合 137"/>
          <p:cNvGrpSpPr/>
          <p:nvPr/>
        </p:nvGrpSpPr>
        <p:grpSpPr bwMode="auto">
          <a:xfrm>
            <a:off x="3444636" y="5364095"/>
            <a:ext cx="304706" cy="311053"/>
            <a:chOff x="130175" y="3851275"/>
            <a:chExt cx="488950" cy="492125"/>
          </a:xfrm>
        </p:grpSpPr>
        <p:sp>
          <p:nvSpPr>
            <p:cNvPr id="3080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1" name="组合 140"/>
          <p:cNvGrpSpPr/>
          <p:nvPr/>
        </p:nvGrpSpPr>
        <p:grpSpPr bwMode="auto">
          <a:xfrm>
            <a:off x="4054048" y="5361979"/>
            <a:ext cx="304706" cy="311055"/>
            <a:chOff x="130175" y="3851275"/>
            <a:chExt cx="488950" cy="492125"/>
          </a:xfrm>
        </p:grpSpPr>
        <p:sp>
          <p:nvSpPr>
            <p:cNvPr id="3080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2" name="组合 143"/>
          <p:cNvGrpSpPr/>
          <p:nvPr/>
        </p:nvGrpSpPr>
        <p:grpSpPr bwMode="auto">
          <a:xfrm>
            <a:off x="4623255" y="5355631"/>
            <a:ext cx="304706" cy="311053"/>
            <a:chOff x="130175" y="3851275"/>
            <a:chExt cx="488950" cy="492125"/>
          </a:xfrm>
        </p:grpSpPr>
        <p:sp>
          <p:nvSpPr>
            <p:cNvPr id="3079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80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3" name="组合 146"/>
          <p:cNvGrpSpPr/>
          <p:nvPr/>
        </p:nvGrpSpPr>
        <p:grpSpPr bwMode="auto">
          <a:xfrm>
            <a:off x="5198810" y="5353515"/>
            <a:ext cx="304706" cy="311055"/>
            <a:chOff x="130175" y="3851275"/>
            <a:chExt cx="488950" cy="492125"/>
          </a:xfrm>
        </p:grpSpPr>
        <p:sp>
          <p:nvSpPr>
            <p:cNvPr id="3079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4" name="组合 149"/>
          <p:cNvGrpSpPr/>
          <p:nvPr/>
        </p:nvGrpSpPr>
        <p:grpSpPr bwMode="auto">
          <a:xfrm>
            <a:off x="5871703" y="5364095"/>
            <a:ext cx="304706" cy="311053"/>
            <a:chOff x="130175" y="3851275"/>
            <a:chExt cx="488950" cy="492125"/>
          </a:xfrm>
        </p:grpSpPr>
        <p:sp>
          <p:nvSpPr>
            <p:cNvPr id="3079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5" name="组合 152"/>
          <p:cNvGrpSpPr/>
          <p:nvPr/>
        </p:nvGrpSpPr>
        <p:grpSpPr bwMode="auto">
          <a:xfrm>
            <a:off x="6472650" y="5366211"/>
            <a:ext cx="304706" cy="311055"/>
            <a:chOff x="130175" y="3851275"/>
            <a:chExt cx="488950" cy="492125"/>
          </a:xfrm>
        </p:grpSpPr>
        <p:sp>
          <p:nvSpPr>
            <p:cNvPr id="3079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6" name="组合 155"/>
          <p:cNvGrpSpPr/>
          <p:nvPr/>
        </p:nvGrpSpPr>
        <p:grpSpPr bwMode="auto">
          <a:xfrm>
            <a:off x="7041859" y="5364095"/>
            <a:ext cx="304706" cy="311053"/>
            <a:chOff x="130175" y="3851275"/>
            <a:chExt cx="488950" cy="492125"/>
          </a:xfrm>
        </p:grpSpPr>
        <p:sp>
          <p:nvSpPr>
            <p:cNvPr id="3079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7" name="组合 158"/>
          <p:cNvGrpSpPr/>
          <p:nvPr/>
        </p:nvGrpSpPr>
        <p:grpSpPr bwMode="auto">
          <a:xfrm>
            <a:off x="7642807" y="5361979"/>
            <a:ext cx="304706" cy="311055"/>
            <a:chOff x="130175" y="3851275"/>
            <a:chExt cx="488950" cy="492125"/>
          </a:xfrm>
        </p:grpSpPr>
        <p:sp>
          <p:nvSpPr>
            <p:cNvPr id="3078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9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8" name="组合 161"/>
          <p:cNvGrpSpPr/>
          <p:nvPr/>
        </p:nvGrpSpPr>
        <p:grpSpPr bwMode="auto">
          <a:xfrm>
            <a:off x="8269147" y="5355631"/>
            <a:ext cx="304706" cy="311053"/>
            <a:chOff x="130175" y="3851275"/>
            <a:chExt cx="488950" cy="492125"/>
          </a:xfrm>
        </p:grpSpPr>
        <p:sp>
          <p:nvSpPr>
            <p:cNvPr id="30787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8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39" name="组合 164"/>
          <p:cNvGrpSpPr/>
          <p:nvPr/>
        </p:nvGrpSpPr>
        <p:grpSpPr bwMode="auto">
          <a:xfrm>
            <a:off x="8880674" y="5359863"/>
            <a:ext cx="304706" cy="311053"/>
            <a:chOff x="130175" y="3851275"/>
            <a:chExt cx="488950" cy="492125"/>
          </a:xfrm>
        </p:grpSpPr>
        <p:sp>
          <p:nvSpPr>
            <p:cNvPr id="30785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6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68" name="矩形 167"/>
          <p:cNvSpPr/>
          <p:nvPr/>
        </p:nvSpPr>
        <p:spPr>
          <a:xfrm>
            <a:off x="1409031" y="5717468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情人节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14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69" name="矩形 168"/>
          <p:cNvSpPr/>
          <p:nvPr/>
        </p:nvSpPr>
        <p:spPr>
          <a:xfrm>
            <a:off x="1950731" y="5721701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除夕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大年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30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0" name="矩形 169"/>
          <p:cNvSpPr/>
          <p:nvPr/>
        </p:nvSpPr>
        <p:spPr>
          <a:xfrm>
            <a:off x="2532634" y="5732282"/>
            <a:ext cx="962787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元宵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正月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15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1" name="矩形 170"/>
          <p:cNvSpPr/>
          <p:nvPr/>
        </p:nvSpPr>
        <p:spPr>
          <a:xfrm>
            <a:off x="3093378" y="573439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清明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2" name="矩形 171"/>
          <p:cNvSpPr/>
          <p:nvPr/>
        </p:nvSpPr>
        <p:spPr>
          <a:xfrm>
            <a:off x="3726066" y="5728050"/>
            <a:ext cx="960670" cy="502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劳动节</a:t>
            </a:r>
            <a:br>
              <a:rPr lang="zh-CN" altLang="en-US" sz="1335" dirty="0">
                <a:solidFill>
                  <a:schemeClr val="bg1"/>
                </a:solidFill>
                <a:latin typeface="+mn-ea"/>
              </a:rPr>
            </a:b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5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月</a:t>
            </a: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日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3" name="矩形 172"/>
          <p:cNvSpPr/>
          <p:nvPr/>
        </p:nvSpPr>
        <p:spPr>
          <a:xfrm>
            <a:off x="4295274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母亲节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5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4" name="矩形 173"/>
          <p:cNvSpPr/>
          <p:nvPr/>
        </p:nvSpPr>
        <p:spPr>
          <a:xfrm>
            <a:off x="4900454" y="5740746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儿童节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5541605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端午节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6121393" y="5723817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父亲节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7" name="矩形 176"/>
          <p:cNvSpPr/>
          <p:nvPr/>
        </p:nvSpPr>
        <p:spPr>
          <a:xfrm>
            <a:off x="6711760" y="5717468"/>
            <a:ext cx="962786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七夕节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8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7310592" y="5719585"/>
            <a:ext cx="962787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中秋节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9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27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79" name="矩形 178"/>
          <p:cNvSpPr/>
          <p:nvPr/>
        </p:nvSpPr>
        <p:spPr>
          <a:xfrm>
            <a:off x="7947513" y="5715353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国庆节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grpSp>
        <p:nvGrpSpPr>
          <p:cNvPr id="30752" name="组合 179"/>
          <p:cNvGrpSpPr/>
          <p:nvPr/>
        </p:nvGrpSpPr>
        <p:grpSpPr bwMode="auto">
          <a:xfrm>
            <a:off x="9451998" y="5364095"/>
            <a:ext cx="304706" cy="311053"/>
            <a:chOff x="130175" y="3851275"/>
            <a:chExt cx="488950" cy="492125"/>
          </a:xfrm>
        </p:grpSpPr>
        <p:sp>
          <p:nvSpPr>
            <p:cNvPr id="30783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4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3" name="组合 182"/>
          <p:cNvGrpSpPr/>
          <p:nvPr/>
        </p:nvGrpSpPr>
        <p:grpSpPr bwMode="auto">
          <a:xfrm>
            <a:off x="10040249" y="5364095"/>
            <a:ext cx="304706" cy="311053"/>
            <a:chOff x="130175" y="3851275"/>
            <a:chExt cx="488950" cy="492125"/>
          </a:xfrm>
        </p:grpSpPr>
        <p:sp>
          <p:nvSpPr>
            <p:cNvPr id="30781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2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0754" name="组合 185"/>
          <p:cNvGrpSpPr/>
          <p:nvPr/>
        </p:nvGrpSpPr>
        <p:grpSpPr bwMode="auto">
          <a:xfrm>
            <a:off x="10590413" y="5353515"/>
            <a:ext cx="304706" cy="311055"/>
            <a:chOff x="130175" y="3851275"/>
            <a:chExt cx="488950" cy="492125"/>
          </a:xfrm>
        </p:grpSpPr>
        <p:sp>
          <p:nvSpPr>
            <p:cNvPr id="30779" name="Oval 6"/>
            <p:cNvSpPr>
              <a:spLocks noChangeArrowheads="1"/>
            </p:cNvSpPr>
            <p:nvPr/>
          </p:nvSpPr>
          <p:spPr bwMode="auto">
            <a:xfrm>
              <a:off x="130175" y="3851275"/>
              <a:ext cx="488950" cy="492125"/>
            </a:xfrm>
            <a:prstGeom prst="ellipse">
              <a:avLst/>
            </a:prstGeom>
            <a:solidFill>
              <a:srgbClr val="8989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780" name="Oval 7"/>
            <p:cNvSpPr>
              <a:spLocks noChangeArrowheads="1"/>
            </p:cNvSpPr>
            <p:nvPr/>
          </p:nvSpPr>
          <p:spPr bwMode="auto">
            <a:xfrm>
              <a:off x="236538" y="3949700"/>
              <a:ext cx="284162" cy="2857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4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89" name="矩形 188"/>
          <p:cNvSpPr/>
          <p:nvPr/>
        </p:nvSpPr>
        <p:spPr>
          <a:xfrm>
            <a:off x="8554809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重阳节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10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9145177" y="572804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感恩节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11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26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9741893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圣诞节</a:t>
            </a:r>
            <a:b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12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chemeClr val="bg1"/>
                </a:solidFill>
                <a:latin typeface="华文隶书" panose="02010800040101010101" charset="-122"/>
              </a:rPr>
              <a:t>24</a:t>
            </a:r>
            <a:r>
              <a:rPr lang="zh-CN" altLang="en-US" sz="1335">
                <a:solidFill>
                  <a:schemeClr val="bg1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chemeClr val="bg1"/>
              </a:solidFill>
              <a:latin typeface="华文隶书" panose="02010800040101010101" charset="-122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10287824" y="5706889"/>
            <a:ext cx="960670" cy="50257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  <a:t>元旦节</a:t>
            </a:r>
            <a:b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</a:br>
            <a:r>
              <a:rPr lang="en-US" altLang="zh-CN" sz="1335">
                <a:solidFill>
                  <a:srgbClr val="7F7F7F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  <a:t>月</a:t>
            </a:r>
            <a:r>
              <a:rPr lang="en-US" altLang="zh-CN" sz="1335">
                <a:solidFill>
                  <a:srgbClr val="7F7F7F"/>
                </a:solidFill>
                <a:latin typeface="华文隶书" panose="02010800040101010101" charset="-122"/>
              </a:rPr>
              <a:t>1</a:t>
            </a:r>
            <a:r>
              <a:rPr lang="zh-CN" altLang="en-US" sz="1335">
                <a:solidFill>
                  <a:srgbClr val="7F7F7F"/>
                </a:solidFill>
                <a:latin typeface="华文隶书" panose="02010800040101010101" charset="-122"/>
              </a:rPr>
              <a:t>日</a:t>
            </a:r>
            <a:endParaRPr lang="zh-CN" altLang="en-US" sz="1335">
              <a:solidFill>
                <a:srgbClr val="7F7F7F"/>
              </a:solidFill>
              <a:latin typeface="华文隶书" panose="02010800040101010101" charset="-122"/>
            </a:endParaRPr>
          </a:p>
        </p:txBody>
      </p:sp>
      <p:sp>
        <p:nvSpPr>
          <p:cNvPr id="30759" name="矩形 196"/>
          <p:cNvSpPr>
            <a:spLocks noChangeArrowheads="1"/>
          </p:cNvSpPr>
          <p:nvPr/>
        </p:nvSpPr>
        <p:spPr bwMode="auto">
          <a:xfrm>
            <a:off x="985828" y="1388105"/>
            <a:ext cx="662361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65" b="1">
                <a:latin typeface="微软雅黑" panose="020B0503020204020204" charset="-122"/>
                <a:ea typeface="微软雅黑" panose="020B0503020204020204" charset="-122"/>
              </a:rPr>
              <a:t>上线</a:t>
            </a:r>
            <a:endParaRPr lang="zh-CN" altLang="en-US" sz="1865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1332855" y="1845164"/>
            <a:ext cx="2416488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第一阶段：吸粉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1" name="Shape 918"/>
          <p:cNvSpPr>
            <a:spLocks noChangeShapeType="1"/>
          </p:cNvSpPr>
          <p:nvPr/>
        </p:nvSpPr>
        <p:spPr bwMode="auto">
          <a:xfrm flipH="1" flipV="1">
            <a:off x="1332855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01" name="矩形 200"/>
          <p:cNvSpPr/>
          <p:nvPr/>
        </p:nvSpPr>
        <p:spPr>
          <a:xfrm>
            <a:off x="3749342" y="1845164"/>
            <a:ext cx="2427067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第二阶段：营销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02" name="矩形 201"/>
          <p:cNvSpPr/>
          <p:nvPr/>
        </p:nvSpPr>
        <p:spPr>
          <a:xfrm>
            <a:off x="6176409" y="1845164"/>
            <a:ext cx="4526154" cy="344911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第三阶段：社群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30764" name="Rectangle 106" descr="小淡季波段营销&#10;2月18日 - 3月4日"/>
          <p:cNvSpPr>
            <a:spLocks noChangeArrowheads="1"/>
          </p:cNvSpPr>
          <p:nvPr/>
        </p:nvSpPr>
        <p:spPr bwMode="auto">
          <a:xfrm>
            <a:off x="2979113" y="4854136"/>
            <a:ext cx="746952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18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- 3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5" name="Rectangle 100" descr="淡季营销&#10;7月1日 - 9月25日"/>
          <p:cNvSpPr>
            <a:spLocks noChangeArrowheads="1"/>
          </p:cNvSpPr>
          <p:nvPr/>
        </p:nvSpPr>
        <p:spPr bwMode="auto">
          <a:xfrm>
            <a:off x="6711761" y="4854136"/>
            <a:ext cx="931046" cy="495147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淡季营销</a:t>
            </a:r>
            <a:br>
              <a:rPr kumimoji="1" lang="zh-CN" altLang="en-US" sz="106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- 9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25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0766" name="Rectangle 98" descr="小淡季波段营销&#10;10月7日 - 10月20日"/>
          <p:cNvSpPr>
            <a:spLocks noChangeArrowheads="1"/>
          </p:cNvSpPr>
          <p:nvPr/>
        </p:nvSpPr>
        <p:spPr bwMode="auto">
          <a:xfrm>
            <a:off x="8015226" y="4862600"/>
            <a:ext cx="86544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小淡季营销</a:t>
            </a:r>
            <a:br>
              <a:rPr kumimoji="1" lang="zh-CN" altLang="en-US" sz="1065" b="1">
                <a:ea typeface="宋体" panose="02010600030101010101" pitchFamily="2" charset="-122"/>
              </a:rPr>
            </a:b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- 10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kumimoji="1" lang="zh-CN" altLang="en-US" sz="1065" b="1"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ea typeface="宋体" panose="02010600030101010101" pitchFamily="2" charset="-122"/>
            </a:endParaRPr>
          </a:p>
        </p:txBody>
      </p:sp>
      <p:sp>
        <p:nvSpPr>
          <p:cNvPr id="30767" name="Rectangle 96" descr="旺季营销&#10;11月1日 - 12月24日"/>
          <p:cNvSpPr>
            <a:spLocks noChangeArrowheads="1"/>
          </p:cNvSpPr>
          <p:nvPr/>
        </p:nvSpPr>
        <p:spPr bwMode="auto">
          <a:xfrm>
            <a:off x="9253093" y="4862600"/>
            <a:ext cx="1259029" cy="486683"/>
          </a:xfrm>
          <a:prstGeom prst="rect">
            <a:avLst/>
          </a:prstGeom>
          <a:gradFill rotWithShape="0">
            <a:gsLst>
              <a:gs pos="0">
                <a:srgbClr val="C8C4CD"/>
              </a:gs>
              <a:gs pos="60001">
                <a:srgbClr val="9C86B7"/>
              </a:gs>
              <a:gs pos="70001">
                <a:srgbClr val="9C86B7"/>
              </a:gs>
              <a:gs pos="100000">
                <a:srgbClr val="C8C4CD"/>
              </a:gs>
            </a:gsLst>
            <a:lin ang="5400000" scaled="1"/>
          </a:gradFill>
          <a:ln w="1">
            <a:solidFill>
              <a:srgbClr val="FFFFFF"/>
            </a:solidFill>
            <a:miter lim="800000"/>
          </a:ln>
        </p:spPr>
        <p:txBody>
          <a:bodyPr lIns="1" tIns="1" rIns="1" bIns="1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133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旺季营销</a:t>
            </a:r>
            <a:br>
              <a:rPr kumimoji="1" lang="zh-CN" altLang="en-US" sz="1335" b="1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 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- 12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kumimoji="1" lang="en-US" altLang="zh-CN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24</a:t>
            </a:r>
            <a:r>
              <a:rPr kumimoji="1" lang="zh-CN" altLang="en-US" sz="1065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</a:t>
            </a:r>
            <a:endParaRPr kumimoji="1" lang="zh-CN" altLang="en-US" sz="1065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07" name="矩形 206"/>
          <p:cNvSpPr/>
          <p:nvPr/>
        </p:nvSpPr>
        <p:spPr>
          <a:xfrm>
            <a:off x="1332854" y="2564608"/>
            <a:ext cx="9369708" cy="347026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 dirty="0">
                <a:solidFill>
                  <a:srgbClr val="FFFFFF"/>
                </a:solidFill>
              </a:rPr>
              <a:t>线上会员激励活动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8" name="矩形 207"/>
          <p:cNvSpPr/>
          <p:nvPr/>
        </p:nvSpPr>
        <p:spPr>
          <a:xfrm>
            <a:off x="1332854" y="2922215"/>
            <a:ext cx="9369708" cy="344910"/>
          </a:xfrm>
          <a:prstGeom prst="rect">
            <a:avLst/>
          </a:prstGeom>
          <a:solidFill>
            <a:srgbClr val="FFC0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生日营销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1337087" y="3281937"/>
            <a:ext cx="2388979" cy="344910"/>
          </a:xfrm>
          <a:prstGeom prst="rect">
            <a:avLst/>
          </a:prstGeom>
          <a:solidFill>
            <a:srgbClr val="92D05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会员推荐活动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1" name="矩形 210"/>
          <p:cNvSpPr/>
          <p:nvPr/>
        </p:nvSpPr>
        <p:spPr>
          <a:xfrm>
            <a:off x="3745110" y="3279821"/>
            <a:ext cx="2431299" cy="344911"/>
          </a:xfrm>
          <a:prstGeom prst="rect">
            <a:avLst/>
          </a:prstGeom>
          <a:solidFill>
            <a:srgbClr val="00B0F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会员分享类活动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3745109" y="3967526"/>
            <a:ext cx="6957453" cy="344910"/>
          </a:xfrm>
          <a:prstGeom prst="rect">
            <a:avLst/>
          </a:prstGeom>
          <a:solidFill>
            <a:srgbClr val="90B225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节日营销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4" name="矩形 213"/>
          <p:cNvSpPr/>
          <p:nvPr/>
        </p:nvSpPr>
        <p:spPr>
          <a:xfrm>
            <a:off x="3745109" y="3620500"/>
            <a:ext cx="6957453" cy="347026"/>
          </a:xfrm>
          <a:prstGeom prst="rect">
            <a:avLst/>
          </a:prstGeom>
          <a:solidFill>
            <a:srgbClr val="7030A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>
                <a:solidFill>
                  <a:srgbClr val="FFFFFF"/>
                </a:solidFill>
              </a:rPr>
              <a:t>线上储值营销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15" name="矩形 214"/>
          <p:cNvSpPr/>
          <p:nvPr/>
        </p:nvSpPr>
        <p:spPr>
          <a:xfrm>
            <a:off x="2001515" y="2139291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2-4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6" name="矩形 215"/>
          <p:cNvSpPr/>
          <p:nvPr/>
        </p:nvSpPr>
        <p:spPr>
          <a:xfrm>
            <a:off x="4390494" y="2147755"/>
            <a:ext cx="962787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3-4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7" name="矩形 216"/>
          <p:cNvSpPr/>
          <p:nvPr/>
        </p:nvSpPr>
        <p:spPr>
          <a:xfrm>
            <a:off x="6176409" y="4331480"/>
            <a:ext cx="4526154" cy="3449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隶书" panose="02010800040101010101" charset="-122"/>
              </a:defRPr>
            </a:lvl9pPr>
          </a:lstStyle>
          <a:p>
            <a:pPr algn="ctr"/>
            <a:r>
              <a:rPr lang="zh-CN" altLang="en-US" sz="2400"/>
              <a:t>沉睡唤醒及客户关怀</a:t>
            </a:r>
            <a:endParaRPr lang="zh-CN" altLang="en-US" sz="2400"/>
          </a:p>
        </p:txBody>
      </p:sp>
      <p:sp>
        <p:nvSpPr>
          <p:cNvPr id="218" name="矩形 217"/>
          <p:cNvSpPr/>
          <p:nvPr/>
        </p:nvSpPr>
        <p:spPr>
          <a:xfrm>
            <a:off x="7960209" y="2168915"/>
            <a:ext cx="960670" cy="2974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335" dirty="0">
                <a:solidFill>
                  <a:schemeClr val="bg1"/>
                </a:solidFill>
                <a:latin typeface="+mn-ea"/>
              </a:rPr>
              <a:t>6-8</a:t>
            </a:r>
            <a:r>
              <a:rPr lang="zh-CN" altLang="en-US" sz="1335" dirty="0">
                <a:solidFill>
                  <a:schemeClr val="bg1"/>
                </a:solidFill>
                <a:latin typeface="+mn-ea"/>
              </a:rPr>
              <a:t>个月</a:t>
            </a:r>
            <a:endParaRPr lang="zh-CN" altLang="en-US" sz="133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778" name="Shape 918"/>
          <p:cNvSpPr>
            <a:spLocks noChangeShapeType="1"/>
          </p:cNvSpPr>
          <p:nvPr/>
        </p:nvSpPr>
        <p:spPr bwMode="auto">
          <a:xfrm flipH="1" flipV="1">
            <a:off x="10711027" y="1845164"/>
            <a:ext cx="4232" cy="3703024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pic>
        <p:nvPicPr>
          <p:cNvPr id="93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76338" y="1014413"/>
            <a:ext cx="9009063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>
            <a:normAutofit fontScale="87500" lnSpcReduction="20000"/>
          </a:bodyPr>
          <a:lstStyle>
            <a:defPPr>
              <a:defRPr lang="zh-CN"/>
            </a:defPPr>
            <a:lvl1pPr eaLnBrk="1" hangingPunct="1">
              <a:lnSpc>
                <a:spcPct val="12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</a:defRPr>
            </a:lvl9pPr>
          </a:lstStyle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六、库存管理模块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1、库存自动关联商品，可设置库存预警线，实时自动报警；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2、分店在线请货：支持手工要货，在线实时发送总部；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3、分店在线收货：采购直拨收货与仓库配送收货，在线操作，实时查看单据状态；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4、提供调拨处理：支持总部统一调拨、衔接请货与采购、配送业务流程；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5、采购业务流程：填写采购单-&gt;管理员审核-&gt;采购确认-&gt;仓库/门店收货；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6、调拨业务流程：分店在线请货-&gt;总部确认调出分店-&gt;分店出货-&gt;请货分店收货；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7、退货业务流程：分店在线请求退货-&gt;总部退货确认-&gt;门店/仓库出货-&gt;配送退货。</a:t>
            </a:r>
            <a:endParaRPr lang="zh-CN" altLang="en-US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3519805"/>
            <a:ext cx="3870325" cy="259524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5603" name="图片 1" descr="智慧餐饮lo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38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12" descr="C:\Users\Administrator\Desktop\图片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30" y="3651250"/>
            <a:ext cx="2665095" cy="246380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3318" name="Picture 10" descr="D:\用户目录\Documents\Jingoal\15528268602@2116927\RecvFiles\成本控制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840" y="3609340"/>
            <a:ext cx="3395345" cy="254698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6850" y="104775"/>
            <a:ext cx="4577080" cy="579120"/>
          </a:xfrm>
          <a:prstGeom prst="rect">
            <a:avLst/>
          </a:prstGeom>
        </p:spPr>
        <p:txBody>
          <a:bodyPr wrap="square">
            <a:spAutoFit/>
          </a:bodyPr>
          <a:p>
            <a:pPr lvl="0" algn="l"/>
            <a:r>
              <a:rPr lang="zh-CN" altLang="en-US" sz="3200" b="1">
                <a:solidFill>
                  <a:schemeClr val="bg1"/>
                </a:solidFill>
                <a:sym typeface="+mn-ea"/>
              </a:rPr>
              <a:t>好哇智慧餐饮解决方案</a:t>
            </a:r>
            <a:endParaRPr lang="zh-CN" altLang="en-US" sz="3200" noProof="1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  <p:transition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2927985"/>
            <a:ext cx="1352550" cy="1057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95" y="1257300"/>
            <a:ext cx="1172210" cy="862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2235835"/>
            <a:ext cx="1209040" cy="814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585" y="3049905"/>
            <a:ext cx="1116965" cy="7423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1798955"/>
            <a:ext cx="1714500" cy="1181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" y="1257300"/>
            <a:ext cx="1563370" cy="935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25" y="5008880"/>
            <a:ext cx="1933575" cy="685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5" y="1257300"/>
            <a:ext cx="1640205" cy="733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5" y="4052570"/>
            <a:ext cx="1447800" cy="1010285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7375" y="2657475"/>
            <a:ext cx="2470150" cy="1997075"/>
          </a:xfrm>
          <a:prstGeom prst="rect">
            <a:avLst/>
          </a:prstGeom>
        </p:spPr>
      </p:pic>
      <p:pic>
        <p:nvPicPr>
          <p:cNvPr id="13" name="图片 12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1815" y="694690"/>
            <a:ext cx="2548255" cy="1844675"/>
          </a:xfrm>
          <a:prstGeom prst="rect">
            <a:avLst/>
          </a:prstGeom>
        </p:spPr>
      </p:pic>
      <p:pic>
        <p:nvPicPr>
          <p:cNvPr id="15" name="图片 14" descr="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6565" y="708660"/>
            <a:ext cx="2440940" cy="18307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4535" y="694690"/>
            <a:ext cx="2459355" cy="18446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4535" y="2657475"/>
            <a:ext cx="2459355" cy="19424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6565" y="2667000"/>
            <a:ext cx="2425700" cy="1987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9585" y="4746625"/>
            <a:ext cx="2359025" cy="20567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6255" y="4732655"/>
            <a:ext cx="2541270" cy="2057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15170" y="4719955"/>
            <a:ext cx="2458720" cy="20834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46860" y="3874135"/>
            <a:ext cx="1271905" cy="9982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49730" y="5786120"/>
            <a:ext cx="1147445" cy="10883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55900" y="2324100"/>
            <a:ext cx="1252220" cy="9810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22550" y="4719955"/>
            <a:ext cx="1555750" cy="927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7000" y="5501005"/>
            <a:ext cx="1117600" cy="12973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71750" y="3574415"/>
            <a:ext cx="1565910" cy="921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5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368300" y="129540"/>
            <a:ext cx="339090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cs typeface="+mn-ea"/>
              </a:rPr>
              <a:t>合作案例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Text Box 25"/>
          <p:cNvSpPr txBox="1">
            <a:spLocks noChangeArrowheads="1"/>
          </p:cNvSpPr>
          <p:nvPr/>
        </p:nvSpPr>
        <p:spPr bwMode="auto">
          <a:xfrm>
            <a:off x="5386919" y="2394658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38" name="Text Box 26"/>
          <p:cNvSpPr txBox="1">
            <a:spLocks noChangeArrowheads="1"/>
          </p:cNvSpPr>
          <p:nvPr/>
        </p:nvSpPr>
        <p:spPr bwMode="auto">
          <a:xfrm>
            <a:off x="5386919" y="3615974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39" name="Text Box 27"/>
          <p:cNvSpPr txBox="1">
            <a:spLocks noChangeArrowheads="1"/>
          </p:cNvSpPr>
          <p:nvPr/>
        </p:nvSpPr>
        <p:spPr bwMode="auto">
          <a:xfrm>
            <a:off x="4400025" y="4553708"/>
            <a:ext cx="944489" cy="91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5335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zh-CN" sz="5335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1" name="Line 29"/>
          <p:cNvSpPr>
            <a:spLocks noChangeShapeType="1"/>
          </p:cNvSpPr>
          <p:nvPr/>
        </p:nvSpPr>
        <p:spPr bwMode="auto">
          <a:xfrm>
            <a:off x="1336605" y="2940121"/>
            <a:ext cx="30480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53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2" name="Text Box 30"/>
          <p:cNvSpPr txBox="1">
            <a:spLocks noChangeArrowheads="1"/>
          </p:cNvSpPr>
          <p:nvPr/>
        </p:nvSpPr>
        <p:spPr bwMode="auto">
          <a:xfrm>
            <a:off x="1424257" y="3180787"/>
            <a:ext cx="875240" cy="5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415" dirty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zh-CN" sz="3415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43" name="Text Box 31"/>
          <p:cNvSpPr txBox="1">
            <a:spLocks noChangeArrowheads="1"/>
          </p:cNvSpPr>
          <p:nvPr/>
        </p:nvSpPr>
        <p:spPr bwMode="auto">
          <a:xfrm>
            <a:off x="2433479" y="3297515"/>
            <a:ext cx="1872308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655" dirty="0">
                <a:solidFill>
                  <a:schemeClr val="bg1"/>
                </a:solidFill>
                <a:ea typeface="微软雅黑" panose="020B0503020204020204" charset="-122"/>
                <a:sym typeface="Arial" panose="020B0604020202020204" pitchFamily="34" charset="0"/>
              </a:rPr>
              <a:t>CONTENTS</a:t>
            </a:r>
            <a:endParaRPr lang="zh-CN" altLang="zh-CN" sz="2655" dirty="0">
              <a:solidFill>
                <a:schemeClr val="bg1"/>
              </a:solidFill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0" y="20800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746172" y="866293"/>
            <a:ext cx="2264228" cy="2264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648200" y="1034143"/>
            <a:ext cx="2460171" cy="246017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170714" y="1516299"/>
            <a:ext cx="1415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0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连接符 13"/>
          <p:cNvCxnSpPr/>
          <p:nvPr/>
        </p:nvCxnSpPr>
        <p:spPr>
          <a:xfrm>
            <a:off x="5014686" y="2264228"/>
            <a:ext cx="17272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044434" y="2282241"/>
            <a:ext cx="1728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ontents</a:t>
            </a:r>
            <a:endParaRPr lang="zh-CN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5"/>
          <p:cNvSpPr txBox="1"/>
          <p:nvPr/>
        </p:nvSpPr>
        <p:spPr>
          <a:xfrm>
            <a:off x="992505" y="3017520"/>
            <a:ext cx="9936480" cy="33832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3" action="ppaction://hlinksldjump"/>
              </a:rPr>
              <a:t>part  1  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3" action="ppaction://hlinksldjump"/>
              </a:rPr>
              <a:t>公司简介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                                                                                   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  <a:hlinkClick r:id="rId4" action="ppaction://hlinksldjump"/>
              </a:rPr>
              <a:t>part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  2  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中餐</a:t>
            </a:r>
            <a:r>
              <a:rPr lang="zh-CN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4" action="ppaction://hlinksldjump"/>
              </a:rPr>
              <a:t>问题剖析</a:t>
            </a:r>
            <a:r>
              <a:rPr lang="zh-CN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zh-CN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endParaRPr lang="zh-CN" altLang="zh-CN" u="sng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5" action="ppaction://hlinksldjump"/>
            </a:endParaRPr>
          </a:p>
          <a:p>
            <a:pPr lvl="0" indent="0"/>
            <a:r>
              <a:rPr lang="en-US" altLang="zh-CN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hlinkClick r:id="rId5" action="ppaction://hlinksldjump"/>
              </a:rPr>
              <a:t>part  3   </a:t>
            </a:r>
            <a:r>
              <a:rPr lang="zh-CN" altLang="en-US" u="sng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hlinkClick r:id="rId5" action="ppaction://hlinksldjump"/>
              </a:rPr>
              <a:t>解决方案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part   4  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6" action="ppaction://hlinksldjump"/>
              </a:rPr>
              <a:t>业务流程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part  5  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7" action="ppaction://hlinksldjump"/>
              </a:rPr>
              <a:t>报价方案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part   6  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无线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wifi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8" action="ppaction://hlinksldjump"/>
              </a:rPr>
              <a:t>覆盖方案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part  7  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9" action="ppaction://hlinksldjump"/>
              </a:rPr>
              <a:t>合作案例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part   8   </a:t>
            </a:r>
            <a:r>
              <a:rPr lang="zh-CN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售后服务承诺</a:t>
            </a:r>
            <a:r>
              <a:rPr lang="zh-CN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endParaRPr lang="zh-CN" altLang="zh-CN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zh-CN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</a:t>
            </a:r>
            <a:endParaRPr lang="zh-CN" altLang="zh-CN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lvl="0" indent="0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part  9  </a:t>
            </a:r>
            <a:r>
              <a:rPr lang="en-US" altLang="zh-CN" u="sng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 </a:t>
            </a:r>
            <a:r>
              <a:rPr lang="zh-CN" altLang="en-US" u="sng" dirty="0">
                <a:solidFill>
                  <a:srgbClr val="00B0F0"/>
                </a:solidFill>
                <a:latin typeface="Arial" panose="020B0604020202020204" pitchFamily="34" charset="0"/>
                <a:ea typeface="黑体" panose="02010609060101010101" pitchFamily="49" charset="-122"/>
                <a:hlinkClick r:id="rId5" action="ppaction://hlinksldjump"/>
              </a:rPr>
              <a:t>合</a:t>
            </a:r>
            <a:r>
              <a:rPr lang="zh-CN" altLang="en-US" u="sng" dirty="0">
                <a:solidFill>
                  <a:srgbClr val="00B0F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作流程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                                                                           </a:t>
            </a:r>
            <a:r>
              <a: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 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  <a:hlinkClick r:id="rId5" action="ppaction://hlinksldjump"/>
            </a:endParaRPr>
          </a:p>
          <a:p>
            <a:pPr lvl="0" indent="0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5" action="ppaction://hlinksldjump"/>
            </a:endParaRPr>
          </a:p>
          <a:p>
            <a:pPr lvl="0" indent="0"/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hlinkClick r:id="rId5" action="ppaction://hlinksldjump"/>
            </a:endParaRPr>
          </a:p>
          <a:p>
            <a:pPr lvl="0" indent="0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3535" y="2839720"/>
            <a:ext cx="6233160" cy="319151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7412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00899" y="1014413"/>
            <a:ext cx="4546283" cy="5753432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r="63113" b="35195"/>
          <a:stretch>
            <a:fillRect/>
          </a:stretch>
        </p:blipFill>
        <p:spPr>
          <a:xfrm>
            <a:off x="0" y="0"/>
            <a:ext cx="12192000" cy="781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08009"/>
            <a:ext cx="1407795" cy="57912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sz="3200" b="1" noProof="1" smtClean="0">
                <a:solidFill>
                  <a:schemeClr val="bg1"/>
                </a:solidFill>
              </a:rPr>
              <a:t>拓扑图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3" y="989887"/>
            <a:ext cx="9644845" cy="5713521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08009"/>
            <a:ext cx="1407795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noProof="1" smtClean="0">
                <a:solidFill>
                  <a:schemeClr val="bg1"/>
                </a:solidFill>
              </a:rPr>
              <a:t>拓扑图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345" y="-25393"/>
            <a:ext cx="1217977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89384" y="1084748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 smtClean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72658" y="1934036"/>
          <a:ext cx="10558908" cy="3326692"/>
        </p:xfrm>
        <a:graphic>
          <a:graphicData uri="http://schemas.openxmlformats.org/drawingml/2006/table">
            <a:tbl>
              <a:tblPr/>
              <a:tblGrid>
                <a:gridCol w="1650491"/>
                <a:gridCol w="1373292"/>
                <a:gridCol w="1438889"/>
                <a:gridCol w="1584895"/>
                <a:gridCol w="1582778"/>
                <a:gridCol w="1441005"/>
                <a:gridCol w="1487558"/>
              </a:tblGrid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传统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CS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架构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好哇智慧餐饮架构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低投入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自建服务器、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数据库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拉光纤</a:t>
                      </a:r>
                      <a:endParaRPr kumimoji="0" lang="en-US" altLang="zh-CN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运维团队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点菜宝硬件投入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20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快部署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小时部署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分钟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打开即可用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易维护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需要专业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IT</a:t>
                      </a: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人员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华文隶书" panose="02010800040101010101" charset="-122"/>
                        </a:rPr>
                        <a:t>X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华文隶书" panose="02010800040101010101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易连接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单机版，没有连接属性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连接第三方、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微信、订单渠道及移动支付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526888">
                <a:tc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更安全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本地数据安全风险大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1pPr>
                      <a:lvl2pPr marL="742950" indent="-28575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华文隶书" panose="02010800040101010101" charset="-122"/>
                        </a:defRPr>
                      </a:lvl2pPr>
                      <a:lvl3pPr marL="11430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3pPr>
                      <a:lvl4pPr marL="16002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4pPr>
                      <a:lvl5pPr marL="2057400" indent="-228600">
                        <a:lnSpc>
                          <a:spcPct val="125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5pPr>
                      <a:lvl6pPr marL="25146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6pPr>
                      <a:lvl7pPr marL="29718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7pPr>
                      <a:lvl8pPr marL="34290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8pPr>
                      <a:lvl9pPr marL="3886200" indent="-228600" eaLnBrk="0" fontAlgn="base" hangingPunct="0">
                        <a:lnSpc>
                          <a:spcPct val="12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数据时时备份云端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1894" marR="121894" marT="60945" marB="609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6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81" y="0"/>
            <a:ext cx="12188238" cy="686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137640" y="688239"/>
            <a:ext cx="6560963" cy="6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传统餐饮软件</a:t>
            </a:r>
            <a:r>
              <a:rPr lang="en-US" altLang="zh-CN" sz="3730" b="1" dirty="0">
                <a:latin typeface="微软雅黑" panose="020B0503020204020204" charset="-122"/>
                <a:ea typeface="微软雅黑" panose="020B0503020204020204" charset="-122"/>
              </a:rPr>
              <a:t>VS</a:t>
            </a:r>
            <a:r>
              <a:rPr lang="zh-CN" altLang="en-US" sz="3730" b="1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373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77" name="AutoShape 196"/>
          <p:cNvSpPr>
            <a:spLocks noChangeArrowheads="1"/>
          </p:cNvSpPr>
          <p:nvPr/>
        </p:nvSpPr>
        <p:spPr bwMode="auto">
          <a:xfrm>
            <a:off x="8228941" y="2566725"/>
            <a:ext cx="3091497" cy="3328489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78" name="Group 15"/>
          <p:cNvGrpSpPr/>
          <p:nvPr/>
        </p:nvGrpSpPr>
        <p:grpSpPr bwMode="auto">
          <a:xfrm>
            <a:off x="8015225" y="1606055"/>
            <a:ext cx="3455450" cy="1013570"/>
            <a:chOff x="0" y="0"/>
            <a:chExt cx="1451" cy="494"/>
          </a:xfrm>
        </p:grpSpPr>
        <p:grpSp>
          <p:nvGrpSpPr>
            <p:cNvPr id="2869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70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70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70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系统升级</a:t>
              </a:r>
              <a:endParaRPr lang="zh-CN" altLang="en-US" sz="2665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70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79" name="AutoShape 196"/>
          <p:cNvSpPr>
            <a:spLocks noChangeArrowheads="1"/>
          </p:cNvSpPr>
          <p:nvPr/>
        </p:nvSpPr>
        <p:spPr bwMode="auto">
          <a:xfrm>
            <a:off x="911767" y="2566725"/>
            <a:ext cx="3360230" cy="335811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0" name="Group 24"/>
          <p:cNvGrpSpPr/>
          <p:nvPr/>
        </p:nvGrpSpPr>
        <p:grpSpPr bwMode="auto">
          <a:xfrm>
            <a:off x="816547" y="1606055"/>
            <a:ext cx="3455450" cy="1013570"/>
            <a:chOff x="0" y="0"/>
            <a:chExt cx="1451" cy="494"/>
          </a:xfrm>
        </p:grpSpPr>
        <p:grpSp>
          <p:nvGrpSpPr>
            <p:cNvPr id="28694" name="Group 25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7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8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5" name="Text Box 229"/>
            <p:cNvSpPr txBox="1">
              <a:spLocks noChangeArrowheads="1"/>
            </p:cNvSpPr>
            <p:nvPr/>
          </p:nvSpPr>
          <p:spPr bwMode="auto">
            <a:xfrm>
              <a:off x="439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92D050"/>
                  </a:solidFill>
                  <a:latin typeface="微软雅黑" panose="020B0503020204020204" charset="-122"/>
                  <a:ea typeface="微软雅黑" panose="020B0503020204020204" charset="-122"/>
                </a:rPr>
                <a:t>重装系统</a:t>
              </a:r>
              <a:endParaRPr lang="zh-CN" altLang="en-US" sz="2665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6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1" name="矩形 196"/>
          <p:cNvSpPr>
            <a:spLocks noChangeArrowheads="1"/>
          </p:cNvSpPr>
          <p:nvPr/>
        </p:nvSpPr>
        <p:spPr bwMode="auto">
          <a:xfrm>
            <a:off x="1030264" y="2704265"/>
            <a:ext cx="2151551" cy="279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、备份数据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2" name="AutoShape 196"/>
          <p:cNvSpPr>
            <a:spLocks noChangeArrowheads="1"/>
          </p:cNvSpPr>
          <p:nvPr/>
        </p:nvSpPr>
        <p:spPr bwMode="auto">
          <a:xfrm>
            <a:off x="4614790" y="2545565"/>
            <a:ext cx="3091497" cy="3379273"/>
          </a:xfrm>
          <a:prstGeom prst="roundRect">
            <a:avLst>
              <a:gd name="adj" fmla="val 3727"/>
            </a:avLst>
          </a:prstGeom>
          <a:solidFill>
            <a:srgbClr val="C0C0C0">
              <a:alpha val="12157"/>
            </a:srgbClr>
          </a:solidFill>
          <a:ln w="12700">
            <a:solidFill>
              <a:srgbClr val="BFBFBF"/>
            </a:solidFill>
            <a:round/>
          </a:ln>
        </p:spPr>
        <p:txBody>
          <a:bodyPr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endParaRPr lang="zh-CN" altLang="en-US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28683" name="Group 15"/>
          <p:cNvGrpSpPr/>
          <p:nvPr/>
        </p:nvGrpSpPr>
        <p:grpSpPr bwMode="auto">
          <a:xfrm>
            <a:off x="4401074" y="1584894"/>
            <a:ext cx="3455450" cy="1013570"/>
            <a:chOff x="0" y="0"/>
            <a:chExt cx="1451" cy="494"/>
          </a:xfrm>
        </p:grpSpPr>
        <p:grpSp>
          <p:nvGrpSpPr>
            <p:cNvPr id="28689" name="Group 16"/>
            <p:cNvGrpSpPr/>
            <p:nvPr/>
          </p:nvGrpSpPr>
          <p:grpSpPr bwMode="auto">
            <a:xfrm>
              <a:off x="0" y="0"/>
              <a:ext cx="1451" cy="453"/>
              <a:chOff x="0" y="0"/>
              <a:chExt cx="1800225" cy="468312"/>
            </a:xfrm>
          </p:grpSpPr>
          <p:sp>
            <p:nvSpPr>
              <p:cNvPr id="28692" name="AutoShap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25" cy="468312"/>
              </a:xfrm>
              <a:prstGeom prst="roundRect">
                <a:avLst>
                  <a:gd name="adj" fmla="val 16667"/>
                </a:avLst>
              </a:prstGeom>
              <a:solidFill>
                <a:srgbClr val="99B5B3">
                  <a:alpha val="7097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2665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693" name="AutoShape 3"/>
              <p:cNvSpPr>
                <a:spLocks noChangeArrowheads="1"/>
              </p:cNvSpPr>
              <p:nvPr/>
            </p:nvSpPr>
            <p:spPr bwMode="auto">
              <a:xfrm>
                <a:off x="0" y="58539"/>
                <a:ext cx="1800225" cy="351234"/>
              </a:xfrm>
              <a:prstGeom prst="roundRect">
                <a:avLst>
                  <a:gd name="adj" fmla="val 16667"/>
                </a:avLst>
              </a:prstGeom>
              <a:solidFill>
                <a:srgbClr val="969696">
                  <a:alpha val="70979"/>
                </a:srgbClr>
              </a:solidFill>
              <a:ln w="25400">
                <a:solidFill>
                  <a:schemeClr val="bg1"/>
                </a:solidFill>
                <a:round/>
              </a:ln>
            </p:spPr>
            <p:txBody>
              <a:bodyPr wrap="none" anchor="ctr"/>
              <a:lstStyle>
                <a:lvl1pPr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anose="020B0604020202020204" pitchFamily="34" charset="0"/>
                    <a:ea typeface="华文隶书" panose="02010800040101010101" charset="-122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>
                  <a:solidFill>
                    <a:schemeClr val="tx2"/>
                  </a:solidFill>
                  <a:latin typeface="Calibri" panose="020F050202020403020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28690" name="Text Box 229"/>
            <p:cNvSpPr txBox="1">
              <a:spLocks noChangeArrowheads="1"/>
            </p:cNvSpPr>
            <p:nvPr/>
          </p:nvSpPr>
          <p:spPr bwMode="auto">
            <a:xfrm>
              <a:off x="398" y="139"/>
              <a:ext cx="57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5000"/>
                </a:lnSpc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ea typeface="华文隶书" panose="02010800040101010101" charset="-122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65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硬盘损坏</a:t>
              </a:r>
              <a:endParaRPr lang="zh-CN" altLang="en-US" sz="2665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91" name="AutoShape 222"/>
            <p:cNvSpPr>
              <a:spLocks noChangeArrowheads="1"/>
            </p:cNvSpPr>
            <p:nvPr/>
          </p:nvSpPr>
          <p:spPr bwMode="auto">
            <a:xfrm>
              <a:off x="48" y="447"/>
              <a:ext cx="1361" cy="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10" y="21600"/>
                  </a:lnTo>
                  <a:lnTo>
                    <a:pt x="2079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404040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8684" name="矩形 196"/>
          <p:cNvSpPr>
            <a:spLocks noChangeArrowheads="1"/>
          </p:cNvSpPr>
          <p:nvPr/>
        </p:nvSpPr>
        <p:spPr bwMode="auto">
          <a:xfrm>
            <a:off x="4682503" y="2704265"/>
            <a:ext cx="2151551" cy="2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、数据丢失无法备份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、重新装数据库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、重新设置所有参数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、重新调试系统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预计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个小时恢复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5" name="矩形 196"/>
          <p:cNvSpPr>
            <a:spLocks noChangeArrowheads="1"/>
          </p:cNvSpPr>
          <p:nvPr/>
        </p:nvSpPr>
        <p:spPr bwMode="auto">
          <a:xfrm>
            <a:off x="8303003" y="2704266"/>
            <a:ext cx="2561920" cy="156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传统软件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、一年升级一次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、升级需要专业人员到店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、升级成本巨大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6" name="矩形 196"/>
          <p:cNvSpPr>
            <a:spLocks noChangeArrowheads="1"/>
          </p:cNvSpPr>
          <p:nvPr/>
        </p:nvSpPr>
        <p:spPr bwMode="auto">
          <a:xfrm>
            <a:off x="1030264" y="4401308"/>
            <a:ext cx="2476960" cy="107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、打开即可用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分钟恢复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7" name="矩形 196"/>
          <p:cNvSpPr>
            <a:spLocks noChangeArrowheads="1"/>
          </p:cNvSpPr>
          <p:nvPr/>
        </p:nvSpPr>
        <p:spPr bwMode="auto">
          <a:xfrm>
            <a:off x="4701548" y="4401308"/>
            <a:ext cx="2476960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、数据早已备份在云端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、打开即可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恢复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688" name="矩形 196"/>
          <p:cNvSpPr>
            <a:spLocks noChangeArrowheads="1"/>
          </p:cNvSpPr>
          <p:nvPr/>
        </p:nvSpPr>
        <p:spPr bwMode="auto">
          <a:xfrm>
            <a:off x="8400340" y="4401308"/>
            <a:ext cx="2151551" cy="132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华文隶书" panose="02010800040101010101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好哇智慧餐饮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、云端升级一周一次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、升级无感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、升级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成本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Picture 2" descr="智慧餐饮logo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9671" y="0"/>
            <a:ext cx="2057400" cy="64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1"/>
          <p:cNvSpPr txBox="1"/>
          <p:nvPr>
            <p:custDataLst>
              <p:tags r:id="rId1"/>
            </p:custDataLst>
          </p:nvPr>
        </p:nvSpPr>
        <p:spPr>
          <a:xfrm>
            <a:off x="808038" y="258763"/>
            <a:ext cx="7916862" cy="566737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baseline="0" dirty="0">
                <a:latin typeface="Arial" panose="020B0604020202020204" pitchFamily="34" charset="0"/>
                <a:ea typeface="黑体" panose="02010609060101010101" pitchFamily="49" charset="-122"/>
              </a:rPr>
              <a:t>八、软硬件配置：1.基础套餐   套餐内容见下表</a:t>
            </a:r>
            <a:endParaRPr lang="zh-CN" altLang="en-US" sz="2400" baseline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773113" y="825500"/>
          <a:ext cx="10644505" cy="6097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78000"/>
                <a:gridCol w="1226185"/>
                <a:gridCol w="959485"/>
                <a:gridCol w="1040765"/>
                <a:gridCol w="1016635"/>
                <a:gridCol w="707390"/>
                <a:gridCol w="3916045"/>
              </a:tblGrid>
              <a:tr h="1828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品名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图片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数量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总价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80808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808080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0">
                <a:tc rowSpan="1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前台收银设备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好哇智能收银机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备注：若餐厅面积大，建议前台两台收银机，缓解高峰期结账和开台压力。硬件配置：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Windows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版本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J1900 4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CPU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 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4G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128G SSD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硬盘、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80MM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高速打印机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高速二维码识别（微信支付、支付支付需要）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+RFID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（识别实体会员卡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ic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卡）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双屏（高清屏）显示。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FFFFF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91440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钱箱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210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210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备注：五格三档收银箱，可连接前台小票打印机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1686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636905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 vMerge="1"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</a:tr>
              <a:tr h="930910">
                <a:tc vMerge="1"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厨房打印机（佳博）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备注：热敏厨房小票打印机，带切刀（自动切纸），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250MM/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秒高速打印很好解决出单时间，提升工作效率！每个做菜档口一个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</a:tcPr>
                </a:tc>
              </a:tr>
              <a:tr h="95377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服务员设备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0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0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支持安卓和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ios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系统下载好小二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APP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至手机即可供服务员点餐、收银智能操作；并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换桌，退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赠菜，支持微信、支付宝及现金支付。操作简单，快速上手！ 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二维码桌贴桌牌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二维码桌贴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免费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好小二直接绑定，操作简单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18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highlight>
                            <a:srgbClr val="BFBFBF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highlight>
                          <a:srgbClr val="BFBFBF"/>
                        </a:highlight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好哇智慧餐饮管理系统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0" u="non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000" b="0" u="none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3999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包含一年服务费和云服务器空间带宽费用，一年后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390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元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年</a:t>
                      </a:r>
                      <a:r>
                        <a:rPr lang="en-US" altLang="zh-CN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zh-CN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435">
                <a:tc gridSpan="7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CN" altLang="en-US" sz="1200" b="1" u="none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注：以上报价均是含税价可开正规增值税发票。</a:t>
                      </a:r>
                      <a:endParaRPr lang="zh-CN" altLang="en-US" sz="1200" b="1" u="none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717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825875" y="1030288"/>
            <a:ext cx="949325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8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824288" y="2128838"/>
            <a:ext cx="950912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19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824288" y="3124200"/>
            <a:ext cx="882650" cy="79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0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849688" y="4059238"/>
            <a:ext cx="925512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1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3833813" y="4979988"/>
            <a:ext cx="925512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2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3833813" y="5614988"/>
            <a:ext cx="908050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723" name="图片 1" descr="智慧餐饮logo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-5873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本框 1"/>
          <p:cNvSpPr txBox="1"/>
          <p:nvPr>
            <p:custDataLst>
              <p:tags r:id="rId1"/>
            </p:custDataLst>
          </p:nvPr>
        </p:nvSpPr>
        <p:spPr>
          <a:xfrm>
            <a:off x="847725" y="258763"/>
            <a:ext cx="8358188" cy="566738"/>
          </a:xfrm>
          <a:prstGeom prst="rect">
            <a:avLst/>
          </a:prstGeom>
          <a:noFill/>
          <a:ln w="9525">
            <a:noFill/>
          </a:ln>
        </p:spPr>
        <p:txBody>
          <a:bodyPr lIns="108000" tIns="45720" rIns="108000" bIns="45720" anchor="t"/>
          <a:lstStyle/>
          <a:p>
            <a:pPr lvl="0" indent="0" algn="just" fontAlgn="base">
              <a:lnSpc>
                <a:spcPct val="120000"/>
              </a:lnSpc>
              <a:buClr>
                <a:srgbClr val="474747"/>
              </a:buClr>
              <a:buFont typeface="Arial" panose="020B0604020202020204" pitchFamily="34" charset="0"/>
              <a:buNone/>
            </a:pPr>
            <a:r>
              <a:rPr lang="zh-CN" altLang="en-US" sz="2400" strike="noStrike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九、推荐网络环境：</a:t>
            </a:r>
            <a:endParaRPr lang="zh-CN" altLang="en-US" sz="2400" strike="noStrike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698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5375" y="825500"/>
            <a:ext cx="1444625" cy="49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文本框 100"/>
          <p:cNvSpPr txBox="1"/>
          <p:nvPr/>
        </p:nvSpPr>
        <p:spPr>
          <a:xfrm>
            <a:off x="1095375" y="1420813"/>
            <a:ext cx="892810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29210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随着当前移动网络的飞速发展，平板电脑、智能手机、笔记本等设备得以大范围普及应用。餐厅作为大众的消费场所，无线网络成为餐厅服务内容不可或缺的一部分。</a:t>
            </a:r>
            <a:endParaRPr lang="zh-CN" altLang="en-US" u="none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9700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5375" y="2060575"/>
            <a:ext cx="1443038" cy="49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1095375" y="2554288"/>
            <a:ext cx="8928100" cy="24463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92100" algn="l" fontAlgn="auto"/>
            <a:endParaRPr lang="en-US" altLang="zh-CN" sz="1050" b="0" u="none" strike="noStrike" noProof="1">
              <a:solidFill>
                <a:srgbClr val="000000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餐厅无线覆盖的需求分析如下：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1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、餐厅内需满足各区域无线全覆盖，无盲区；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2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、需满足无线终端移动过程中自动切换接入点，网络不断线，即无线漫游；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3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、餐厅内顾客分布不均，需满足自动负载均衡，保证无线网络使用效果；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4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、餐厅作为大众的消费场所，网络设备应该具备良好的拓展性，支持满足后续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WEB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认证，短信认证，微信认证等多样化营销要求；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5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外形应美观大方，需支持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PoE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供电，满足消防及布线需求；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92100" algn="l" fontAlgn="auto"/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6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支持统一管理、配置，并实时监控各</a:t>
            </a:r>
            <a:r>
              <a:rPr lang="en-US" altLang="zh-CN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Verdana" panose="020B0604030504040204" charset="0"/>
                <a:ea typeface="Verdana" panose="020B0604030504040204" charset="0"/>
                <a:cs typeface="Verdana" panose="020B0604030504040204" charset="0"/>
              </a:rPr>
              <a:t>AP</a:t>
            </a:r>
            <a:r>
              <a:rPr lang="zh-CN" altLang="en-US" b="0" u="none" strike="noStrike" noProof="1">
                <a:solidFill>
                  <a:schemeClr val="tx1"/>
                </a:solidFill>
                <a:highlight>
                  <a:srgbClr val="F0F0F2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工作状态，运维简便；</a:t>
            </a:r>
            <a:endParaRPr lang="zh-CN" altLang="en-US" b="0" u="none" strike="noStrike" noProof="1">
              <a:solidFill>
                <a:schemeClr val="tx1"/>
              </a:solidFill>
              <a:highlight>
                <a:srgbClr val="F0F0F2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702" name="文本框 4"/>
          <p:cNvSpPr txBox="1"/>
          <p:nvPr/>
        </p:nvSpPr>
        <p:spPr>
          <a:xfrm>
            <a:off x="1222375" y="5254625"/>
            <a:ext cx="8459788" cy="6397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u="none">
                <a:latin typeface="宋体" panose="02010600030101010101" pitchFamily="2" charset="-122"/>
                <a:ea typeface="宋体" panose="02010600030101010101" pitchFamily="2" charset="-122"/>
              </a:rPr>
              <a:t>详见超链接</a:t>
            </a:r>
            <a:r>
              <a:rPr lang="en-US" altLang="zh-CN" u="sng">
                <a:solidFill>
                  <a:srgbClr val="800080"/>
                </a:solidFill>
                <a:latin typeface="宋体" panose="02010600030101010101" pitchFamily="2" charset="-122"/>
                <a:ea typeface="宋体" panose="02010600030101010101" pitchFamily="2" charset="-122"/>
                <a:hlinkClick r:id="rId4"/>
              </a:rPr>
              <a:t>http://service.tp-link.com.cn/detail_article_2294.html?from=timeline&amp;isappinstalled=0</a:t>
            </a:r>
            <a:endParaRPr lang="zh-CN" altLang="en-US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29703" name="图片 1" descr="智慧餐饮logo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350" y="5080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>
    <p:cover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93395" y="810895"/>
            <a:ext cx="4197350" cy="571246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 fontScale="9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十、效果分析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1、企业背景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公司名称：某某传媒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门店情况：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平米，服务员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多个，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人均消费：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使用时间：201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月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2、销售情况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会员发展情况：截止到今日，共发展了数千会员，会员充值额增长了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排队情况：排队入场率从60%提高到了90%；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销售情况：刚开业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45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分钟，营业额达到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万元，会员充值达到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万元。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endParaRPr lang="zh-CN" altLang="en-US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23" name="图片 1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05" y="2713355"/>
            <a:ext cx="2856865" cy="381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780" y="544830"/>
            <a:ext cx="2762250" cy="3683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740" y="467995"/>
            <a:ext cx="2831465" cy="38379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图片 1" descr="智慧餐饮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7638" y="-39687"/>
            <a:ext cx="3124200" cy="98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-17462" y="-12700"/>
            <a:ext cx="5022850" cy="6699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pPr lvl="0" indent="0" fontAlgn="base"/>
            <a:r>
              <a:rPr lang="zh-CN" altLang="zh-CN" sz="2800" strike="noStrike" noProof="1" smtClean="0">
                <a:solidFill>
                  <a:schemeClr val="accent1">
                    <a:lumMod val="75000"/>
                  </a:schemeClr>
                </a:solidFill>
                <a:uFillTx/>
                <a:latin typeface="+mj-lt"/>
                <a:ea typeface="+mj-ea"/>
                <a:cs typeface="+mj-cs"/>
              </a:rPr>
              <a:t>好哇解决方案</a:t>
            </a:r>
            <a:endParaRPr lang="zh-CN" altLang="zh-CN" sz="2800" strike="noStrike" noProof="1" smtClean="0">
              <a:solidFill>
                <a:schemeClr val="accent1">
                  <a:lumMod val="75000"/>
                </a:schemeClr>
              </a:solidFill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r="63113" b="35195"/>
          <a:stretch>
            <a:fillRect/>
          </a:stretch>
        </p:blipFill>
        <p:spPr>
          <a:xfrm>
            <a:off x="-1" y="3473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280"/>
            <a:ext cx="3052445" cy="106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noProof="1">
                <a:solidFill>
                  <a:schemeClr val="bg1"/>
                </a:solidFill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使用体验</a:t>
            </a:r>
            <a:endParaRPr lang="zh-CN" altLang="en-US" sz="3200" b="1" noProof="1">
              <a:solidFill>
                <a:schemeClr val="bg1"/>
              </a:solidFill>
            </a:endParaRPr>
          </a:p>
          <a:p>
            <a:pPr lvl="0"/>
            <a:r>
              <a:rPr lang="zh-CN" altLang="en-US" sz="3200" b="1" noProof="1">
                <a:solidFill>
                  <a:schemeClr val="bg1"/>
                </a:solidFill>
              </a:rPr>
              <a:t>体验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5" y="793750"/>
            <a:ext cx="10878820" cy="4123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6240" y="4917440"/>
            <a:ext cx="10992485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第一步：进入好哇官网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www.haowa.com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首页右上角点击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软件下载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，下载收银客户端。</a:t>
            </a:r>
            <a:endParaRPr lang="zh-CN" altLang="en-US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第二步：返回首页，在右上角点击登录账号：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houxiongen009@qq.com 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密码：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654321</a:t>
            </a:r>
            <a:endParaRPr lang="en-US" altLang="zh-CN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第三步：打开下载好的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“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智慧管理系统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”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，登录账号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009@qq.com</a:t>
            </a:r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密码：</a:t>
            </a:r>
            <a:r>
              <a:rPr lang="en-US" altLang="zh-CN" b="1">
                <a:latin typeface="华文中宋" panose="02010600040101010101" charset="-122"/>
                <a:ea typeface="华文中宋" panose="02010600040101010101" charset="-122"/>
              </a:rPr>
              <a:t>123456</a:t>
            </a:r>
            <a:endParaRPr lang="en-US" altLang="zh-CN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  <a:sym typeface="+mn-ea"/>
              </a:rPr>
              <a:t>第四步：在手机市场或者pad市场下载好小二APP；登录商户号：520896账号 12345 密码123456   </a:t>
            </a:r>
            <a:endParaRPr lang="en-US" altLang="zh-CN" sz="3200" b="1"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725" y="3101975"/>
            <a:ext cx="208915" cy="2476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>
    <p:pull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759460"/>
            <a:ext cx="11510645" cy="5006975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一、客户经理服务承诺：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1、服务时间内9：30-21：30及时响应客户需求，无论是销售需求还是产品需求，必须在20分钟内响应客户，认真了解客户需求和真诚与客户进行交流，尽快帮助客户整理合作方案。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2、与客户真诚交流，不夸大产品功能和服务内容，如实阐述产品优势，帮助客户了解和使用好哇智慧餐饮产品，并定期回访。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二、VIP客服服务内容：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1、公司VIP客户服务热线和QQ：4000883538，服务时间：9：30—21：30。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2、VIP独享线上流量带宽和云服务空间，服务期间无限制使用。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3、VIP专人服务内容包括：VIP独享专人1对1服务，专人客服解决产品服务的问题，更有每月多次电话沟通。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4、基础服务、远程硬件调试、软件功能培训、其它高级服务、投诉建议等（详见表格一）；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5、针对基础服务，在您提交开通帐号的当天受理。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6、 针对远程硬件调试，在您硬件满足好哇智慧餐饮系统支持及您门店网络、电源等正常的情况下，1个工作日内调通。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三、服务监管渠道：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1、公司实行举报监督机制，公司对工作人员在办理业务中违反服务承诺的行为，一经发现核实，违反规定将按公司制度严肃处理。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2、投诉的格式：提供对应服务客服的工号、联系电话、聊天截图、电话录音，直接提供至邮箱fk@haowa.com，如是我们问题，确认投诉成立，赠送一月服务时间。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3、 我们将真诚地邀请您监督我们，您可以将您的意见和建议通过以下途径告知我们：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致电公司客服热线：400-088-3538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14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　	　	发送电子邮件至：fk@haowa.com</a:t>
            </a:r>
            <a:endParaRPr lang="zh-CN" altLang="en-US" sz="14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60" y="4580890"/>
            <a:ext cx="3891915" cy="23044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-21927"/>
            <a:ext cx="10098158" cy="7818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08280"/>
            <a:ext cx="4335145" cy="1066800"/>
          </a:xfrm>
          <a:prstGeom prst="rect">
            <a:avLst/>
          </a:prstGeom>
        </p:spPr>
        <p:txBody>
          <a:bodyPr wrap="square">
            <a:spAutoFit/>
          </a:bodyPr>
          <a:p>
            <a:pPr lvl="0"/>
            <a:r>
              <a:rPr lang="zh-CN" altLang="en-US" sz="3200" b="1">
                <a:solidFill>
                  <a:schemeClr val="bg1"/>
                </a:solidFill>
                <a:sym typeface="+mn-ea"/>
              </a:rPr>
              <a:t>售后服务承诺</a:t>
            </a:r>
            <a:endParaRPr lang="zh-CN" altLang="en-US" sz="3200" b="1" noProof="1">
              <a:solidFill>
                <a:schemeClr val="bg1"/>
              </a:solidFill>
            </a:endParaRPr>
          </a:p>
          <a:p>
            <a:pPr lvl="0"/>
            <a:endParaRPr lang="zh-CN" altLang="en-US" sz="3200" b="1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21047" y="895350"/>
            <a:ext cx="9362446" cy="171196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十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三、合作流程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咨询报价》签订合同》付款》交货并验货》安装培训》售后服务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84036"/>
            <a:ext cx="6839585" cy="45485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7982585" y="3084830"/>
            <a:ext cx="4133850" cy="1979930"/>
          </a:xfrm>
          <a:prstGeom prst="rect">
            <a:avLst/>
          </a:prstGeom>
          <a:effectLst>
            <a:softEdge rad="127000"/>
          </a:effectLst>
        </p:spPr>
        <p:txBody>
          <a:bodyPr vert="horz" lIns="108000" tIns="45720" rIns="108000" bIns="45720" rtlCol="0">
            <a:normAutofit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您的客户经理：袁博</a:t>
            </a:r>
            <a:endParaRPr lang="zh-CN" altLang="en-US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联系电话：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15009680286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fontAlgn="auto">
              <a:buNone/>
            </a:pPr>
            <a:r>
              <a:rPr lang="zh-CN" altLang="en-US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邮箱：</a:t>
            </a:r>
            <a:r>
              <a:rPr lang="en-US" altLang="zh-CN" sz="2000" b="1" strike="noStrike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rzx210@126.com</a:t>
            </a:r>
            <a:endParaRPr lang="en-US" altLang="zh-CN" sz="20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820" name="图片 1" descr="智慧餐饮log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1750"/>
            <a:ext cx="3124200" cy="98266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0739" y="1289010"/>
            <a:ext cx="1133266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/>
              <a:t>好哇</a:t>
            </a:r>
            <a:r>
              <a:rPr lang="zh-CN" altLang="en-US" sz="1355" dirty="0"/>
              <a:t>智慧餐饮是餐厅的线上线下整体解决方案的SAAS服务商，好哇完美整合收银·营销·外卖·排号·微信·会员等餐厅经营所需的所有功能，帮助餐厅留客拉新、提高员工劳动效率、提高会员营销投入与产出比、节约食材与人员成本等，更可以在餐厅运营、选址、金融服务等方面提供服务！所属公司成都依诺信息技术有限公司是国家高新技术企业、拥有多项发明专利、具备"互联网+餐饮基因"， 致力于打造更美好的餐饮生态园，让老板赚钱省心，让员工工作舒心，让顾客吃得放心！</a:t>
            </a:r>
            <a:endParaRPr lang="zh-CN" altLang="en-US" sz="1355" dirty="0"/>
          </a:p>
          <a:p>
            <a:endParaRPr lang="zh-CN" altLang="en-US" sz="1355" dirty="0"/>
          </a:p>
        </p:txBody>
      </p:sp>
      <p:sp>
        <p:nvSpPr>
          <p:cNvPr id="8194" name="Rectangle 3"/>
          <p:cNvSpPr/>
          <p:nvPr/>
        </p:nvSpPr>
        <p:spPr>
          <a:xfrm>
            <a:off x="243698" y="178517"/>
            <a:ext cx="4672047" cy="6018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1083310"/>
            <a:r>
              <a:rPr lang="zh-CN" altLang="en-US" sz="331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好哇智慧餐饮公司介绍</a:t>
            </a:r>
            <a:endParaRPr lang="zh-CN" altLang="en-US" sz="3310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03618"/>
            <a:ext cx="12192000" cy="4095657"/>
          </a:xfrm>
          <a:prstGeom prst="rect">
            <a:avLst/>
          </a:prstGeom>
        </p:spPr>
      </p:pic>
      <p:pic>
        <p:nvPicPr>
          <p:cNvPr id="5" name="图片 4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5" y="6347460"/>
            <a:ext cx="356870" cy="42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2942" y="3067746"/>
            <a:ext cx="3270232" cy="3662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6348446" y="3067746"/>
            <a:ext cx="2927452" cy="36189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903" y="3130123"/>
            <a:ext cx="2993249" cy="35258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7746"/>
            <a:ext cx="3282265" cy="3662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5060" y="659219"/>
            <a:ext cx="11977403" cy="2470904"/>
          </a:xfrm>
          <a:prstGeom prst="rect">
            <a:avLst/>
          </a:prstGeom>
        </p:spPr>
      </p:pic>
      <p:pic>
        <p:nvPicPr>
          <p:cNvPr id="7" name="图片 6" descr="智慧餐饮logo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2333"/>
            <a:ext cx="12192000" cy="5876104"/>
          </a:xfrm>
          <a:prstGeom prst="rect">
            <a:avLst/>
          </a:prstGeom>
        </p:spPr>
      </p:pic>
      <p:pic>
        <p:nvPicPr>
          <p:cNvPr id="3" name="图片 2" descr="智慧餐饮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517" y="-4762"/>
            <a:ext cx="1994946" cy="62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文本框 4"/>
          <p:cNvSpPr txBox="1"/>
          <p:nvPr>
            <p:custDataLst>
              <p:tags r:id="rId1"/>
            </p:custDataLst>
          </p:nvPr>
        </p:nvSpPr>
        <p:spPr>
          <a:xfrm>
            <a:off x="6093460" y="2261235"/>
            <a:ext cx="5022850" cy="35229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lvl="0" indent="-34290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effectLst/>
                <a:latin typeface="+mn-ea"/>
                <a:ea typeface="+mn-ea"/>
                <a:sym typeface="+mn-ea"/>
              </a:rPr>
              <a:t>消费者方面：</a:t>
            </a:r>
            <a:endParaRPr lang="zh-CN" altLang="en-US" sz="2000" b="1" dirty="0">
              <a:solidFill>
                <a:schemeClr val="tx1"/>
              </a:solidFill>
              <a:effectLst/>
              <a:latin typeface="+mn-ea"/>
              <a:ea typeface="+mn-ea"/>
              <a:sym typeface="+mn-ea"/>
            </a:endParaRPr>
          </a:p>
          <a:p>
            <a:pPr marL="342900" lvl="0" indent="-342900" algn="just">
              <a:lnSpc>
                <a:spcPct val="150000"/>
              </a:lnSpc>
              <a:buClr>
                <a:srgbClr val="474747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effectLst/>
                <a:latin typeface="+mn-ea"/>
                <a:ea typeface="+mn-ea"/>
                <a:sym typeface="+mn-ea"/>
              </a:rPr>
              <a:t>菜品味道如何、价格是否在接受范围之内、卫生环境状况、消费体验、等待时间等方面。</a:t>
            </a:r>
            <a:endParaRPr lang="zh-CN" altLang="en-US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-1" y="4108"/>
            <a:ext cx="10098158" cy="7818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208009"/>
            <a:ext cx="508254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noProof="1">
                <a:solidFill>
                  <a:schemeClr val="bg1"/>
                </a:solidFill>
              </a:rPr>
              <a:t>中餐日常经营中关心的问题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  <p:sp>
        <p:nvSpPr>
          <p:cNvPr id="4" name="MH_Picture_1"/>
          <p:cNvSpPr/>
          <p:nvPr>
            <p:custDataLst>
              <p:tags r:id="rId4"/>
            </p:custDataLst>
          </p:nvPr>
        </p:nvSpPr>
        <p:spPr>
          <a:xfrm>
            <a:off x="814070" y="1873885"/>
            <a:ext cx="4984115" cy="403034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85" b="-278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fontAlgn="base">
              <a:defRPr/>
            </a:pPr>
            <a:endParaRPr lang="zh-CN" altLang="en-US" strike="noStrike" noProof="1"/>
          </a:p>
        </p:txBody>
      </p:sp>
    </p:spTree>
    <p:custDataLst>
      <p:tags r:id="rId6"/>
    </p:custData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71538" y="1952625"/>
            <a:ext cx="10185400" cy="1416050"/>
          </a:xfrm>
          <a:prstGeom prst="rect">
            <a:avLst/>
          </a:prstGeom>
        </p:spPr>
        <p:txBody>
          <a:bodyPr vert="horz" lIns="108000" tIns="45720" rIns="108000" bIns="45720" rtlCol="0">
            <a:normAutofit lnSpcReduction="10000"/>
          </a:bodyPr>
          <a:lstStyle>
            <a:lvl1pPr marL="342900" indent="-342900" algn="just" defTabSz="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ct val="100000"/>
              <a:buFont typeface="Arial" panose="020B0604020202020204" pitchFamily="34" charset="0"/>
              <a:buChar char="•"/>
              <a:defRPr sz="2400" baseline="0"/>
            </a:lvl1pPr>
            <a:lvl2pPr marL="267970" indent="-267970" algn="just" defTabSz="685800">
              <a:lnSpc>
                <a:spcPct val="130000"/>
              </a:lnSpc>
              <a:spcBef>
                <a:spcPts val="0"/>
              </a:spcBef>
              <a:spcAft>
                <a:spcPts val="45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2000" baseline="0"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0" indent="0" fontAlgn="auto">
              <a:buNone/>
            </a:pPr>
            <a:r>
              <a:rPr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</a:t>
            </a:r>
            <a:r>
              <a:rPr lang="zh-CN" altLang="en-US" sz="2000" b="1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管理者方面：</a:t>
            </a:r>
            <a:endParaRPr lang="zh-CN" altLang="en-US" sz="2000" b="1" strike="noStrike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有效的原料成本控制、提升翻台率增加营业额、人力成本的控制、便捷的办公管理、有效的营销体系、吸引消费者</a:t>
            </a:r>
            <a:r>
              <a:rPr lang="zh-CN" altLang="en-US" sz="2000" b="1" strike="noStrike" noProof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lang="zh-CN" altLang="en-US" sz="2000" b="1" strike="noStrike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反馈体系。</a:t>
            </a:r>
            <a:endParaRPr lang="zh-CN" altLang="en-US" sz="20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1600" dirty="0">
              <a:solidFill>
                <a:schemeClr val="tx1"/>
              </a:solidFill>
              <a:effectLst/>
              <a:sym typeface="+mn-ea"/>
            </a:endParaRPr>
          </a:p>
          <a:p>
            <a:pPr marL="0" indent="0" fontAlgn="auto">
              <a:buNone/>
            </a:pPr>
            <a:endParaRPr lang="zh-CN" altLang="en-US" sz="1600" b="1" strike="noStrike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51" y="3251200"/>
            <a:ext cx="9745985" cy="298069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70" y="0"/>
            <a:ext cx="2019329" cy="6166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r="63113" b="35195"/>
          <a:stretch>
            <a:fillRect/>
          </a:stretch>
        </p:blipFill>
        <p:spPr>
          <a:xfrm>
            <a:off x="-1" y="4108"/>
            <a:ext cx="10098158" cy="7818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208009"/>
            <a:ext cx="5082540" cy="579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noProof="1">
                <a:solidFill>
                  <a:schemeClr val="bg1"/>
                </a:solidFill>
              </a:rPr>
              <a:t>中餐日常经营中关心的问题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>
    <p:cover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r="63113" b="35195"/>
          <a:stretch>
            <a:fillRect/>
          </a:stretch>
        </p:blipFill>
        <p:spPr>
          <a:xfrm>
            <a:off x="0" y="3175"/>
            <a:ext cx="12176760" cy="781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370" y="1279525"/>
            <a:ext cx="4852670" cy="27019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图片占位符 5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rcRect t="300" b="300"/>
          <a:stretch>
            <a:fillRect/>
          </a:stretch>
        </p:blipFill>
        <p:spPr>
          <a:xfrm>
            <a:off x="379095" y="3981450"/>
            <a:ext cx="4426585" cy="24098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矩形 8"/>
          <p:cNvSpPr/>
          <p:nvPr/>
        </p:nvSpPr>
        <p:spPr>
          <a:xfrm>
            <a:off x="0" y="208009"/>
            <a:ext cx="4265930" cy="57912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sz="3200" b="1" noProof="1">
                <a:solidFill>
                  <a:schemeClr val="bg1"/>
                </a:solidFill>
              </a:rPr>
              <a:t>好哇智慧餐饮解决方案</a:t>
            </a:r>
            <a:endParaRPr lang="zh-CN" altLang="en-US" sz="3200" b="1" noProof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25791" y="1262229"/>
            <a:ext cx="5350510" cy="83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>
              <a:lnSpc>
                <a:spcPct val="90000"/>
              </a:lnSpc>
            </a:pPr>
            <a:r>
              <a:rPr lang="zh-CN" altLang="en-US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针对中餐店的这些情况，我们提供一套从餐饮整体业务出发，整合了运营、营销、管理和服务的智慧餐饮系统。</a:t>
            </a:r>
            <a:endParaRPr lang="zh-CN" altLang="en-US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34723" y="2159502"/>
            <a:ext cx="5831840" cy="3749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一、丰富的点餐方式</a:t>
            </a:r>
            <a:endParaRPr lang="zh-CN" altLang="en-US" sz="1600" b="1" strike="noStrike" noProof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sym typeface="+mn-ea"/>
              </a:rPr>
              <a:t>1、便捷的微信点餐：消费者可以随时随地用手机浏览店家的菜品进行订座、外卖、排号、支付，方便快捷；订单提醒功能可将网上订单实时反馈到店内系统，无需商家人工值守，大大降低餐厅的人力成本；</a:t>
            </a:r>
            <a:endParaRPr lang="zh-CN" altLang="en-US" sz="1600" strike="noStrike" noProof="1" dirty="0" smtClean="0">
              <a:solidFill>
                <a:schemeClr val="tx1"/>
              </a:solidFill>
              <a:sym typeface="+mn-ea"/>
            </a:endParaRPr>
          </a:p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sym typeface="+mn-ea"/>
              </a:rPr>
              <a:t>2、支持触摸屏点餐、微信点餐、服务员APP点餐、扫码点餐、PAD点餐、点菜宝点餐、电商网站点餐等市面上所有的点餐方式，网络下单后系统自动提醒，不仅能提高用户自助体验，又能为餐厅节约大量人力成本和纸张成本；</a:t>
            </a:r>
            <a:endParaRPr lang="zh-CN" altLang="en-US" sz="1600" strike="noStrike" noProof="1" dirty="0" smtClean="0">
              <a:solidFill>
                <a:schemeClr val="tx1"/>
              </a:solidFill>
              <a:sym typeface="+mn-ea"/>
            </a:endParaRPr>
          </a:p>
          <a:p>
            <a:pPr marL="0" indent="0" algn="just" eaLnBrk="1" fontAlgn="auto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sym typeface="+mn-ea"/>
              </a:rPr>
              <a:t>3、提供点菜，退菜、划菜、传菜、挂单、挂账等点餐功能；</a:t>
            </a:r>
            <a:endParaRPr lang="zh-CN" altLang="en-US" sz="1600" dirty="0" smtClean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3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243834" y="1757679"/>
            <a:ext cx="3491237" cy="203644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r="63113" b="35195"/>
          <a:stretch>
            <a:fillRect/>
          </a:stretch>
        </p:blipFill>
        <p:spPr>
          <a:xfrm>
            <a:off x="0" y="3175"/>
            <a:ext cx="12176760" cy="7816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57" y="0"/>
            <a:ext cx="2093843" cy="785351"/>
          </a:xfrm>
          <a:prstGeom prst="rect">
            <a:avLst/>
          </a:prstGeom>
        </p:spPr>
      </p:pic>
      <p:pic>
        <p:nvPicPr>
          <p:cNvPr id="10242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538333" y="1910079"/>
            <a:ext cx="3489325" cy="1884045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0244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8051800" y="1871345"/>
            <a:ext cx="3491217" cy="203708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sp>
        <p:nvSpPr>
          <p:cNvPr id="10241" name="文本框 8"/>
          <p:cNvSpPr txBox="1"/>
          <p:nvPr>
            <p:custDataLst>
              <p:tags r:id="rId8"/>
            </p:custDataLst>
          </p:nvPr>
        </p:nvSpPr>
        <p:spPr>
          <a:xfrm>
            <a:off x="857885" y="4490403"/>
            <a:ext cx="10460038" cy="1866900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/>
          <a:p>
            <a:pPr lvl="0" indent="0"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二、多样化的支付体系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0" indent="0" algn="ctr">
              <a:lnSpc>
                <a:spcPct val="120000"/>
              </a:lnSpc>
            </a:pP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0" indent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1、支持微支付、支付宝支付、会员卡支付、银联刷卡支付、找人代付、现金支付等多样化的支付方式，从根本上满足餐饮企业线上、线下多渠道的收银需求；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0" indent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rPr>
              <a:t>2、提供赠送，特价，优惠券，菜品买赠，方案折，菜品折，全单折，积分换菜品等优惠功能 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3840" y="115570"/>
            <a:ext cx="4716145" cy="579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/>
            <a:r>
              <a:rPr lang="zh-CN" altLang="en-US" sz="3200" b="1">
                <a:solidFill>
                  <a:schemeClr val="bg1"/>
                </a:solidFill>
                <a:sym typeface="+mn-ea"/>
              </a:rPr>
              <a:t>好哇智慧餐饮解决方案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UNIT_TYPE" val="i"/>
  <p:tag name="KSO_WM_UNIT_ID" val="259*i*1"/>
  <p:tag name="KSO_WM_UNIT_TEMPLATE_CATEGORY" val="custom"/>
  <p:tag name="KSO_WM_UNIT_TEMPLATE_INDEX" val="68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2"/>
  <p:tag name="KSO_WM_UNIT_CLEAR" val="0"/>
  <p:tag name="KSO_WM_UNIT_LAYERLEVEL" val="1"/>
  <p:tag name="KSO_WM_UNIT_VALUE" val="968*968"/>
  <p:tag name="KSO_WM_UNIT_HIGHLIGHT" val="0"/>
  <p:tag name="KSO_WM_UNIT_COMPATIBLE" val="0"/>
  <p:tag name="KSO_WM_UNIT_ID" val="custom160025_10*d*2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3"/>
  <p:tag name="KSO_WM_UNIT_CLEAR" val="0"/>
  <p:tag name="KSO_WM_UNIT_LAYERLEVEL" val="1"/>
  <p:tag name="KSO_WM_UNIT_VALUE" val="968*969"/>
  <p:tag name="KSO_WM_UNIT_HIGHLIGHT" val="0"/>
  <p:tag name="KSO_WM_UNIT_COMPATIBLE" val="0"/>
  <p:tag name="KSO_WM_UNIT_ID" val="custom160025_10*d*3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f"/>
  <p:tag name="KSO_WM_UNIT_INDEX" val="1"/>
  <p:tag name="KSO_WM_UNIT_CLEAR" val="1"/>
  <p:tag name="KSO_WM_UNIT_LAYERLEVEL" val="1"/>
  <p:tag name="KSO_WM_UNIT_VALUE" val="84"/>
  <p:tag name="KSO_WM_UNIT_HIGHLIGHT" val="0"/>
  <p:tag name="KSO_WM_UNIT_COMPATIBLE" val="0"/>
  <p:tag name="KSO_WM_UNIT_ID" val="custom160025_10*f*1"/>
  <p:tag name="KSO_WM_UNIT_PRESET_TEXT_INDEX" val="6"/>
  <p:tag name="KSO_WM_UNIT_PRESET_TEXT_LEN" val="5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f"/>
  <p:tag name="KSO_WM_UNIT_INDEX" val="1"/>
  <p:tag name="KSO_WM_UNIT_CLEAR" val="1"/>
  <p:tag name="KSO_WM_UNIT_LAYERLEVEL" val="1"/>
  <p:tag name="KSO_WM_UNIT_VALUE" val="84"/>
  <p:tag name="KSO_WM_UNIT_HIGHLIGHT" val="0"/>
  <p:tag name="KSO_WM_UNIT_COMPATIBLE" val="0"/>
  <p:tag name="KSO_WM_UNIT_ID" val="custom160025_10*f*1"/>
  <p:tag name="KSO_WM_UNIT_PRESET_TEXT_INDEX" val="6"/>
  <p:tag name="KSO_WM_UNIT_PRESET_TEXT_LEN" val="5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6.xml><?xml version="1.0" encoding="utf-8"?>
<p:tagLst xmlns:p="http://schemas.openxmlformats.org/presentationml/2006/main">
  <p:tag name="KSO_WM_TEMPLATE_CATEGORY" val="custom"/>
  <p:tag name="KSO_WM_TEMPLATE_INDEX" val="160068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9.xml><?xml version="1.0" encoding="utf-8"?>
<p:tagLst xmlns:p="http://schemas.openxmlformats.org/presentationml/2006/main">
  <p:tag name="KSO_WM_TEMPLATE_CATEGORY" val="custom"/>
  <p:tag name="KSO_WM_TEMPLATE_INDEX" val="160068"/>
</p:tagLst>
</file>

<file path=ppt/tags/tag2.xml><?xml version="1.0" encoding="utf-8"?>
<p:tagLst xmlns:p="http://schemas.openxmlformats.org/presentationml/2006/main">
  <p:tag name="KSO_WM_BEAUTIFY_FLAG" val="#wm#"/>
  <p:tag name="KSO_WM_UNIT_TYPE" val="i"/>
  <p:tag name="KSO_WM_UNIT_ID" val="276*i*1"/>
  <p:tag name="KSO_WM_UNIT_TEMPLATE_CATEGORY" val="custom"/>
  <p:tag name="KSO_WM_UNIT_TEMPLATE_INDEX" val="68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1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10"/>
  <p:tag name="KSO_WM_SLIDE_INDEX" val="10"/>
  <p:tag name="KSO_WM_SLIDE_LAYOUT" val="a_f_d"/>
  <p:tag name="KSO_WM_SLIDE_LAYOUT_CNT" val="1_1_3"/>
  <p:tag name="KSO_WM_SLIDE_TYPE" val="text"/>
  <p:tag name="KSO_WM_BEAUTIFY_FLAG" val="#wm#"/>
  <p:tag name="KSO_WM_SLIDE_POSITION" val="52*131"/>
  <p:tag name="KSO_WM_SLIDE_SIZE" val="857*377"/>
  <p:tag name="KSO_WM_SLIDE_ITEM_CNT" val="4"/>
  <p:tag name="KSO_WM_TAG_VERSION" val="1.0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ISCONTENTSTITLE" val="0"/>
  <p:tag name="KSO_WM_UNIT_TYPE" val="f"/>
  <p:tag name="KSO_WM_UNIT_INDEX" val="1"/>
  <p:tag name="KSO_WM_UNIT_ID" val="custom160025_30*f*1"/>
  <p:tag name="KSO_WM_UNIT_CLEAR" val="1"/>
  <p:tag name="KSO_WM_UNIT_LAYERLEVEL" val="1"/>
  <p:tag name="KSO_WM_UNIT_VALUE" val="136"/>
  <p:tag name="KSO_WM_UNIT_HIGHLIGHT" val="0"/>
  <p:tag name="KSO_WM_UNIT_COMPATIBLE" val="0"/>
  <p:tag name="KSO_WM_UNIT_PRESET_TEXT_INDEX" val="6"/>
  <p:tag name="KSO_WM_UNIT_PRESET_TEXT_LEN" val="5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4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2"/>
  <p:tag name="KSO_WM_UNIT_CLEAR" val="0"/>
  <p:tag name="KSO_WM_UNIT_LAYERLEVEL" val="1"/>
  <p:tag name="KSO_WM_UNIT_VALUE" val="1000*999"/>
  <p:tag name="KSO_WM_UNIT_HIGHLIGHT" val="0"/>
  <p:tag name="KSO_WM_UNIT_COMPATIBLE" val="0"/>
  <p:tag name="KSO_WM_UNIT_ID" val="custom160025_30*d*2"/>
</p:tagLst>
</file>

<file path=ppt/tags/tag27.xml><?xml version="1.0" encoding="utf-8"?>
<p:tagLst xmlns:p="http://schemas.openxmlformats.org/presentationml/2006/main">
  <p:tag name="KSO_WM_TEMPLATE_CATEGORY" val="custom"/>
  <p:tag name="KSO_WM_TEMPLATE_INDEX" val="160068"/>
  <p:tag name="KSO_WM_SLIDE_ID" val="custom160025_30"/>
  <p:tag name="KSO_WM_SLIDE_INDEX" val="30"/>
  <p:tag name="KSO_WM_SLIDE_LAYOUT" val="d_f"/>
  <p:tag name="KSO_WM_SLIDE_LAYOUT_CNT" val="2_1"/>
  <p:tag name="KSO_WM_SLIDE_TYPE" val="text"/>
  <p:tag name="KSO_WM_BEAUTIFY_FLAG" val="#wm#"/>
  <p:tag name="KSO_WM_SLIDE_ITEM_CNT" val="3"/>
  <p:tag name="KSO_WM_TAG_VERSION" val="1.0"/>
  <p:tag name="KSO_WM_SLIDE_POSITION" val="157*94"/>
  <p:tag name="KSO_WM_SLIDE_SIZE" val="640*409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f"/>
  <p:tag name="KSO_WM_UNIT_INDEX" val="1"/>
  <p:tag name="KSO_WM_UNIT_ID" val="custom160502_25*f*1"/>
  <p:tag name="KSO_WM_UNIT_CLEAR" val="1"/>
  <p:tag name="KSO_WM_UNIT_LAYERLEVEL" val="1"/>
  <p:tag name="KSO_WM_UNIT_VALUE" val="114"/>
  <p:tag name="KSO_WM_UNIT_HIGHLIGHT" val="0"/>
  <p:tag name="KSO_WM_UNIT_COMPATIBLE" val="0"/>
  <p:tag name="KSO_WM_UNIT_PRESET_TEXT_INDEX" val="5"/>
  <p:tag name="KSO_WM_UNIT_PRESET_TEXT_LEN" val="124"/>
</p:tagLst>
</file>

<file path=ppt/tags/tag30.xml><?xml version="1.0" encoding="utf-8"?>
<p:tagLst xmlns:p="http://schemas.openxmlformats.org/presentationml/2006/main">
  <p:tag name="KSO_WM_TEMPLATE_CATEGORY" val="custom"/>
  <p:tag name="KSO_WM_TEMPLATE_INDEX" val="160068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2.xml><?xml version="1.0" encoding="utf-8"?>
<p:tagLst xmlns:p="http://schemas.openxmlformats.org/presentationml/2006/main">
  <p:tag name="KSO_WM_TEMPLATE_CATEGORY" val="custom"/>
  <p:tag name="KSO_WM_TEMPLATE_INDEX" val="160068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4.xml><?xml version="1.0" encoding="utf-8"?>
<p:tagLst xmlns:p="http://schemas.openxmlformats.org/presentationml/2006/main">
  <p:tag name="KSO_WM_TEMPLATE_CATEGORY" val="custom"/>
  <p:tag name="KSO_WM_TEMPLATE_INDEX" val="160068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a"/>
  <p:tag name="KSO_WM_UNIT_INDEX" val="1"/>
  <p:tag name="KSO_WM_UNIT_ID" val="custom160502_25*a*1"/>
  <p:tag name="KSO_WM_UNIT_CLEAR" val="1"/>
  <p:tag name="KSO_WM_UNIT_LAYERLEVEL" val="1"/>
  <p:tag name="KSO_WM_UNIT_VALUE" val="13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36.xml><?xml version="1.0" encoding="utf-8"?>
<p:tagLst xmlns:p="http://schemas.openxmlformats.org/presentationml/2006/main">
  <p:tag name="KSO_WM_TEMPLATE_CATEGORY" val="custom"/>
  <p:tag name="KSO_WM_TEMPLATE_INDEX" val="160068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MH" val="20151217161925"/>
  <p:tag name="MH_LIBRARY" val="GRAPHIC"/>
  <p:tag name="MH_TYPE" val="Picture"/>
  <p:tag name="MH_ORDER" val="1"/>
  <p:tag name="KSO_WM_UNIT_TYPE" val="d"/>
  <p:tag name="KSO_WM_UNIT_INDEX" val="1"/>
  <p:tag name="KSO_WM_UNIT_ID" val="custom160502_25*d*1"/>
  <p:tag name="KSO_WM_UNIT_CLEAR" val="0"/>
  <p:tag name="KSO_WM_UNIT_LAYERLEVEL" val="1"/>
  <p:tag name="KSO_WM_UNIT_VALUE" val="759*1210"/>
  <p:tag name="KSO_WM_UNIT_HIGHLIGHT" val="0"/>
  <p:tag name="KSO_WM_UNIT_COMPATIBLE" val="0"/>
</p:tagLst>
</file>

<file path=ppt/tags/tag40.xml><?xml version="1.0" encoding="utf-8"?>
<p:tagLst xmlns:p="http://schemas.openxmlformats.org/presentationml/2006/main">
  <p:tag name="KSO_WM_TEMPLATE_CATEGORY" val="custom"/>
  <p:tag name="KSO_WM_TEMPLATE_INDEX" val="160068"/>
</p:tagLst>
</file>

<file path=ppt/tags/tag5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502_25"/>
  <p:tag name="KSO_WM_SLIDE_INDEX" val="25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110*187"/>
  <p:tag name="KSO_WM_SLIDE_SIZE" val="767*229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03"/>
  <p:tag name="KSO_WM_UNIT_TYPE" val="f"/>
  <p:tag name="KSO_WM_UNIT_INDEX" val="1"/>
  <p:tag name="KSO_WM_UNIT_ID" val="custom160103_2*f*1"/>
  <p:tag name="KSO_WM_UNIT_CLEAR" val="1"/>
  <p:tag name="KSO_WM_UNIT_LAYERLEVEL" val="1"/>
  <p:tag name="KSO_WM_UNIT_VALUE" val="552"/>
  <p:tag name="KSO_WM_UNIT_HIGHLIGHT" val="0"/>
  <p:tag name="KSO_WM_UNIT_COMPATIBLE" val="0"/>
  <p:tag name="KSO_WM_UNIT_PRESET_TEXT_INDEX" val="5"/>
  <p:tag name="KSO_WM_UNIT_PRESET_TEXT_LEN" val="232"/>
</p:tagLst>
</file>

<file path=ppt/tags/tag7.xml><?xml version="1.0" encoding="utf-8"?>
<p:tagLst xmlns:p="http://schemas.openxmlformats.org/presentationml/2006/main">
  <p:tag name="KSO_WM_TEMPLATE_CATEGORY" val="custom"/>
  <p:tag name="KSO_WM_TEMPLATE_INDEX" val="160068"/>
  <p:tag name="KSO_WM_TAG_VERSION" val="1.0"/>
  <p:tag name="KSO_WM_SLIDE_ID" val="custom160103_2"/>
  <p:tag name="KSO_WM_SLIDE_INDEX" val="2"/>
  <p:tag name="KSO_WM_SLIDE_ITEM_CNT" val="2"/>
  <p:tag name="KSO_WM_SLIDE_LAYOUT" val="a_f"/>
  <p:tag name="KSO_WM_SLIDE_LAYOUT_CNT" val="1_1"/>
  <p:tag name="KSO_WM_SLIDE_TYPE" val="text"/>
  <p:tag name="KSO_WM_BEAUTIFY_FLAG" val="#wm#"/>
  <p:tag name="KSO_WM_SLIDE_POSITION" val="54*99"/>
  <p:tag name="KSO_WM_SLIDE_SIZE" val="853*41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02"/>
  <p:tag name="KSO_WM_UNIT_TYPE" val="d"/>
  <p:tag name="KSO_WM_UNIT_INDEX" val="1"/>
  <p:tag name="KSO_WM_UNIT_ID" val="custom160502_4*d*1"/>
  <p:tag name="KSO_WM_UNIT_CLEAR" val="0"/>
  <p:tag name="KSO_WM_UNIT_LAYERLEVEL" val="1"/>
  <p:tag name="KSO_WM_UNIT_VALUE" val="1500*1713"/>
  <p:tag name="KSO_WM_UNIT_HIGHLIGHT" val="0"/>
  <p:tag name="KSO_WM_UNIT_COMPATIBLE" val="0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025"/>
  <p:tag name="KSO_WM_UNIT_TYPE" val="d"/>
  <p:tag name="KSO_WM_UNIT_INDEX" val="1"/>
  <p:tag name="KSO_WM_UNIT_CLEAR" val="0"/>
  <p:tag name="KSO_WM_UNIT_LAYERLEVEL" val="1"/>
  <p:tag name="KSO_WM_UNIT_VALUE" val="968*969"/>
  <p:tag name="KSO_WM_UNIT_HIGHLIGHT" val="0"/>
  <p:tag name="KSO_WM_UNIT_COMPATIBLE" val="0"/>
  <p:tag name="KSO_WM_UNIT_ID" val="custom160025_10*d*1"/>
</p:tagLst>
</file>

<file path=ppt/theme/theme1.xml><?xml version="1.0" encoding="utf-8"?>
<a:theme xmlns:a="http://schemas.openxmlformats.org/drawingml/2006/main" name="默认设计模板">
  <a:themeElements>
    <a:clrScheme name="自定义 16">
      <a:dk1>
        <a:srgbClr val="000000"/>
      </a:dk1>
      <a:lt1>
        <a:srgbClr val="FFFFFF"/>
      </a:lt1>
      <a:dk2>
        <a:srgbClr val="009999"/>
      </a:dk2>
      <a:lt2>
        <a:srgbClr val="808080"/>
      </a:lt2>
      <a:accent1>
        <a:srgbClr val="FF7C80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空白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7361</Words>
  <Application>WPS 演示</Application>
  <PresentationFormat>宽屏</PresentationFormat>
  <Paragraphs>832</Paragraphs>
  <Slides>29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宋体</vt:lpstr>
      <vt:lpstr>Wingdings</vt:lpstr>
      <vt:lpstr>黑体</vt:lpstr>
      <vt:lpstr>微软雅黑</vt:lpstr>
      <vt:lpstr>华文中宋</vt:lpstr>
      <vt:lpstr>幼圆</vt:lpstr>
      <vt:lpstr>Arial Unicode MS</vt:lpstr>
      <vt:lpstr>Calibri</vt:lpstr>
      <vt:lpstr>华文隶书</vt:lpstr>
      <vt:lpstr>Times New Roman</vt:lpstr>
      <vt:lpstr>Verdana</vt:lpstr>
      <vt:lpstr>Calibri Light</vt:lpstr>
      <vt:lpstr>默认设计模板</vt:lpstr>
      <vt:lpstr>1_空白设计模板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38</cp:revision>
  <dcterms:created xsi:type="dcterms:W3CDTF">2017-01-17T08:04:00Z</dcterms:created>
  <dcterms:modified xsi:type="dcterms:W3CDTF">2018-04-16T02:22:15Z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