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5"/>
  </p:notesMasterIdLst>
  <p:sldIdLst>
    <p:sldId id="362" r:id="rId4"/>
    <p:sldId id="363" r:id="rId5"/>
    <p:sldId id="359" r:id="rId6"/>
    <p:sldId id="360" r:id="rId7"/>
    <p:sldId id="361" r:id="rId8"/>
    <p:sldId id="259" r:id="rId9"/>
    <p:sldId id="260" r:id="rId10"/>
    <p:sldId id="394" r:id="rId11"/>
    <p:sldId id="395" r:id="rId12"/>
    <p:sldId id="273" r:id="rId13"/>
    <p:sldId id="356" r:id="rId14"/>
    <p:sldId id="398" r:id="rId16"/>
    <p:sldId id="396" r:id="rId17"/>
    <p:sldId id="397" r:id="rId18"/>
    <p:sldId id="275" r:id="rId19"/>
    <p:sldId id="364" r:id="rId20"/>
    <p:sldId id="276" r:id="rId21"/>
    <p:sldId id="277" r:id="rId22"/>
    <p:sldId id="278" r:id="rId23"/>
    <p:sldId id="357" r:id="rId24"/>
    <p:sldId id="279" r:id="rId25"/>
    <p:sldId id="399" r:id="rId26"/>
    <p:sldId id="284" r:id="rId27"/>
    <p:sldId id="358" r:id="rId28"/>
    <p:sldId id="281" r:id="rId29"/>
    <p:sldId id="414" r:id="rId30"/>
    <p:sldId id="415" r:id="rId31"/>
  </p:sldIdLst>
  <p:sldSz cx="12192000" cy="6858000"/>
  <p:notesSz cx="7103745" cy="10234295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/>
    <p:restoredTop sz="93025"/>
  </p:normalViewPr>
  <p:slideViewPr>
    <p:cSldViewPr snapToGrid="0" showGuides="1">
      <p:cViewPr varScale="1">
        <p:scale>
          <a:sx n="81" d="100"/>
          <a:sy n="81" d="100"/>
        </p:scale>
        <p:origin x="184" y="632"/>
      </p:cViewPr>
      <p:guideLst>
        <p:guide orient="horz" pos="2275"/>
        <p:guide pos="29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1747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panose="02010800040101010101" charset="-122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07D4C711-6497-4C4F-B270-99418CFEE1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9699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panose="02010800040101010101" charset="-122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FEC0281E-4CF3-5541-8A3D-8C9B247763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椭圆 7"/>
          <p:cNvSpPr/>
          <p:nvPr/>
        </p:nvSpPr>
        <p:spPr>
          <a:xfrm>
            <a:off x="3665538" y="682625"/>
            <a:ext cx="4860925" cy="4859338"/>
          </a:xfrm>
          <a:prstGeom prst="ellipse">
            <a:avLst/>
          </a:prstGeom>
          <a:solidFill>
            <a:srgbClr val="009999">
              <a:alpha val="59998"/>
            </a:srgbClr>
          </a:solidFill>
          <a:ln w="9525">
            <a:noFill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3075" name="Line 4"/>
          <p:cNvSpPr/>
          <p:nvPr/>
        </p:nvSpPr>
        <p:spPr>
          <a:xfrm>
            <a:off x="4770438" y="3300413"/>
            <a:ext cx="2887662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42674" y="1544419"/>
            <a:ext cx="4113239" cy="1757362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单击此处编辑标题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3301782"/>
            <a:ext cx="4114800" cy="1330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marL="0" indent="0" algn="ctr">
              <a:spcBef>
                <a:spcPct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12955"/>
            <a:ext cx="10515600" cy="557509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 descr="#wm#_68_08_*Z"/>
          <p:cNvSpPr/>
          <p:nvPr>
            <p:custDataLst>
              <p:tags r:id="rId2"/>
            </p:custDataLst>
          </p:nvPr>
        </p:nvSpPr>
        <p:spPr>
          <a:xfrm>
            <a:off x="0" y="2527300"/>
            <a:ext cx="12190413" cy="1731963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/>
            <a:endParaRPr lang="zh-CN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4038601" y="2774731"/>
            <a:ext cx="7028792" cy="656069"/>
          </a:xfr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单击此处编辑标题</a:t>
            </a:r>
            <a:endParaRPr lang="zh-CN" altLang="en-US" strike="noStrike" noProof="1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4038601" y="3480864"/>
            <a:ext cx="7028792" cy="57087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7733" y="354075"/>
            <a:ext cx="8746067" cy="852649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158874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90688"/>
            <a:ext cx="5158316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717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 descr="#wm#_68_31_*Z"/>
          <p:cNvSpPr/>
          <p:nvPr>
            <p:custDataLst>
              <p:tags r:id="rId2"/>
            </p:custDataLst>
          </p:nvPr>
        </p:nvSpPr>
        <p:spPr>
          <a:xfrm>
            <a:off x="19050" y="2547938"/>
            <a:ext cx="12190413" cy="1731962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 algn="ctr"/>
            <a:endParaRPr lang="zh-CN" altLang="zh-CN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038600" y="3466800"/>
            <a:ext cx="4755000" cy="5218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单击此处编辑文本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2" name="图片占位符 2"/>
          <p:cNvSpPr>
            <a:spLocks noGrp="1"/>
          </p:cNvSpPr>
          <p:nvPr>
            <p:ph type="pic" idx="1"/>
          </p:nvPr>
        </p:nvSpPr>
        <p:spPr>
          <a:xfrm>
            <a:off x="5183717" y="457200"/>
            <a:ext cx="61722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797142" y="271463"/>
            <a:ext cx="1556657" cy="5854700"/>
          </a:xfrm>
        </p:spPr>
        <p:txBody>
          <a:bodyPr vert="eaVert" anchor="ctr" anchorCtr="0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71463"/>
            <a:ext cx="8795656" cy="5854700"/>
          </a:xfrm>
        </p:spPr>
        <p:txBody>
          <a:bodyPr vert="eaVert"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608263" y="204788"/>
            <a:ext cx="8745537" cy="1017587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ctr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38200" y="1600200"/>
            <a:ext cx="10515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 indent="-4572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342900"/>
            <a:r>
              <a:rPr lang="zh-CN" altLang="zh-CN" dirty="0"/>
              <a:t>第三级</a:t>
            </a:r>
            <a:endParaRPr lang="zh-CN" altLang="zh-CN" dirty="0"/>
          </a:p>
          <a:p>
            <a:pPr lvl="3" indent="-285750"/>
            <a:r>
              <a:rPr lang="zh-CN" altLang="zh-CN" dirty="0"/>
              <a:t>第四级</a:t>
            </a:r>
            <a:endParaRPr lang="zh-CN" altLang="zh-CN" dirty="0"/>
          </a:p>
          <a:p>
            <a:pPr lvl="4" indent="-2857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hlink"/>
          </a:solidFill>
          <a:latin typeface="+mj-ea"/>
          <a:ea typeface="+mj-ea"/>
          <a:cs typeface="+mj-cs"/>
          <a:sym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4pPr>
      <a:lvl5pPr marL="21145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.xml"/><Relationship Id="rId4" Type="http://schemas.openxmlformats.org/officeDocument/2006/relationships/image" Target="../media/image19.png"/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3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2.xml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4" Type="http://schemas.openxmlformats.org/officeDocument/2006/relationships/image" Target="../media/image25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.xml"/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8.xml"/><Relationship Id="rId4" Type="http://schemas.openxmlformats.org/officeDocument/2006/relationships/image" Target="../media/image28.jpeg"/><Relationship Id="rId3" Type="http://schemas.openxmlformats.org/officeDocument/2006/relationships/tags" Target="../tags/tag17.xml"/><Relationship Id="rId2" Type="http://schemas.openxmlformats.org/officeDocument/2006/relationships/image" Target="../media/image27.jpeg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3.pn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2" Type="http://schemas.openxmlformats.org/officeDocument/2006/relationships/image" Target="../media/image3.png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hyperlink" Target="http://service.tp-link.com.cn/detail_article_2294.html?from=timeline&amp;isappinstalled=0" TargetMode="Externa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1.xml"/><Relationship Id="rId8" Type="http://schemas.openxmlformats.org/officeDocument/2006/relationships/slide" Target="slide19.xml"/><Relationship Id="rId7" Type="http://schemas.openxmlformats.org/officeDocument/2006/relationships/slide" Target="slide17.xml"/><Relationship Id="rId6" Type="http://schemas.openxmlformats.org/officeDocument/2006/relationships/slide" Target="slide15.xml"/><Relationship Id="rId5" Type="http://schemas.openxmlformats.org/officeDocument/2006/relationships/slide" Target="slide1.xml"/><Relationship Id="rId4" Type="http://schemas.openxmlformats.org/officeDocument/2006/relationships/slide" Target="slide6.xml"/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7.xml"/><Relationship Id="rId11" Type="http://schemas.openxmlformats.org/officeDocument/2006/relationships/slide" Target="slide24.xml"/><Relationship Id="rId10" Type="http://schemas.openxmlformats.org/officeDocument/2006/relationships/slide" Target="slide25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9.xml"/><Relationship Id="rId2" Type="http://schemas.openxmlformats.org/officeDocument/2006/relationships/image" Target="../media/image3.png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.xml"/><Relationship Id="rId3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43.png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.xml"/><Relationship Id="rId4" Type="http://schemas.openxmlformats.org/officeDocument/2006/relationships/image" Target="../media/image3.png"/><Relationship Id="rId3" Type="http://schemas.openxmlformats.org/officeDocument/2006/relationships/tags" Target="../tags/tag33.xml"/><Relationship Id="rId2" Type="http://schemas.openxmlformats.org/officeDocument/2006/relationships/image" Target="../media/image45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 rot="10800000">
            <a:off x="0" y="1243330"/>
            <a:ext cx="12192000" cy="5641975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hape 42"/>
          <p:cNvSpPr/>
          <p:nvPr/>
        </p:nvSpPr>
        <p:spPr>
          <a:xfrm>
            <a:off x="1551534" y="3560670"/>
            <a:ext cx="9088526" cy="800100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 algn="just">
              <a:lnSpc>
                <a:spcPct val="120000"/>
              </a:lnSpc>
              <a:defRPr sz="7300" spc="219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algn="ctr"/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韩式、日本料理、东南亚菜系解决方案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60" y="310515"/>
            <a:ext cx="5273040" cy="165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1"/>
          <p:cNvSpPr txBox="1"/>
          <p:nvPr>
            <p:custDataLst>
              <p:tags r:id="rId1"/>
            </p:custDataLst>
          </p:nvPr>
        </p:nvSpPr>
        <p:spPr>
          <a:xfrm>
            <a:off x="800100" y="892175"/>
            <a:ext cx="10591800" cy="15589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深度数据挖掘；根据消费数据，全面洞悉消费者的喜好、预判他们的消费动向，深入挖掘餐厅的营业数据，评估你的营销效果，帮助管理者在更短的时间内做出更明智的决策。 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" y="2562860"/>
            <a:ext cx="4701541" cy="352361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4579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663" y="-904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9" y="2562860"/>
            <a:ext cx="6310635" cy="35204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48310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解决方案一：会员营销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80100" y="382999"/>
            <a:ext cx="7374135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好哇智慧餐饮全年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的营销服务指导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 rot="16200000" flipH="1">
            <a:off x="5875935" y="564976"/>
            <a:ext cx="10579" cy="990506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725" name="组合 1"/>
          <p:cNvGrpSpPr/>
          <p:nvPr/>
        </p:nvGrpSpPr>
        <p:grpSpPr bwMode="auto">
          <a:xfrm>
            <a:off x="1169920" y="5364095"/>
            <a:ext cx="304706" cy="311053"/>
            <a:chOff x="130175" y="3851275"/>
            <a:chExt cx="488950" cy="492125"/>
          </a:xfrm>
        </p:grpSpPr>
        <p:sp>
          <p:nvSpPr>
            <p:cNvPr id="3081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2924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元旦节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grpSp>
        <p:nvGrpSpPr>
          <p:cNvPr id="30727" name="组合 128"/>
          <p:cNvGrpSpPr/>
          <p:nvPr/>
        </p:nvGrpSpPr>
        <p:grpSpPr bwMode="auto">
          <a:xfrm>
            <a:off x="1758172" y="5361979"/>
            <a:ext cx="304706" cy="311055"/>
            <a:chOff x="130175" y="3851275"/>
            <a:chExt cx="488950" cy="492125"/>
          </a:xfrm>
        </p:grpSpPr>
        <p:sp>
          <p:nvSpPr>
            <p:cNvPr id="3080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8" name="组合 131"/>
          <p:cNvGrpSpPr/>
          <p:nvPr/>
        </p:nvGrpSpPr>
        <p:grpSpPr bwMode="auto">
          <a:xfrm>
            <a:off x="2268132" y="5364095"/>
            <a:ext cx="304706" cy="311053"/>
            <a:chOff x="130175" y="3851275"/>
            <a:chExt cx="488950" cy="492125"/>
          </a:xfrm>
        </p:grpSpPr>
        <p:sp>
          <p:nvSpPr>
            <p:cNvPr id="3080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9" name="组合 134"/>
          <p:cNvGrpSpPr/>
          <p:nvPr/>
        </p:nvGrpSpPr>
        <p:grpSpPr bwMode="auto">
          <a:xfrm>
            <a:off x="2862731" y="5355631"/>
            <a:ext cx="304706" cy="311053"/>
            <a:chOff x="130175" y="3851275"/>
            <a:chExt cx="488950" cy="492125"/>
          </a:xfrm>
        </p:grpSpPr>
        <p:sp>
          <p:nvSpPr>
            <p:cNvPr id="3080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0" name="组合 137"/>
          <p:cNvGrpSpPr/>
          <p:nvPr/>
        </p:nvGrpSpPr>
        <p:grpSpPr bwMode="auto">
          <a:xfrm>
            <a:off x="3444636" y="5364095"/>
            <a:ext cx="304706" cy="311053"/>
            <a:chOff x="130175" y="3851275"/>
            <a:chExt cx="488950" cy="492125"/>
          </a:xfrm>
        </p:grpSpPr>
        <p:sp>
          <p:nvSpPr>
            <p:cNvPr id="3080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1" name="组合 140"/>
          <p:cNvGrpSpPr/>
          <p:nvPr/>
        </p:nvGrpSpPr>
        <p:grpSpPr bwMode="auto">
          <a:xfrm>
            <a:off x="4054048" y="5361979"/>
            <a:ext cx="304706" cy="311055"/>
            <a:chOff x="130175" y="3851275"/>
            <a:chExt cx="488950" cy="492125"/>
          </a:xfrm>
        </p:grpSpPr>
        <p:sp>
          <p:nvSpPr>
            <p:cNvPr id="3080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2" name="组合 143"/>
          <p:cNvGrpSpPr/>
          <p:nvPr/>
        </p:nvGrpSpPr>
        <p:grpSpPr bwMode="auto">
          <a:xfrm>
            <a:off x="4623255" y="5355631"/>
            <a:ext cx="304706" cy="311053"/>
            <a:chOff x="130175" y="3851275"/>
            <a:chExt cx="488950" cy="492125"/>
          </a:xfrm>
        </p:grpSpPr>
        <p:sp>
          <p:nvSpPr>
            <p:cNvPr id="3079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3" name="组合 146"/>
          <p:cNvGrpSpPr/>
          <p:nvPr/>
        </p:nvGrpSpPr>
        <p:grpSpPr bwMode="auto">
          <a:xfrm>
            <a:off x="5198810" y="5353515"/>
            <a:ext cx="304706" cy="311055"/>
            <a:chOff x="130175" y="3851275"/>
            <a:chExt cx="488950" cy="492125"/>
          </a:xfrm>
        </p:grpSpPr>
        <p:sp>
          <p:nvSpPr>
            <p:cNvPr id="3079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4" name="组合 149"/>
          <p:cNvGrpSpPr/>
          <p:nvPr/>
        </p:nvGrpSpPr>
        <p:grpSpPr bwMode="auto">
          <a:xfrm>
            <a:off x="5871703" y="5364095"/>
            <a:ext cx="304706" cy="311053"/>
            <a:chOff x="130175" y="3851275"/>
            <a:chExt cx="488950" cy="492125"/>
          </a:xfrm>
        </p:grpSpPr>
        <p:sp>
          <p:nvSpPr>
            <p:cNvPr id="3079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5" name="组合 152"/>
          <p:cNvGrpSpPr/>
          <p:nvPr/>
        </p:nvGrpSpPr>
        <p:grpSpPr bwMode="auto">
          <a:xfrm>
            <a:off x="6472650" y="5366211"/>
            <a:ext cx="304706" cy="311055"/>
            <a:chOff x="130175" y="3851275"/>
            <a:chExt cx="488950" cy="492125"/>
          </a:xfrm>
        </p:grpSpPr>
        <p:sp>
          <p:nvSpPr>
            <p:cNvPr id="3079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6" name="组合 155"/>
          <p:cNvGrpSpPr/>
          <p:nvPr/>
        </p:nvGrpSpPr>
        <p:grpSpPr bwMode="auto">
          <a:xfrm>
            <a:off x="7041859" y="5364095"/>
            <a:ext cx="304706" cy="311053"/>
            <a:chOff x="130175" y="3851275"/>
            <a:chExt cx="488950" cy="492125"/>
          </a:xfrm>
        </p:grpSpPr>
        <p:sp>
          <p:nvSpPr>
            <p:cNvPr id="3079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7" name="组合 158"/>
          <p:cNvGrpSpPr/>
          <p:nvPr/>
        </p:nvGrpSpPr>
        <p:grpSpPr bwMode="auto">
          <a:xfrm>
            <a:off x="7642807" y="5361979"/>
            <a:ext cx="304706" cy="311055"/>
            <a:chOff x="130175" y="3851275"/>
            <a:chExt cx="488950" cy="492125"/>
          </a:xfrm>
        </p:grpSpPr>
        <p:sp>
          <p:nvSpPr>
            <p:cNvPr id="3078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8" name="组合 161"/>
          <p:cNvGrpSpPr/>
          <p:nvPr/>
        </p:nvGrpSpPr>
        <p:grpSpPr bwMode="auto">
          <a:xfrm>
            <a:off x="8269147" y="5355631"/>
            <a:ext cx="304706" cy="311053"/>
            <a:chOff x="130175" y="3851275"/>
            <a:chExt cx="488950" cy="492125"/>
          </a:xfrm>
        </p:grpSpPr>
        <p:sp>
          <p:nvSpPr>
            <p:cNvPr id="3078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9" name="组合 164"/>
          <p:cNvGrpSpPr/>
          <p:nvPr/>
        </p:nvGrpSpPr>
        <p:grpSpPr bwMode="auto">
          <a:xfrm>
            <a:off x="8880674" y="5359863"/>
            <a:ext cx="304706" cy="311053"/>
            <a:chOff x="130175" y="3851275"/>
            <a:chExt cx="488950" cy="492125"/>
          </a:xfrm>
        </p:grpSpPr>
        <p:sp>
          <p:nvSpPr>
            <p:cNvPr id="3078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68" name="矩形 167"/>
          <p:cNvSpPr/>
          <p:nvPr/>
        </p:nvSpPr>
        <p:spPr>
          <a:xfrm>
            <a:off x="1409031" y="5717468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情人节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14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1950731" y="5721701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除夕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大年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30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532634" y="5732282"/>
            <a:ext cx="962787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元宵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正月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15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3093378" y="573439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清明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3726066" y="5728050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劳动节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4295274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母亲节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5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4900454" y="5740746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儿童节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5541605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端午节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6121393" y="572381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父亲节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6711760" y="5717468"/>
            <a:ext cx="962786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七夕节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8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7310592" y="5719585"/>
            <a:ext cx="962787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中秋节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9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27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7947513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国庆节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grpSp>
        <p:nvGrpSpPr>
          <p:cNvPr id="30752" name="组合 179"/>
          <p:cNvGrpSpPr/>
          <p:nvPr/>
        </p:nvGrpSpPr>
        <p:grpSpPr bwMode="auto">
          <a:xfrm>
            <a:off x="9451998" y="5364095"/>
            <a:ext cx="304706" cy="311053"/>
            <a:chOff x="130175" y="3851275"/>
            <a:chExt cx="488950" cy="492125"/>
          </a:xfrm>
        </p:grpSpPr>
        <p:sp>
          <p:nvSpPr>
            <p:cNvPr id="3078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3" name="组合 182"/>
          <p:cNvGrpSpPr/>
          <p:nvPr/>
        </p:nvGrpSpPr>
        <p:grpSpPr bwMode="auto">
          <a:xfrm>
            <a:off x="10040249" y="5364095"/>
            <a:ext cx="304706" cy="311053"/>
            <a:chOff x="130175" y="3851275"/>
            <a:chExt cx="488950" cy="492125"/>
          </a:xfrm>
        </p:grpSpPr>
        <p:sp>
          <p:nvSpPr>
            <p:cNvPr id="3078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4" name="组合 185"/>
          <p:cNvGrpSpPr/>
          <p:nvPr/>
        </p:nvGrpSpPr>
        <p:grpSpPr bwMode="auto">
          <a:xfrm>
            <a:off x="10590413" y="5353515"/>
            <a:ext cx="304706" cy="311055"/>
            <a:chOff x="130175" y="3851275"/>
            <a:chExt cx="488950" cy="492125"/>
          </a:xfrm>
        </p:grpSpPr>
        <p:sp>
          <p:nvSpPr>
            <p:cNvPr id="3077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89" name="矩形 188"/>
          <p:cNvSpPr/>
          <p:nvPr/>
        </p:nvSpPr>
        <p:spPr>
          <a:xfrm>
            <a:off x="8554809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重阳节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9145177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感恩节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9741893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圣诞节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12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24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1028782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元旦节</a:t>
            </a:r>
            <a:b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rgbClr val="7F7F7F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rgbClr val="7F7F7F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rgbClr val="7F7F7F"/>
              </a:solidFill>
              <a:latin typeface="华文隶书" panose="02010800040101010101" charset="-122"/>
            </a:endParaRPr>
          </a:p>
        </p:txBody>
      </p:sp>
      <p:sp>
        <p:nvSpPr>
          <p:cNvPr id="30759" name="矩形 196"/>
          <p:cNvSpPr>
            <a:spLocks noChangeArrowheads="1"/>
          </p:cNvSpPr>
          <p:nvPr/>
        </p:nvSpPr>
        <p:spPr bwMode="auto">
          <a:xfrm>
            <a:off x="985828" y="1388105"/>
            <a:ext cx="662361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>
                <a:latin typeface="微软雅黑" panose="020B0503020204020204" charset="-122"/>
                <a:ea typeface="微软雅黑" panose="020B0503020204020204" charset="-122"/>
              </a:rPr>
              <a:t>上线</a:t>
            </a:r>
            <a:endParaRPr lang="zh-CN" altLang="en-US" sz="186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1332855" y="1845164"/>
            <a:ext cx="2416488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第一阶段：吸粉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1" name="Shape 918"/>
          <p:cNvSpPr>
            <a:spLocks noChangeShapeType="1"/>
          </p:cNvSpPr>
          <p:nvPr/>
        </p:nvSpPr>
        <p:spPr bwMode="auto">
          <a:xfrm flipH="1" flipV="1">
            <a:off x="1332855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01" name="矩形 200"/>
          <p:cNvSpPr/>
          <p:nvPr/>
        </p:nvSpPr>
        <p:spPr>
          <a:xfrm>
            <a:off x="3749342" y="1845164"/>
            <a:ext cx="2427067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第二阶段：营销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6176409" y="1845164"/>
            <a:ext cx="4526154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第三阶段：社群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4" name="Rectangle 106" descr="小淡季波段营销&#10;2月18日 - 3月4日"/>
          <p:cNvSpPr>
            <a:spLocks noChangeArrowheads="1"/>
          </p:cNvSpPr>
          <p:nvPr/>
        </p:nvSpPr>
        <p:spPr bwMode="auto">
          <a:xfrm>
            <a:off x="2979113" y="4854136"/>
            <a:ext cx="746952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- 3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5" name="Rectangle 100" descr="淡季营销&#10;7月1日 - 9月25日"/>
          <p:cNvSpPr>
            <a:spLocks noChangeArrowheads="1"/>
          </p:cNvSpPr>
          <p:nvPr/>
        </p:nvSpPr>
        <p:spPr bwMode="auto">
          <a:xfrm>
            <a:off x="6711761" y="4854136"/>
            <a:ext cx="931046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淡季营销</a:t>
            </a:r>
            <a:br>
              <a:rPr kumimoji="1" lang="zh-CN" altLang="en-US" sz="106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- 9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0766" name="Rectangle 98" descr="小淡季波段营销&#10;10月7日 - 10月20日"/>
          <p:cNvSpPr>
            <a:spLocks noChangeArrowheads="1"/>
          </p:cNvSpPr>
          <p:nvPr/>
        </p:nvSpPr>
        <p:spPr bwMode="auto">
          <a:xfrm>
            <a:off x="8015226" y="4862600"/>
            <a:ext cx="86544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7" name="Rectangle 96" descr="旺季营销&#10;11月1日 - 12月24日"/>
          <p:cNvSpPr>
            <a:spLocks noChangeArrowheads="1"/>
          </p:cNvSpPr>
          <p:nvPr/>
        </p:nvSpPr>
        <p:spPr bwMode="auto">
          <a:xfrm>
            <a:off x="9253093" y="4862600"/>
            <a:ext cx="125902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33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旺季营销</a:t>
            </a:r>
            <a:br>
              <a:rPr kumimoji="1" lang="zh-CN" altLang="en-US" sz="133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- 12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1332854" y="2564608"/>
            <a:ext cx="9369708" cy="3470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FFFFFF"/>
                </a:solidFill>
              </a:rPr>
              <a:t>线上会员激励活动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332854" y="2922215"/>
            <a:ext cx="9369708" cy="3449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生日营销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1337087" y="3281937"/>
            <a:ext cx="2388979" cy="34491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会员推荐活动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3745110" y="3279821"/>
            <a:ext cx="2431299" cy="344911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会员分享类活动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3745109" y="3967526"/>
            <a:ext cx="6957453" cy="344910"/>
          </a:xfrm>
          <a:prstGeom prst="rect">
            <a:avLst/>
          </a:prstGeom>
          <a:solidFill>
            <a:srgbClr val="90B225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节日营销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3745109" y="3620500"/>
            <a:ext cx="6957453" cy="347026"/>
          </a:xfrm>
          <a:prstGeom prst="rect">
            <a:avLst/>
          </a:prstGeom>
          <a:solidFill>
            <a:srgbClr val="7030A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线上储值营销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5" name="矩形 214"/>
          <p:cNvSpPr/>
          <p:nvPr/>
        </p:nvSpPr>
        <p:spPr>
          <a:xfrm>
            <a:off x="2001515" y="2139291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2-4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6" name="矩形 215"/>
          <p:cNvSpPr/>
          <p:nvPr/>
        </p:nvSpPr>
        <p:spPr>
          <a:xfrm>
            <a:off x="4390494" y="2147755"/>
            <a:ext cx="962787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6176409" y="4331480"/>
            <a:ext cx="4526154" cy="3449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/>
              <a:t>沉睡唤醒及客户关怀</a:t>
            </a:r>
            <a:endParaRPr lang="zh-CN" altLang="en-US" sz="2400"/>
          </a:p>
        </p:txBody>
      </p:sp>
      <p:sp>
        <p:nvSpPr>
          <p:cNvPr id="218" name="矩形 217"/>
          <p:cNvSpPr/>
          <p:nvPr/>
        </p:nvSpPr>
        <p:spPr>
          <a:xfrm>
            <a:off x="7960209" y="2168915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6-8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778" name="Shape 918"/>
          <p:cNvSpPr>
            <a:spLocks noChangeShapeType="1"/>
          </p:cNvSpPr>
          <p:nvPr/>
        </p:nvSpPr>
        <p:spPr bwMode="auto">
          <a:xfrm flipH="1" flipV="1">
            <a:off x="10711027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93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框 1"/>
          <p:cNvSpPr txBox="1"/>
          <p:nvPr>
            <p:custDataLst>
              <p:tags r:id="rId1"/>
            </p:custDataLst>
          </p:nvPr>
        </p:nvSpPr>
        <p:spPr>
          <a:xfrm>
            <a:off x="411163" y="1491615"/>
            <a:ext cx="10591800" cy="112077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高效的沟通体系。通过在线点评、服务反馈、微客服等互动沟通体系，可以帮助商家高效的和客户沟通，随时了解、倾听客户的需求，提高客户参与感，不断完善门店的管理、环境、服务等。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09" y="2911463"/>
            <a:ext cx="4439285" cy="32861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253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0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68" y="3005454"/>
            <a:ext cx="6321425" cy="31921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55168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解决方案二：高效沟通及服务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" y="2922905"/>
            <a:ext cx="10434320" cy="39027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64312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解决方案三：线上营销活动（顶红包）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" y="1102995"/>
            <a:ext cx="9264650" cy="24060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66598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解决方案三：线上营销活动（分享返利）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910" y="1670685"/>
            <a:ext cx="4315460" cy="3931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什么是分享返利？</a:t>
            </a:r>
            <a:endParaRPr lang="zh-CN" altLang="en-US"/>
          </a:p>
          <a:p>
            <a:r>
              <a:rPr lang="zh-CN" altLang="en-US"/>
              <a:t>分享返利是一种新兴的营销模式，就是将广告费给消费者， 每个消费者都是我们潜在的推广员，他们为我们带来更多的顾客，我们则给他们相应的工资。 比如：你的一个会员把你介绍给了他的朋友，并且朋友来消费了，那你会返给这个会员一定比例的金额到他的会员卡。至于是否让用户能提现，就看你们怎么定规则。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注意：获得返利的用户前提必须是会员。接受分享的用户只能是非会员的情况下才能获得消费返利，即每个人最多只有一次帮助分享人获得返利的机会。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90" y="1670685"/>
            <a:ext cx="6476365" cy="4628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0035" y="1548130"/>
            <a:ext cx="6457315" cy="457263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7412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0899" y="1014413"/>
            <a:ext cx="4546283" cy="5753432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330" y="209279"/>
            <a:ext cx="33832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布景流程</a:t>
            </a:r>
            <a:endParaRPr lang="zh-CN" altLang="en-US" noProof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3" y="989887"/>
            <a:ext cx="9644845" cy="571352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63113" b="35195"/>
          <a:stretch>
            <a:fillRect/>
          </a:stretch>
        </p:blipFill>
        <p:spPr>
          <a:xfrm>
            <a:off x="-1" y="4108"/>
            <a:ext cx="10098158" cy="7818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800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noProof="1" smtClean="0">
                <a:solidFill>
                  <a:schemeClr val="bg1"/>
                </a:solidFill>
              </a:rPr>
              <a:t>拓扑图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1"/>
          <p:cNvSpPr txBox="1"/>
          <p:nvPr>
            <p:custDataLst>
              <p:tags r:id="rId1"/>
            </p:custDataLst>
          </p:nvPr>
        </p:nvSpPr>
        <p:spPr>
          <a:xfrm>
            <a:off x="808038" y="258763"/>
            <a:ext cx="7916862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软硬件配置：1.基础套餐：5999元   套餐内容见下表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773113" y="825500"/>
          <a:ext cx="10644505" cy="6097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000"/>
                <a:gridCol w="1226185"/>
                <a:gridCol w="959485"/>
                <a:gridCol w="1040765"/>
                <a:gridCol w="1016635"/>
                <a:gridCol w="707390"/>
                <a:gridCol w="3916045"/>
              </a:tblGrid>
              <a:tr h="1828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0">
                <a:tc rowSpan="1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前台收银设备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1440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686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63690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93091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</a:tr>
              <a:tr h="9537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支持安卓和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ios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系统下载好小二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至手机即可供服务员点餐、收银智能操作；并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换桌，退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赠菜，支持微信、支付宝及现金支付。操作简单，快速上手！ 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二维码桌贴桌牌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好小二直接绑定，操作简单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8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包含一年服务费和云服务器空间带宽费用，一年后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390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435">
                <a:tc gridSpan="7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717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875" y="1030288"/>
            <a:ext cx="949325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8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24288" y="2128838"/>
            <a:ext cx="950912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9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824288" y="3124200"/>
            <a:ext cx="882650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0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49688" y="4059238"/>
            <a:ext cx="925512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1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3833813" y="4979988"/>
            <a:ext cx="925512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2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3833813" y="5614988"/>
            <a:ext cx="90805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3" name="图片 1" descr="智慧餐饮logo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-5873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"/>
          <p:cNvSpPr txBox="1"/>
          <p:nvPr>
            <p:custDataLst>
              <p:tags r:id="rId1"/>
            </p:custDataLst>
          </p:nvPr>
        </p:nvSpPr>
        <p:spPr>
          <a:xfrm>
            <a:off x="876300" y="258763"/>
            <a:ext cx="8358188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2.豪华套餐：16888元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2" name="表格 -1"/>
          <p:cNvGraphicFramePr/>
          <p:nvPr/>
        </p:nvGraphicFramePr>
        <p:xfrm>
          <a:off x="538163" y="825500"/>
          <a:ext cx="11052175" cy="262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410"/>
                <a:gridCol w="2573020"/>
                <a:gridCol w="1155065"/>
                <a:gridCol w="695325"/>
                <a:gridCol w="1298575"/>
                <a:gridCol w="4589780"/>
              </a:tblGrid>
              <a:tr h="1689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774065"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4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扫码枪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能读取所有标准一维和主流二维码制，同时也能读取荧幕（如手机）里的条形码；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70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pos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；支持刷银行卡、信用卡；微信支付宝扫码支付；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密码键盘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USB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接口，支持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卡识别与数字键盘输入。主要用于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会员卡识别与密码输入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63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来电宝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老会员来电会员信息和消费信息提醒等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/>
        </p:nvGraphicFramePr>
        <p:xfrm>
          <a:off x="549275" y="3449638"/>
          <a:ext cx="11054080" cy="17900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185"/>
                <a:gridCol w="2576830"/>
                <a:gridCol w="1169670"/>
                <a:gridCol w="672465"/>
                <a:gridCol w="1310640"/>
                <a:gridCol w="4606290"/>
              </a:tblGrid>
              <a:tr h="278130"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后厨设备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触摸屏一体机（划菜机）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主要用于厨房划菜使用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6416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251460"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	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点菜宝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与基站同步使用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85">
                <a:tc vMerge="1"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基站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与点菜宝同步使用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总计：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18627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gridSpan="6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564" name="文本框 99"/>
          <p:cNvSpPr txBox="1"/>
          <p:nvPr/>
        </p:nvSpPr>
        <p:spPr>
          <a:xfrm>
            <a:off x="414332" y="5341932"/>
            <a:ext cx="2024068" cy="1189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fontAlgn="base"/>
            <a:r>
              <a:rPr lang="en-US" altLang="zh-CN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lang="en-US" altLang="zh-CN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fontAlgn="base"/>
            <a:r>
              <a:rPr lang="zh-CN" altLang="en-US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选配：</a:t>
            </a:r>
            <a:endParaRPr lang="zh-CN" altLang="en-US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8" name="表格 27"/>
          <p:cNvGraphicFramePr/>
          <p:nvPr/>
        </p:nvGraphicFramePr>
        <p:xfrm>
          <a:off x="2606675" y="5799138"/>
          <a:ext cx="725678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940"/>
                <a:gridCol w="1358900"/>
                <a:gridCol w="962660"/>
                <a:gridCol w="1483995"/>
                <a:gridCol w="2280285"/>
              </a:tblGrid>
              <a:tr h="73152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排号机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可在此机上进行预点菜，打印小票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购买硬件送软件；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795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1"/>
          <p:cNvSpPr txBox="1"/>
          <p:nvPr>
            <p:custDataLst>
              <p:tags r:id="rId1"/>
            </p:custDataLst>
          </p:nvPr>
        </p:nvSpPr>
        <p:spPr>
          <a:xfrm>
            <a:off x="847725" y="258763"/>
            <a:ext cx="8358188" cy="5667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 fontAlgn="base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strike="noStrike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九、推荐网络环境：</a:t>
            </a:r>
            <a:endParaRPr lang="zh-CN" altLang="en-US" sz="2400" strike="noStrike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698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375" y="825500"/>
            <a:ext cx="1444625" cy="49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文本框 100"/>
          <p:cNvSpPr txBox="1"/>
          <p:nvPr/>
        </p:nvSpPr>
        <p:spPr>
          <a:xfrm>
            <a:off x="1095375" y="1420813"/>
            <a:ext cx="892810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9210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随着当前移动网络的飞速发展，平板电脑、智能手机、笔记本等设备得以大范围普及应用。餐厅作为大众的消费场所，无线网络成为餐厅服务内容不可或缺的一部分。</a:t>
            </a:r>
            <a:endParaRPr lang="zh-CN" altLang="en-US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700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5375" y="2060575"/>
            <a:ext cx="1443038" cy="49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095375" y="2554288"/>
            <a:ext cx="8928100" cy="24463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92100" algn="l" fontAlgn="auto"/>
            <a:endParaRPr lang="en-US" altLang="zh-CN" sz="1050" b="0" u="none" strike="noStrike" noProof="1">
              <a:solidFill>
                <a:srgbClr val="000000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餐厅无线覆盖的需求分析如下：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1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、餐厅内需满足各区域无线全覆盖，无盲区；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2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、需满足无线终端移动过程中自动切换接入点，网络不断线，即无线漫游；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3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、餐厅内顾客分布不均，需满足自动负载均衡，保证无线网络使用效果；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4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、餐厅作为大众的消费场所，网络设备应该具备良好的拓展性，支持满足后续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WEB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认证，短信认证，微信认证等多样化营销要求；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5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外形应美观大方，需支持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PoE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供电，满足消防及布线需求；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6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支持统一管理、配置，并实时监控各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工作状态，运维简便；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702" name="文本框 4"/>
          <p:cNvSpPr txBox="1"/>
          <p:nvPr/>
        </p:nvSpPr>
        <p:spPr>
          <a:xfrm>
            <a:off x="1222375" y="5254625"/>
            <a:ext cx="8459788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详见超链接</a:t>
            </a:r>
            <a:r>
              <a:rPr lang="en-US" altLang="zh-CN" u="sng">
                <a:solidFill>
                  <a:srgbClr val="800080"/>
                </a:solidFill>
                <a:latin typeface="宋体" panose="02010600030101010101" pitchFamily="2" charset="-122"/>
                <a:ea typeface="宋体" panose="02010600030101010101" pitchFamily="2" charset="-122"/>
                <a:hlinkClick r:id="rId4"/>
              </a:rPr>
              <a:t>http://service.tp-link.com.cn/detail_article_2294.html?from=timeline&amp;isappinstalled=0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703" name="图片 1" descr="智慧餐饮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0" y="5080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"/>
          <p:cNvGrpSpPr/>
          <p:nvPr/>
        </p:nvGrpSpPr>
        <p:grpSpPr bwMode="auto">
          <a:xfrm>
            <a:off x="523757" y="2753391"/>
            <a:ext cx="774700" cy="774700"/>
            <a:chOff x="0" y="0"/>
            <a:chExt cx="366" cy="366"/>
          </a:xfrm>
        </p:grpSpPr>
        <p:sp>
          <p:nvSpPr>
            <p:cNvPr id="5153" name="Oval 6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7"/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140 w 71"/>
                <a:gd name="T1" fmla="*/ 21 h 79"/>
                <a:gd name="T2" fmla="*/ 144 w 71"/>
                <a:gd name="T3" fmla="*/ 6 h 79"/>
                <a:gd name="T4" fmla="*/ 148 w 71"/>
                <a:gd name="T5" fmla="*/ 17 h 79"/>
                <a:gd name="T6" fmla="*/ 15 w 71"/>
                <a:gd name="T7" fmla="*/ 6 h 79"/>
                <a:gd name="T8" fmla="*/ 60 w 71"/>
                <a:gd name="T9" fmla="*/ 0 h 79"/>
                <a:gd name="T10" fmla="*/ 90 w 71"/>
                <a:gd name="T11" fmla="*/ 6 h 79"/>
                <a:gd name="T12" fmla="*/ 135 w 71"/>
                <a:gd name="T13" fmla="*/ 21 h 79"/>
                <a:gd name="T14" fmla="*/ 15 w 71"/>
                <a:gd name="T15" fmla="*/ 6 h 79"/>
                <a:gd name="T16" fmla="*/ 0 w 71"/>
                <a:gd name="T17" fmla="*/ 10 h 79"/>
                <a:gd name="T18" fmla="*/ 10 w 71"/>
                <a:gd name="T19" fmla="*/ 6 h 79"/>
                <a:gd name="T20" fmla="*/ 6 w 71"/>
                <a:gd name="T21" fmla="*/ 21 h 79"/>
                <a:gd name="T22" fmla="*/ 133 w 71"/>
                <a:gd name="T23" fmla="*/ 27 h 79"/>
                <a:gd name="T24" fmla="*/ 17 w 71"/>
                <a:gd name="T25" fmla="*/ 118 h 79"/>
                <a:gd name="T26" fmla="*/ 133 w 71"/>
                <a:gd name="T27" fmla="*/ 27 h 79"/>
                <a:gd name="T28" fmla="*/ 108 w 71"/>
                <a:gd name="T29" fmla="*/ 102 h 79"/>
                <a:gd name="T30" fmla="*/ 85 w 71"/>
                <a:gd name="T31" fmla="*/ 95 h 79"/>
                <a:gd name="T32" fmla="*/ 85 w 71"/>
                <a:gd name="T33" fmla="*/ 89 h 79"/>
                <a:gd name="T34" fmla="*/ 123 w 71"/>
                <a:gd name="T35" fmla="*/ 83 h 79"/>
                <a:gd name="T36" fmla="*/ 85 w 71"/>
                <a:gd name="T37" fmla="*/ 89 h 79"/>
                <a:gd name="T38" fmla="*/ 123 w 71"/>
                <a:gd name="T39" fmla="*/ 73 h 79"/>
                <a:gd name="T40" fmla="*/ 85 w 71"/>
                <a:gd name="T41" fmla="*/ 66 h 79"/>
                <a:gd name="T42" fmla="*/ 52 w 71"/>
                <a:gd name="T43" fmla="*/ 108 h 79"/>
                <a:gd name="T44" fmla="*/ 48 w 71"/>
                <a:gd name="T45" fmla="*/ 89 h 79"/>
                <a:gd name="T46" fmla="*/ 29 w 71"/>
                <a:gd name="T47" fmla="*/ 85 h 79"/>
                <a:gd name="T48" fmla="*/ 79 w 71"/>
                <a:gd name="T49" fmla="*/ 83 h 79"/>
                <a:gd name="T50" fmla="*/ 54 w 71"/>
                <a:gd name="T51" fmla="*/ 83 h 79"/>
                <a:gd name="T52" fmla="*/ 27 w 71"/>
                <a:gd name="T53" fmla="*/ 46 h 79"/>
                <a:gd name="T54" fmla="*/ 79 w 71"/>
                <a:gd name="T55" fmla="*/ 35 h 79"/>
                <a:gd name="T56" fmla="*/ 27 w 71"/>
                <a:gd name="T57" fmla="*/ 46 h 79"/>
                <a:gd name="T58" fmla="*/ 10 w 71"/>
                <a:gd name="T59" fmla="*/ 135 h 79"/>
                <a:gd name="T60" fmla="*/ 142 w 71"/>
                <a:gd name="T61" fmla="*/ 125 h 79"/>
                <a:gd name="T62" fmla="*/ 65 w 71"/>
                <a:gd name="T63" fmla="*/ 139 h 79"/>
                <a:gd name="T64" fmla="*/ 33 w 71"/>
                <a:gd name="T65" fmla="*/ 164 h 79"/>
                <a:gd name="T66" fmla="*/ 65 w 71"/>
                <a:gd name="T67" fmla="*/ 139 h 79"/>
                <a:gd name="T68" fmla="*/ 100 w 71"/>
                <a:gd name="T69" fmla="*/ 164 h 79"/>
                <a:gd name="T70" fmla="*/ 100 w 71"/>
                <a:gd name="T71" fmla="*/ 139 h 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29" name="Group 9"/>
          <p:cNvGrpSpPr/>
          <p:nvPr/>
        </p:nvGrpSpPr>
        <p:grpSpPr bwMode="auto">
          <a:xfrm>
            <a:off x="524143" y="4451411"/>
            <a:ext cx="774700" cy="774700"/>
            <a:chOff x="0" y="0"/>
            <a:chExt cx="366" cy="366"/>
          </a:xfrm>
        </p:grpSpPr>
        <p:sp>
          <p:nvSpPr>
            <p:cNvPr id="5151" name="Oval 10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11"/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112 w 73"/>
                <a:gd name="T1" fmla="*/ 164 h 79"/>
                <a:gd name="T2" fmla="*/ 108 w 73"/>
                <a:gd name="T3" fmla="*/ 85 h 79"/>
                <a:gd name="T4" fmla="*/ 102 w 73"/>
                <a:gd name="T5" fmla="*/ 75 h 79"/>
                <a:gd name="T6" fmla="*/ 121 w 73"/>
                <a:gd name="T7" fmla="*/ 69 h 79"/>
                <a:gd name="T8" fmla="*/ 115 w 73"/>
                <a:gd name="T9" fmla="*/ 75 h 79"/>
                <a:gd name="T10" fmla="*/ 137 w 73"/>
                <a:gd name="T11" fmla="*/ 93 h 79"/>
                <a:gd name="T12" fmla="*/ 152 w 73"/>
                <a:gd name="T13" fmla="*/ 93 h 79"/>
                <a:gd name="T14" fmla="*/ 152 w 73"/>
                <a:gd name="T15" fmla="*/ 125 h 79"/>
                <a:gd name="T16" fmla="*/ 79 w 73"/>
                <a:gd name="T17" fmla="*/ 125 h 79"/>
                <a:gd name="T18" fmla="*/ 146 w 73"/>
                <a:gd name="T19" fmla="*/ 125 h 79"/>
                <a:gd name="T20" fmla="*/ 115 w 73"/>
                <a:gd name="T21" fmla="*/ 131 h 79"/>
                <a:gd name="T22" fmla="*/ 108 w 73"/>
                <a:gd name="T23" fmla="*/ 135 h 79"/>
                <a:gd name="T24" fmla="*/ 104 w 73"/>
                <a:gd name="T25" fmla="*/ 125 h 79"/>
                <a:gd name="T26" fmla="*/ 108 w 73"/>
                <a:gd name="T27" fmla="*/ 102 h 79"/>
                <a:gd name="T28" fmla="*/ 115 w 73"/>
                <a:gd name="T29" fmla="*/ 118 h 79"/>
                <a:gd name="T30" fmla="*/ 115 w 73"/>
                <a:gd name="T31" fmla="*/ 131 h 79"/>
                <a:gd name="T32" fmla="*/ 67 w 73"/>
                <a:gd name="T33" fmla="*/ 102 h 79"/>
                <a:gd name="T34" fmla="*/ 23 w 73"/>
                <a:gd name="T35" fmla="*/ 112 h 79"/>
                <a:gd name="T36" fmla="*/ 23 w 73"/>
                <a:gd name="T37" fmla="*/ 102 h 79"/>
                <a:gd name="T38" fmla="*/ 23 w 73"/>
                <a:gd name="T39" fmla="*/ 95 h 79"/>
                <a:gd name="T40" fmla="*/ 23 w 73"/>
                <a:gd name="T41" fmla="*/ 85 h 79"/>
                <a:gd name="T42" fmla="*/ 69 w 73"/>
                <a:gd name="T43" fmla="*/ 95 h 79"/>
                <a:gd name="T44" fmla="*/ 19 w 73"/>
                <a:gd name="T45" fmla="*/ 58 h 79"/>
                <a:gd name="T46" fmla="*/ 90 w 73"/>
                <a:gd name="T47" fmla="*/ 52 h 79"/>
                <a:gd name="T48" fmla="*/ 90 w 73"/>
                <a:gd name="T49" fmla="*/ 62 h 79"/>
                <a:gd name="T50" fmla="*/ 23 w 73"/>
                <a:gd name="T51" fmla="*/ 79 h 79"/>
                <a:gd name="T52" fmla="*/ 23 w 73"/>
                <a:gd name="T53" fmla="*/ 69 h 79"/>
                <a:gd name="T54" fmla="*/ 92 w 73"/>
                <a:gd name="T55" fmla="*/ 69 h 79"/>
                <a:gd name="T56" fmla="*/ 90 w 73"/>
                <a:gd name="T57" fmla="*/ 79 h 79"/>
                <a:gd name="T58" fmla="*/ 104 w 73"/>
                <a:gd name="T59" fmla="*/ 44 h 79"/>
                <a:gd name="T60" fmla="*/ 87 w 73"/>
                <a:gd name="T61" fmla="*/ 27 h 79"/>
                <a:gd name="T62" fmla="*/ 77 w 73"/>
                <a:gd name="T63" fmla="*/ 39 h 79"/>
                <a:gd name="T64" fmla="*/ 25 w 73"/>
                <a:gd name="T65" fmla="*/ 29 h 79"/>
                <a:gd name="T66" fmla="*/ 25 w 73"/>
                <a:gd name="T67" fmla="*/ 27 h 79"/>
                <a:gd name="T68" fmla="*/ 8 w 73"/>
                <a:gd name="T69" fmla="*/ 139 h 79"/>
                <a:gd name="T70" fmla="*/ 71 w 73"/>
                <a:gd name="T71" fmla="*/ 154 h 79"/>
                <a:gd name="T72" fmla="*/ 19 w 73"/>
                <a:gd name="T73" fmla="*/ 164 h 79"/>
                <a:gd name="T74" fmla="*/ 0 w 73"/>
                <a:gd name="T75" fmla="*/ 35 h 79"/>
                <a:gd name="T76" fmla="*/ 29 w 73"/>
                <a:gd name="T77" fmla="*/ 21 h 79"/>
                <a:gd name="T78" fmla="*/ 37 w 73"/>
                <a:gd name="T79" fmla="*/ 17 h 79"/>
                <a:gd name="T80" fmla="*/ 75 w 73"/>
                <a:gd name="T81" fmla="*/ 17 h 79"/>
                <a:gd name="T82" fmla="*/ 85 w 73"/>
                <a:gd name="T83" fmla="*/ 21 h 79"/>
                <a:gd name="T84" fmla="*/ 115 w 73"/>
                <a:gd name="T85" fmla="*/ 35 h 79"/>
                <a:gd name="T86" fmla="*/ 104 w 73"/>
                <a:gd name="T87" fmla="*/ 66 h 79"/>
                <a:gd name="T88" fmla="*/ 56 w 73"/>
                <a:gd name="T89" fmla="*/ 8 h 79"/>
                <a:gd name="T90" fmla="*/ 56 w 73"/>
                <a:gd name="T91" fmla="*/ 27 h 79"/>
                <a:gd name="T92" fmla="*/ 56 w 73"/>
                <a:gd name="T93" fmla="*/ 8 h 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1" name="Group 13"/>
          <p:cNvGrpSpPr/>
          <p:nvPr/>
        </p:nvGrpSpPr>
        <p:grpSpPr bwMode="auto">
          <a:xfrm>
            <a:off x="7108190" y="2840990"/>
            <a:ext cx="788035" cy="774700"/>
            <a:chOff x="0" y="0"/>
            <a:chExt cx="366" cy="366"/>
          </a:xfrm>
        </p:grpSpPr>
        <p:sp>
          <p:nvSpPr>
            <p:cNvPr id="5149" name="Oval 14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15"/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104 w 78"/>
                <a:gd name="T1" fmla="*/ 83 h 78"/>
                <a:gd name="T2" fmla="*/ 120 w 78"/>
                <a:gd name="T3" fmla="*/ 85 h 78"/>
                <a:gd name="T4" fmla="*/ 162 w 78"/>
                <a:gd name="T5" fmla="*/ 44 h 78"/>
                <a:gd name="T6" fmla="*/ 162 w 78"/>
                <a:gd name="T7" fmla="*/ 37 h 78"/>
                <a:gd name="T8" fmla="*/ 133 w 78"/>
                <a:gd name="T9" fmla="*/ 69 h 78"/>
                <a:gd name="T10" fmla="*/ 104 w 78"/>
                <a:gd name="T11" fmla="*/ 64 h 78"/>
                <a:gd name="T12" fmla="*/ 96 w 78"/>
                <a:gd name="T13" fmla="*/ 37 h 78"/>
                <a:gd name="T14" fmla="*/ 127 w 78"/>
                <a:gd name="T15" fmla="*/ 4 h 78"/>
                <a:gd name="T16" fmla="*/ 120 w 78"/>
                <a:gd name="T17" fmla="*/ 2 h 78"/>
                <a:gd name="T18" fmla="*/ 79 w 78"/>
                <a:gd name="T19" fmla="*/ 44 h 78"/>
                <a:gd name="T20" fmla="*/ 83 w 78"/>
                <a:gd name="T21" fmla="*/ 60 h 78"/>
                <a:gd name="T22" fmla="*/ 44 w 78"/>
                <a:gd name="T23" fmla="*/ 110 h 78"/>
                <a:gd name="T24" fmla="*/ 35 w 78"/>
                <a:gd name="T25" fmla="*/ 108 h 78"/>
                <a:gd name="T26" fmla="*/ 10 w 78"/>
                <a:gd name="T27" fmla="*/ 133 h 78"/>
                <a:gd name="T28" fmla="*/ 35 w 78"/>
                <a:gd name="T29" fmla="*/ 160 h 78"/>
                <a:gd name="T30" fmla="*/ 60 w 78"/>
                <a:gd name="T31" fmla="*/ 133 h 78"/>
                <a:gd name="T32" fmla="*/ 60 w 78"/>
                <a:gd name="T33" fmla="*/ 125 h 78"/>
                <a:gd name="T34" fmla="*/ 104 w 78"/>
                <a:gd name="T35" fmla="*/ 83 h 78"/>
                <a:gd name="T36" fmla="*/ 35 w 78"/>
                <a:gd name="T37" fmla="*/ 147 h 78"/>
                <a:gd name="T38" fmla="*/ 23 w 78"/>
                <a:gd name="T39" fmla="*/ 133 h 78"/>
                <a:gd name="T40" fmla="*/ 35 w 78"/>
                <a:gd name="T41" fmla="*/ 120 h 78"/>
                <a:gd name="T42" fmla="*/ 50 w 78"/>
                <a:gd name="T43" fmla="*/ 133 h 78"/>
                <a:gd name="T44" fmla="*/ 35 w 78"/>
                <a:gd name="T45" fmla="*/ 147 h 78"/>
                <a:gd name="T46" fmla="*/ 37 w 78"/>
                <a:gd name="T47" fmla="*/ 50 h 78"/>
                <a:gd name="T48" fmla="*/ 62 w 78"/>
                <a:gd name="T49" fmla="*/ 75 h 78"/>
                <a:gd name="T50" fmla="*/ 75 w 78"/>
                <a:gd name="T51" fmla="*/ 64 h 78"/>
                <a:gd name="T52" fmla="*/ 50 w 78"/>
                <a:gd name="T53" fmla="*/ 39 h 78"/>
                <a:gd name="T54" fmla="*/ 56 w 78"/>
                <a:gd name="T55" fmla="*/ 33 h 78"/>
                <a:gd name="T56" fmla="*/ 23 w 78"/>
                <a:gd name="T57" fmla="*/ 0 h 78"/>
                <a:gd name="T58" fmla="*/ 0 w 78"/>
                <a:gd name="T59" fmla="*/ 25 h 78"/>
                <a:gd name="T60" fmla="*/ 33 w 78"/>
                <a:gd name="T61" fmla="*/ 56 h 78"/>
                <a:gd name="T62" fmla="*/ 37 w 78"/>
                <a:gd name="T63" fmla="*/ 50 h 78"/>
                <a:gd name="T64" fmla="*/ 114 w 78"/>
                <a:gd name="T65" fmla="*/ 87 h 78"/>
                <a:gd name="T66" fmla="*/ 79 w 78"/>
                <a:gd name="T67" fmla="*/ 118 h 78"/>
                <a:gd name="T68" fmla="*/ 116 w 78"/>
                <a:gd name="T69" fmla="*/ 156 h 78"/>
                <a:gd name="T70" fmla="*/ 139 w 78"/>
                <a:gd name="T71" fmla="*/ 156 h 78"/>
                <a:gd name="T72" fmla="*/ 150 w 78"/>
                <a:gd name="T73" fmla="*/ 145 h 78"/>
                <a:gd name="T74" fmla="*/ 150 w 78"/>
                <a:gd name="T75" fmla="*/ 123 h 78"/>
                <a:gd name="T76" fmla="*/ 114 w 78"/>
                <a:gd name="T77" fmla="*/ 87 h 78"/>
                <a:gd name="T78" fmla="*/ 129 w 78"/>
                <a:gd name="T79" fmla="*/ 147 h 78"/>
                <a:gd name="T80" fmla="*/ 125 w 78"/>
                <a:gd name="T81" fmla="*/ 147 h 78"/>
                <a:gd name="T82" fmla="*/ 93 w 78"/>
                <a:gd name="T83" fmla="*/ 118 h 78"/>
                <a:gd name="T84" fmla="*/ 93 w 78"/>
                <a:gd name="T85" fmla="*/ 112 h 78"/>
                <a:gd name="T86" fmla="*/ 100 w 78"/>
                <a:gd name="T87" fmla="*/ 112 h 78"/>
                <a:gd name="T88" fmla="*/ 129 w 78"/>
                <a:gd name="T89" fmla="*/ 143 h 78"/>
                <a:gd name="T90" fmla="*/ 129 w 78"/>
                <a:gd name="T91" fmla="*/ 147 h 78"/>
                <a:gd name="T92" fmla="*/ 143 w 78"/>
                <a:gd name="T93" fmla="*/ 135 h 78"/>
                <a:gd name="T94" fmla="*/ 137 w 78"/>
                <a:gd name="T95" fmla="*/ 135 h 78"/>
                <a:gd name="T96" fmla="*/ 108 w 78"/>
                <a:gd name="T97" fmla="*/ 106 h 78"/>
                <a:gd name="T98" fmla="*/ 108 w 78"/>
                <a:gd name="T99" fmla="*/ 100 h 78"/>
                <a:gd name="T100" fmla="*/ 112 w 78"/>
                <a:gd name="T101" fmla="*/ 100 h 78"/>
                <a:gd name="T102" fmla="*/ 143 w 78"/>
                <a:gd name="T103" fmla="*/ 129 h 78"/>
                <a:gd name="T104" fmla="*/ 143 w 78"/>
                <a:gd name="T105" fmla="*/ 135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4" name="Group 18"/>
          <p:cNvGrpSpPr/>
          <p:nvPr/>
        </p:nvGrpSpPr>
        <p:grpSpPr bwMode="auto">
          <a:xfrm>
            <a:off x="7134850" y="4449365"/>
            <a:ext cx="770467" cy="774700"/>
            <a:chOff x="0" y="0"/>
            <a:chExt cx="364" cy="366"/>
          </a:xfrm>
        </p:grpSpPr>
        <p:sp>
          <p:nvSpPr>
            <p:cNvPr id="5147" name="Oval 19"/>
            <p:cNvSpPr>
              <a:spLocks noChangeArrowheads="1"/>
            </p:cNvSpPr>
            <p:nvPr/>
          </p:nvSpPr>
          <p:spPr bwMode="auto">
            <a:xfrm>
              <a:off x="0" y="0"/>
              <a:ext cx="364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48" name="Freeform 20"/>
            <p:cNvSpPr>
              <a:spLocks noEditPoints="1"/>
            </p:cNvSpPr>
            <p:nvPr/>
          </p:nvSpPr>
          <p:spPr bwMode="auto">
            <a:xfrm>
              <a:off x="108" y="106"/>
              <a:ext cx="148" cy="154"/>
            </a:xfrm>
            <a:custGeom>
              <a:avLst/>
              <a:gdLst>
                <a:gd name="T0" fmla="*/ 135 w 71"/>
                <a:gd name="T1" fmla="*/ 12 h 74"/>
                <a:gd name="T2" fmla="*/ 135 w 71"/>
                <a:gd name="T3" fmla="*/ 10 h 74"/>
                <a:gd name="T4" fmla="*/ 106 w 71"/>
                <a:gd name="T5" fmla="*/ 0 h 74"/>
                <a:gd name="T6" fmla="*/ 79 w 71"/>
                <a:gd name="T7" fmla="*/ 10 h 74"/>
                <a:gd name="T8" fmla="*/ 67 w 71"/>
                <a:gd name="T9" fmla="*/ 23 h 74"/>
                <a:gd name="T10" fmla="*/ 67 w 71"/>
                <a:gd name="T11" fmla="*/ 40 h 74"/>
                <a:gd name="T12" fmla="*/ 85 w 71"/>
                <a:gd name="T13" fmla="*/ 40 h 74"/>
                <a:gd name="T14" fmla="*/ 96 w 71"/>
                <a:gd name="T15" fmla="*/ 27 h 74"/>
                <a:gd name="T16" fmla="*/ 106 w 71"/>
                <a:gd name="T17" fmla="*/ 23 h 74"/>
                <a:gd name="T18" fmla="*/ 117 w 71"/>
                <a:gd name="T19" fmla="*/ 27 h 74"/>
                <a:gd name="T20" fmla="*/ 119 w 71"/>
                <a:gd name="T21" fmla="*/ 29 h 74"/>
                <a:gd name="T22" fmla="*/ 123 w 71"/>
                <a:gd name="T23" fmla="*/ 40 h 74"/>
                <a:gd name="T24" fmla="*/ 119 w 71"/>
                <a:gd name="T25" fmla="*/ 50 h 74"/>
                <a:gd name="T26" fmla="*/ 92 w 71"/>
                <a:gd name="T27" fmla="*/ 79 h 74"/>
                <a:gd name="T28" fmla="*/ 79 w 71"/>
                <a:gd name="T29" fmla="*/ 83 h 74"/>
                <a:gd name="T30" fmla="*/ 69 w 71"/>
                <a:gd name="T31" fmla="*/ 79 h 74"/>
                <a:gd name="T32" fmla="*/ 69 w 71"/>
                <a:gd name="T33" fmla="*/ 77 h 74"/>
                <a:gd name="T34" fmla="*/ 52 w 71"/>
                <a:gd name="T35" fmla="*/ 94 h 74"/>
                <a:gd name="T36" fmla="*/ 52 w 71"/>
                <a:gd name="T37" fmla="*/ 96 h 74"/>
                <a:gd name="T38" fmla="*/ 79 w 71"/>
                <a:gd name="T39" fmla="*/ 106 h 74"/>
                <a:gd name="T40" fmla="*/ 79 w 71"/>
                <a:gd name="T41" fmla="*/ 106 h 74"/>
                <a:gd name="T42" fmla="*/ 108 w 71"/>
                <a:gd name="T43" fmla="*/ 96 h 74"/>
                <a:gd name="T44" fmla="*/ 135 w 71"/>
                <a:gd name="T45" fmla="*/ 67 h 74"/>
                <a:gd name="T46" fmla="*/ 148 w 71"/>
                <a:gd name="T47" fmla="*/ 40 h 74"/>
                <a:gd name="T48" fmla="*/ 135 w 71"/>
                <a:gd name="T49" fmla="*/ 12 h 74"/>
                <a:gd name="T50" fmla="*/ 65 w 71"/>
                <a:gd name="T51" fmla="*/ 114 h 74"/>
                <a:gd name="T52" fmla="*/ 52 w 71"/>
                <a:gd name="T53" fmla="*/ 127 h 74"/>
                <a:gd name="T54" fmla="*/ 42 w 71"/>
                <a:gd name="T55" fmla="*/ 131 h 74"/>
                <a:gd name="T56" fmla="*/ 31 w 71"/>
                <a:gd name="T57" fmla="*/ 127 h 74"/>
                <a:gd name="T58" fmla="*/ 29 w 71"/>
                <a:gd name="T59" fmla="*/ 125 h 74"/>
                <a:gd name="T60" fmla="*/ 25 w 71"/>
                <a:gd name="T61" fmla="*/ 114 h 74"/>
                <a:gd name="T62" fmla="*/ 29 w 71"/>
                <a:gd name="T63" fmla="*/ 104 h 74"/>
                <a:gd name="T64" fmla="*/ 56 w 71"/>
                <a:gd name="T65" fmla="*/ 75 h 74"/>
                <a:gd name="T66" fmla="*/ 69 w 71"/>
                <a:gd name="T67" fmla="*/ 71 h 74"/>
                <a:gd name="T68" fmla="*/ 79 w 71"/>
                <a:gd name="T69" fmla="*/ 75 h 74"/>
                <a:gd name="T70" fmla="*/ 79 w 71"/>
                <a:gd name="T71" fmla="*/ 77 h 74"/>
                <a:gd name="T72" fmla="*/ 79 w 71"/>
                <a:gd name="T73" fmla="*/ 77 h 74"/>
                <a:gd name="T74" fmla="*/ 96 w 71"/>
                <a:gd name="T75" fmla="*/ 60 h 74"/>
                <a:gd name="T76" fmla="*/ 96 w 71"/>
                <a:gd name="T77" fmla="*/ 58 h 74"/>
                <a:gd name="T78" fmla="*/ 94 w 71"/>
                <a:gd name="T79" fmla="*/ 56 h 74"/>
                <a:gd name="T80" fmla="*/ 90 w 71"/>
                <a:gd name="T81" fmla="*/ 54 h 74"/>
                <a:gd name="T82" fmla="*/ 69 w 71"/>
                <a:gd name="T83" fmla="*/ 48 h 74"/>
                <a:gd name="T84" fmla="*/ 40 w 71"/>
                <a:gd name="T85" fmla="*/ 58 h 74"/>
                <a:gd name="T86" fmla="*/ 13 w 71"/>
                <a:gd name="T87" fmla="*/ 87 h 74"/>
                <a:gd name="T88" fmla="*/ 0 w 71"/>
                <a:gd name="T89" fmla="*/ 114 h 74"/>
                <a:gd name="T90" fmla="*/ 13 w 71"/>
                <a:gd name="T91" fmla="*/ 142 h 74"/>
                <a:gd name="T92" fmla="*/ 13 w 71"/>
                <a:gd name="T93" fmla="*/ 144 h 74"/>
                <a:gd name="T94" fmla="*/ 42 w 71"/>
                <a:gd name="T95" fmla="*/ 154 h 74"/>
                <a:gd name="T96" fmla="*/ 42 w 71"/>
                <a:gd name="T97" fmla="*/ 154 h 74"/>
                <a:gd name="T98" fmla="*/ 69 w 71"/>
                <a:gd name="T99" fmla="*/ 144 h 74"/>
                <a:gd name="T100" fmla="*/ 81 w 71"/>
                <a:gd name="T101" fmla="*/ 131 h 74"/>
                <a:gd name="T102" fmla="*/ 81 w 71"/>
                <a:gd name="T103" fmla="*/ 114 h 74"/>
                <a:gd name="T104" fmla="*/ 65 w 71"/>
                <a:gd name="T105" fmla="*/ 114 h 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1" h="74">
                  <a:moveTo>
                    <a:pt x="65" y="6"/>
                  </a:moveTo>
                  <a:cubicBezTo>
                    <a:pt x="65" y="5"/>
                    <a:pt x="65" y="5"/>
                    <a:pt x="65" y="5"/>
                  </a:cubicBezTo>
                  <a:cubicBezTo>
                    <a:pt x="61" y="1"/>
                    <a:pt x="56" y="0"/>
                    <a:pt x="51" y="0"/>
                  </a:cubicBezTo>
                  <a:cubicBezTo>
                    <a:pt x="47" y="0"/>
                    <a:pt x="42" y="1"/>
                    <a:pt x="38" y="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0" y="13"/>
                    <a:pt x="30" y="17"/>
                    <a:pt x="32" y="19"/>
                  </a:cubicBezTo>
                  <a:cubicBezTo>
                    <a:pt x="35" y="21"/>
                    <a:pt x="38" y="21"/>
                    <a:pt x="41" y="19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2"/>
                    <a:pt x="50" y="11"/>
                    <a:pt x="51" y="11"/>
                  </a:cubicBezTo>
                  <a:cubicBezTo>
                    <a:pt x="53" y="11"/>
                    <a:pt x="55" y="12"/>
                    <a:pt x="56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8" y="15"/>
                    <a:pt x="59" y="17"/>
                    <a:pt x="59" y="19"/>
                  </a:cubicBezTo>
                  <a:cubicBezTo>
                    <a:pt x="59" y="21"/>
                    <a:pt x="58" y="23"/>
                    <a:pt x="57" y="2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2" y="39"/>
                    <a:pt x="40" y="40"/>
                    <a:pt x="38" y="40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9" y="50"/>
                    <a:pt x="34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3" y="51"/>
                    <a:pt x="48" y="50"/>
                    <a:pt x="52" y="46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29"/>
                    <a:pt x="71" y="24"/>
                    <a:pt x="71" y="19"/>
                  </a:cubicBezTo>
                  <a:cubicBezTo>
                    <a:pt x="71" y="14"/>
                    <a:pt x="69" y="9"/>
                    <a:pt x="65" y="6"/>
                  </a:cubicBezTo>
                  <a:close/>
                  <a:moveTo>
                    <a:pt x="31" y="55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3" y="62"/>
                    <a:pt x="21" y="63"/>
                    <a:pt x="20" y="63"/>
                  </a:cubicBezTo>
                  <a:cubicBezTo>
                    <a:pt x="18" y="63"/>
                    <a:pt x="16" y="62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2" y="57"/>
                    <a:pt x="12" y="55"/>
                  </a:cubicBezTo>
                  <a:cubicBezTo>
                    <a:pt x="12" y="53"/>
                    <a:pt x="13" y="51"/>
                    <a:pt x="14" y="5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5"/>
                    <a:pt x="31" y="34"/>
                    <a:pt x="33" y="34"/>
                  </a:cubicBezTo>
                  <a:cubicBezTo>
                    <a:pt x="34" y="34"/>
                    <a:pt x="36" y="35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0" y="24"/>
                    <a:pt x="36" y="23"/>
                    <a:pt x="33" y="23"/>
                  </a:cubicBezTo>
                  <a:cubicBezTo>
                    <a:pt x="28" y="23"/>
                    <a:pt x="23" y="24"/>
                    <a:pt x="19" y="28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2" y="45"/>
                    <a:pt x="0" y="50"/>
                    <a:pt x="0" y="55"/>
                  </a:cubicBezTo>
                  <a:cubicBezTo>
                    <a:pt x="0" y="60"/>
                    <a:pt x="2" y="65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10" y="73"/>
                    <a:pt x="15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4" y="74"/>
                    <a:pt x="29" y="73"/>
                    <a:pt x="33" y="6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1"/>
                    <a:pt x="41" y="57"/>
                    <a:pt x="39" y="55"/>
                  </a:cubicBezTo>
                  <a:cubicBezTo>
                    <a:pt x="37" y="53"/>
                    <a:pt x="33" y="53"/>
                    <a:pt x="31" y="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5386919" y="239465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5386919" y="3615974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9" name="Text Box 27"/>
          <p:cNvSpPr txBox="1">
            <a:spLocks noChangeArrowheads="1"/>
          </p:cNvSpPr>
          <p:nvPr/>
        </p:nvSpPr>
        <p:spPr bwMode="auto">
          <a:xfrm>
            <a:off x="4400025" y="455370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1" name="Line 29"/>
          <p:cNvSpPr>
            <a:spLocks noChangeShapeType="1"/>
          </p:cNvSpPr>
          <p:nvPr/>
        </p:nvSpPr>
        <p:spPr bwMode="auto">
          <a:xfrm>
            <a:off x="1336605" y="2940121"/>
            <a:ext cx="3048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2" name="Text Box 30"/>
          <p:cNvSpPr txBox="1">
            <a:spLocks noChangeArrowheads="1"/>
          </p:cNvSpPr>
          <p:nvPr/>
        </p:nvSpPr>
        <p:spPr bwMode="auto">
          <a:xfrm>
            <a:off x="1424257" y="3180787"/>
            <a:ext cx="875240" cy="5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41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zh-CN" sz="341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3" name="Text Box 31"/>
          <p:cNvSpPr txBox="1">
            <a:spLocks noChangeArrowheads="1"/>
          </p:cNvSpPr>
          <p:nvPr/>
        </p:nvSpPr>
        <p:spPr bwMode="auto">
          <a:xfrm>
            <a:off x="2433479" y="3297515"/>
            <a:ext cx="1872308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5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zh-CN" altLang="zh-CN" sz="265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4" name="Line 32"/>
          <p:cNvSpPr>
            <a:spLocks noChangeShapeType="1"/>
          </p:cNvSpPr>
          <p:nvPr/>
        </p:nvSpPr>
        <p:spPr bwMode="auto">
          <a:xfrm>
            <a:off x="1951228" y="3717252"/>
            <a:ext cx="3048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0" y="20800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746172" y="866293"/>
            <a:ext cx="2264228" cy="226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48200" y="1034143"/>
            <a:ext cx="2460171" cy="246017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170714" y="1516299"/>
            <a:ext cx="141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13"/>
          <p:cNvCxnSpPr/>
          <p:nvPr/>
        </p:nvCxnSpPr>
        <p:spPr>
          <a:xfrm>
            <a:off x="5014686" y="2264228"/>
            <a:ext cx="1727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044434" y="2282241"/>
            <a:ext cx="1728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ontents</a:t>
            </a:r>
            <a:endParaRPr lang="zh-CN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5"/>
          <p:cNvSpPr txBox="1"/>
          <p:nvPr/>
        </p:nvSpPr>
        <p:spPr>
          <a:xfrm>
            <a:off x="1424305" y="2753360"/>
            <a:ext cx="9936480" cy="33832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part  1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公司简介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4" action="ppaction://hlinksldjump"/>
              </a:rPr>
              <a:t>part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  2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自助餐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问题剖析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3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解决方案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part   4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业务流程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part  5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报价方案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part   6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无线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wifi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覆盖方案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part  7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合作案例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10" action="ppaction://hlinksldjump"/>
              </a:rPr>
              <a:t>part   8   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  <a:hlinkClick r:id="rId10" action="ppaction://hlinksldjump"/>
              </a:rPr>
              <a:t>售后服务承诺</a:t>
            </a:r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zh-CN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</a:t>
            </a:r>
            <a:endParaRPr lang="zh-CN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11" action="ppaction://hlinksldjump"/>
              </a:rPr>
              <a:t>part  9 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11" action="ppaction://hlinksldjump"/>
              </a:rPr>
              <a:t>推荐有奖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10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合作流程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5" action="ppaction://hlinksldjump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5" action="ppaction://hlinksldjump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89384" y="1084748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 smtClean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2658" y="1934036"/>
          <a:ext cx="10558908" cy="3326692"/>
        </p:xfrm>
        <a:graphic>
          <a:graphicData uri="http://schemas.openxmlformats.org/drawingml/2006/table">
            <a:tbl>
              <a:tblPr/>
              <a:tblGrid>
                <a:gridCol w="1650491"/>
                <a:gridCol w="1373292"/>
                <a:gridCol w="1438889"/>
                <a:gridCol w="1584895"/>
                <a:gridCol w="1582778"/>
                <a:gridCol w="1441005"/>
                <a:gridCol w="1487558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CS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架构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好哇智慧餐饮架构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低投入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自建服务器、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数据库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拉光纤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运维团队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点菜宝硬件投入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快部署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小时部署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打开即可用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易维护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需要专业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IT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人员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易连接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单机版，没有连接属性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连接第三方、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微信、订单渠道及移动支付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更安全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本地数据安全风险大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数据时时备份云端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3394" y="810894"/>
            <a:ext cx="7028181" cy="5076825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72500" lnSpcReduction="1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效果分析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1、企业背景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公司名称：元町之味 门店情况：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平米，服务员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人均消费：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55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使用时间：201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2、销售情况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会员发展情况：截止到今日，共发展了1000会员，会员充值额增长了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排队情况：排队入场率从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%提高到了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销售情况：日服务桌数从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提高到了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桌，人均消费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元，月销售额从50万元提高到了80万元；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服务员人员：大堂服务员减少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人，排队服务员减少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人，共计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人，按每个服务员3000元/月，共计节约成本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元/月，共计每年节约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72000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元。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23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155" y="3455670"/>
            <a:ext cx="4340225" cy="3209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155" y="510540"/>
            <a:ext cx="4255135" cy="2808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案例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-17145"/>
            <a:ext cx="12185650" cy="68478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10" y="998219"/>
            <a:ext cx="10139031" cy="55270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746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7463"/>
            <a:ext cx="3122613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0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137640" y="688239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7" name="AutoShape 196"/>
          <p:cNvSpPr>
            <a:spLocks noChangeArrowheads="1"/>
          </p:cNvSpPr>
          <p:nvPr/>
        </p:nvSpPr>
        <p:spPr bwMode="auto">
          <a:xfrm>
            <a:off x="8228941" y="2566725"/>
            <a:ext cx="3091497" cy="3328489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78" name="Group 15"/>
          <p:cNvGrpSpPr/>
          <p:nvPr/>
        </p:nvGrpSpPr>
        <p:grpSpPr bwMode="auto">
          <a:xfrm>
            <a:off x="8015225" y="1606055"/>
            <a:ext cx="3455450" cy="1013570"/>
            <a:chOff x="0" y="0"/>
            <a:chExt cx="1451" cy="494"/>
          </a:xfrm>
        </p:grpSpPr>
        <p:grpSp>
          <p:nvGrpSpPr>
            <p:cNvPr id="2869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70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0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70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系统升级</a:t>
              </a:r>
              <a:endParaRPr lang="zh-CN" altLang="en-US" sz="2665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0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79" name="AutoShape 196"/>
          <p:cNvSpPr>
            <a:spLocks noChangeArrowheads="1"/>
          </p:cNvSpPr>
          <p:nvPr/>
        </p:nvSpPr>
        <p:spPr bwMode="auto">
          <a:xfrm>
            <a:off x="911767" y="2566725"/>
            <a:ext cx="3360230" cy="335811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0" name="Group 24"/>
          <p:cNvGrpSpPr/>
          <p:nvPr/>
        </p:nvGrpSpPr>
        <p:grpSpPr bwMode="auto">
          <a:xfrm>
            <a:off x="816547" y="1606055"/>
            <a:ext cx="3455450" cy="1013570"/>
            <a:chOff x="0" y="0"/>
            <a:chExt cx="1451" cy="494"/>
          </a:xfrm>
        </p:grpSpPr>
        <p:grpSp>
          <p:nvGrpSpPr>
            <p:cNvPr id="28694" name="Group 25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7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8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5" name="Text Box 229"/>
            <p:cNvSpPr txBox="1">
              <a:spLocks noChangeArrowheads="1"/>
            </p:cNvSpPr>
            <p:nvPr/>
          </p:nvSpPr>
          <p:spPr bwMode="auto">
            <a:xfrm>
              <a:off x="439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92D050"/>
                  </a:solidFill>
                  <a:latin typeface="微软雅黑" panose="020B0503020204020204" charset="-122"/>
                  <a:ea typeface="微软雅黑" panose="020B0503020204020204" charset="-122"/>
                </a:rPr>
                <a:t>重装系统</a:t>
              </a:r>
              <a:endParaRPr lang="zh-CN" altLang="en-US" sz="2665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6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1" name="矩形 196"/>
          <p:cNvSpPr>
            <a:spLocks noChangeArrowheads="1"/>
          </p:cNvSpPr>
          <p:nvPr/>
        </p:nvSpPr>
        <p:spPr bwMode="auto">
          <a:xfrm>
            <a:off x="1030264" y="2704265"/>
            <a:ext cx="2151551" cy="27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、备份数据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2" name="AutoShape 196"/>
          <p:cNvSpPr>
            <a:spLocks noChangeArrowheads="1"/>
          </p:cNvSpPr>
          <p:nvPr/>
        </p:nvSpPr>
        <p:spPr bwMode="auto">
          <a:xfrm>
            <a:off x="4614790" y="2545565"/>
            <a:ext cx="3091497" cy="337927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3" name="Group 15"/>
          <p:cNvGrpSpPr/>
          <p:nvPr/>
        </p:nvGrpSpPr>
        <p:grpSpPr bwMode="auto">
          <a:xfrm>
            <a:off x="4401074" y="1584894"/>
            <a:ext cx="3455450" cy="1013570"/>
            <a:chOff x="0" y="0"/>
            <a:chExt cx="1451" cy="494"/>
          </a:xfrm>
        </p:grpSpPr>
        <p:grpSp>
          <p:nvGrpSpPr>
            <p:cNvPr id="2868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硬盘损坏</a:t>
              </a:r>
              <a:endPara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4" name="矩形 196"/>
          <p:cNvSpPr>
            <a:spLocks noChangeArrowheads="1"/>
          </p:cNvSpPr>
          <p:nvPr/>
        </p:nvSpPr>
        <p:spPr bwMode="auto">
          <a:xfrm>
            <a:off x="4682503" y="2704265"/>
            <a:ext cx="2151551" cy="2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、数据丢失无法备份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5" name="矩形 196"/>
          <p:cNvSpPr>
            <a:spLocks noChangeArrowheads="1"/>
          </p:cNvSpPr>
          <p:nvPr/>
        </p:nvSpPr>
        <p:spPr bwMode="auto">
          <a:xfrm>
            <a:off x="8303003" y="2704266"/>
            <a:ext cx="2561920" cy="15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、一年升级一次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、升级需要专业人员到店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、升级成本巨大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6" name="矩形 196"/>
          <p:cNvSpPr>
            <a:spLocks noChangeArrowheads="1"/>
          </p:cNvSpPr>
          <p:nvPr/>
        </p:nvSpPr>
        <p:spPr bwMode="auto">
          <a:xfrm>
            <a:off x="1030264" y="4401308"/>
            <a:ext cx="247696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、打开即可用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分钟恢复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7" name="矩形 196"/>
          <p:cNvSpPr>
            <a:spLocks noChangeArrowheads="1"/>
          </p:cNvSpPr>
          <p:nvPr/>
        </p:nvSpPr>
        <p:spPr bwMode="auto">
          <a:xfrm>
            <a:off x="4701548" y="4401308"/>
            <a:ext cx="2476960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、数据早已备份在云端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8" name="矩形 196"/>
          <p:cNvSpPr>
            <a:spLocks noChangeArrowheads="1"/>
          </p:cNvSpPr>
          <p:nvPr/>
        </p:nvSpPr>
        <p:spPr bwMode="auto">
          <a:xfrm>
            <a:off x="8400340" y="4401308"/>
            <a:ext cx="2151551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、云端升级一周一次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、升级无感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成本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860" y="885825"/>
            <a:ext cx="8590280" cy="508571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39394" y="205087"/>
            <a:ext cx="11510645" cy="648970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售后服务承诺书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一、客户经理服务承诺：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1、服务时间内9：30-21：30及时响应客户需求，无论是销售需求还是产品需求，必须在20分钟内响应客户，认真了解客户需求和真诚与客户进行交流，尽快帮助客户整理合作方案。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2、与客户真诚交流，不夸大产品功能和服务内容，如实阐述产品优势，帮助客户了解和使用好哇智慧餐饮产品，并定期回访。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二、VIP客服服务内容：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1、公司VIP客户服务热线和QQ：4000883538，服务时间：9：30—21：30。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2、VIP独享线上流量带宽和云服务空间，服务期间无限制使用。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3、VIP专人服务内容包括：VIP独享专人1对1服务，专人客服解决产品服务的问题，更有每月多次电话沟通。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4、基础服务、远程硬件调试、软件功能培训、其它高级服务、投诉建议等（详见表格一）；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5、针对基础服务，在您提交开通帐号的当天受理。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 针对远程硬件调试，在您硬件满足好哇智慧餐饮系统支持及您门店网络、电源等正常的情况下，1个工作日内调通。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三、服务监管渠道：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1、公司实行举报监督机制，公司对工作人员在办理业务中违反服务承诺的行为，一经发现核实，违反规定将按公司制度严肃处理。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2、投诉的格式：提供对应服务客服的工号、联系电话、聊天截图、电话录音，直接提供至邮箱fk@haowa.com，如是我们问题，确认投诉成立，赠送一月服务时间。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 我们将真诚地邀请您监督我们，您可以将您的意见和建议通过以下途径告知我们：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致电公司客服热线：400-088-3538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发送电子邮件至：fk@haowa.com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77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75" y="31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24"/>
          <p:cNvSpPr/>
          <p:nvPr/>
        </p:nvSpPr>
        <p:spPr>
          <a:xfrm>
            <a:off x="3117878" y="2359295"/>
            <a:ext cx="6016082" cy="33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 Placeholder 3"/>
          <p:cNvSpPr txBox="1"/>
          <p:nvPr/>
        </p:nvSpPr>
        <p:spPr>
          <a:xfrm>
            <a:off x="1831033" y="3947220"/>
            <a:ext cx="1379948" cy="2432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zh-CN" altLang="en-US" sz="132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第一个客户</a:t>
            </a:r>
            <a:endParaRPr lang="zh-CN" altLang="en-US" sz="1325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1248528" y="4223236"/>
            <a:ext cx="1962304" cy="243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20%</a:t>
            </a:r>
            <a:r>
              <a:rPr lang="en-US" altLang="zh-CN" sz="76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76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Shape 1626"/>
          <p:cNvSpPr/>
          <p:nvPr/>
        </p:nvSpPr>
        <p:spPr>
          <a:xfrm flipV="1">
            <a:off x="3565985" y="4054399"/>
            <a:ext cx="1" cy="120434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Shape 1627"/>
          <p:cNvSpPr/>
          <p:nvPr/>
        </p:nvSpPr>
        <p:spPr>
          <a:xfrm flipV="1">
            <a:off x="4719360" y="2739174"/>
            <a:ext cx="1" cy="171036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Shape 1628"/>
          <p:cNvSpPr/>
          <p:nvPr/>
        </p:nvSpPr>
        <p:spPr>
          <a:xfrm flipV="1">
            <a:off x="5831354" y="2156396"/>
            <a:ext cx="1" cy="177970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629"/>
          <p:cNvSpPr/>
          <p:nvPr/>
        </p:nvSpPr>
        <p:spPr>
          <a:xfrm flipV="1">
            <a:off x="7389375" y="3452924"/>
            <a:ext cx="1" cy="118176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630"/>
          <p:cNvSpPr/>
          <p:nvPr/>
        </p:nvSpPr>
        <p:spPr>
          <a:xfrm>
            <a:off x="5647488" y="1851183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Shape 1636"/>
          <p:cNvSpPr/>
          <p:nvPr/>
        </p:nvSpPr>
        <p:spPr>
          <a:xfrm>
            <a:off x="4532912" y="2538766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648"/>
          <p:cNvSpPr/>
          <p:nvPr/>
        </p:nvSpPr>
        <p:spPr>
          <a:xfrm>
            <a:off x="7205492" y="4534334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653"/>
          <p:cNvSpPr/>
          <p:nvPr/>
        </p:nvSpPr>
        <p:spPr>
          <a:xfrm>
            <a:off x="3515816" y="5215716"/>
            <a:ext cx="100333" cy="100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654"/>
          <p:cNvSpPr/>
          <p:nvPr/>
        </p:nvSpPr>
        <p:spPr>
          <a:xfrm>
            <a:off x="4641309" y="4373622"/>
            <a:ext cx="156096" cy="15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655"/>
          <p:cNvSpPr/>
          <p:nvPr/>
        </p:nvSpPr>
        <p:spPr>
          <a:xfrm>
            <a:off x="5731028" y="3838918"/>
            <a:ext cx="200650" cy="20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656"/>
          <p:cNvSpPr/>
          <p:nvPr/>
        </p:nvSpPr>
        <p:spPr>
          <a:xfrm>
            <a:off x="7262604" y="3331319"/>
            <a:ext cx="248128" cy="2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 Placeholder 3"/>
          <p:cNvSpPr txBox="1"/>
          <p:nvPr/>
        </p:nvSpPr>
        <p:spPr>
          <a:xfrm>
            <a:off x="2855883" y="2646281"/>
            <a:ext cx="1488874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32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第二个客户</a:t>
            </a:r>
            <a:endParaRPr lang="zh-CN" altLang="en-US" sz="1325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2388444" y="2905519"/>
            <a:ext cx="1956351" cy="2432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30%</a:t>
            </a:r>
            <a:endParaRPr lang="en-US" altLang="zh-CN" sz="1325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 Placeholder 3"/>
          <p:cNvSpPr txBox="1"/>
          <p:nvPr/>
        </p:nvSpPr>
        <p:spPr>
          <a:xfrm>
            <a:off x="6198434" y="1913299"/>
            <a:ext cx="1275483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第三个客户</a:t>
            </a:r>
            <a:endParaRPr lang="zh-CN" altLang="en-US" sz="1325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Placeholder 4"/>
          <p:cNvSpPr txBox="1"/>
          <p:nvPr/>
        </p:nvSpPr>
        <p:spPr>
          <a:xfrm>
            <a:off x="6198161" y="2169645"/>
            <a:ext cx="1622871" cy="4864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40%</a:t>
            </a:r>
            <a:r>
              <a:rPr lang="en-US" altLang="zh-CN" sz="76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7726087" y="4582963"/>
            <a:ext cx="1274683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第四个客户</a:t>
            </a:r>
            <a:endParaRPr lang="zh-CN" altLang="en-US" sz="1325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7725624" y="4825881"/>
            <a:ext cx="1956351" cy="2432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45%</a:t>
            </a:r>
            <a:endParaRPr lang="en-US" altLang="zh-CN" sz="1325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 Placeholder 4"/>
          <p:cNvSpPr txBox="1"/>
          <p:nvPr/>
        </p:nvSpPr>
        <p:spPr>
          <a:xfrm>
            <a:off x="2894271" y="3934607"/>
            <a:ext cx="223283" cy="2683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4604181" y="2588125"/>
            <a:ext cx="223283" cy="2683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 Placeholder 4"/>
          <p:cNvSpPr txBox="1"/>
          <p:nvPr/>
        </p:nvSpPr>
        <p:spPr>
          <a:xfrm flipH="1">
            <a:off x="4219575" y="1381760"/>
            <a:ext cx="384810" cy="683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 Placeholder 4"/>
          <p:cNvSpPr txBox="1"/>
          <p:nvPr/>
        </p:nvSpPr>
        <p:spPr>
          <a:xfrm flipH="1">
            <a:off x="7080993" y="4570532"/>
            <a:ext cx="611105" cy="2685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04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9378767" y="2886993"/>
            <a:ext cx="885718" cy="35492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sz="170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推荐有奖</a:t>
            </a:r>
            <a:endParaRPr lang="zh-CN" sz="170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05323" y="310279"/>
            <a:ext cx="348901" cy="34890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58534" y="310279"/>
            <a:ext cx="191381" cy="191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656"/>
          <p:cNvSpPr/>
          <p:nvPr/>
        </p:nvSpPr>
        <p:spPr>
          <a:xfrm>
            <a:off x="8372829" y="3083264"/>
            <a:ext cx="248128" cy="2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Shape 1628"/>
          <p:cNvSpPr/>
          <p:nvPr/>
        </p:nvSpPr>
        <p:spPr>
          <a:xfrm flipV="1">
            <a:off x="8497338" y="1258703"/>
            <a:ext cx="1" cy="177970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Shape 1648"/>
          <p:cNvSpPr/>
          <p:nvPr/>
        </p:nvSpPr>
        <p:spPr>
          <a:xfrm>
            <a:off x="8327828" y="1014642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p>
            <a:pPr lvl="0">
              <a:lnSpc>
                <a:spcPct val="120000"/>
              </a:lnSpc>
            </a:pPr>
            <a:r>
              <a:rPr lang="en-US" sz="15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05</a:t>
            </a:r>
            <a:endParaRPr lang="en-US" sz="151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 Placeholder 4"/>
          <p:cNvSpPr txBox="1"/>
          <p:nvPr/>
        </p:nvSpPr>
        <p:spPr>
          <a:xfrm>
            <a:off x="8850900" y="1446439"/>
            <a:ext cx="1956351" cy="4864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都可以按照</a:t>
            </a:r>
            <a:r>
              <a:rPr lang="en-US" altLang="zh-CN" sz="1325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的分润进行分润</a:t>
            </a:r>
            <a:endParaRPr lang="en-US" altLang="zh-CN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 Placeholder 4"/>
          <p:cNvSpPr txBox="1"/>
          <p:nvPr/>
        </p:nvSpPr>
        <p:spPr>
          <a:xfrm>
            <a:off x="9000405" y="1138710"/>
            <a:ext cx="1956139" cy="243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第五个及五个以上客户</a:t>
            </a:r>
            <a:endParaRPr lang="zh-CN" altLang="en-US" sz="1325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5" name="Picture 3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5154" y="-84704"/>
            <a:ext cx="3209055" cy="10084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08" y="2489764"/>
            <a:ext cx="1082529" cy="96331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248410" y="226060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人脉总动员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78950" y="3747135"/>
            <a:ext cx="117983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推荐有奖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47690" y="1882775"/>
            <a:ext cx="381000" cy="3048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>
                <a:solidFill>
                  <a:schemeClr val="bg1"/>
                </a:solidFill>
              </a:rPr>
              <a:t>03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38" name="Shape 1648"/>
          <p:cNvSpPr/>
          <p:nvPr/>
        </p:nvSpPr>
        <p:spPr>
          <a:xfrm>
            <a:off x="3416447" y="3672639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10160" y="-5080"/>
          <a:ext cx="12188190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" r:id="rId3" imgW="6085840" imgH="3423285" progId="Office12.dps.Slide.8">
                  <p:embed/>
                </p:oleObj>
              </mc:Choice>
              <mc:Fallback>
                <p:oleObj name="" r:id="rId3" imgW="6085840" imgH="3423285" progId="Office12.dps.Slide.8">
                  <p:embed/>
                  <p:pic>
                    <p:nvPicPr>
                      <p:cNvPr id="0" name="图片 3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" y="-5080"/>
                        <a:ext cx="12188190" cy="686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1047" y="895350"/>
            <a:ext cx="9362446" cy="171196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十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三、合作流程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咨询报价》签订合同》付款》交货并验货》安装培训》售后服务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84036"/>
            <a:ext cx="6839585" cy="45485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033385" y="3084830"/>
            <a:ext cx="4133850" cy="197993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您的客户经理：袁博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联系电话：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15009680286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邮箱：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rzx210@126.com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820" name="图片 1" descr="智慧餐饮log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0739" y="1289010"/>
            <a:ext cx="1133266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/>
              <a:t>好哇</a:t>
            </a:r>
            <a:r>
              <a:rPr lang="zh-CN" altLang="en-US" sz="1355" dirty="0"/>
              <a:t>智慧餐饮是餐厅的线上线下整体解决方案的SAAS服务商，好哇完美整合收银·营销·外卖·排号·微信·会员等餐厅经营所需的所有功能，帮助餐厅留客拉新、提高员工劳动效率、提高会员营销投入与产出比、节约食材与人员成本等，更可以在餐厅运营、选址、金融服务等方面提供服务！所属公司成都依诺信息技术有限公司是国家高新技术企业、拥有多项发明专利、具备"互联网+餐饮基因"， 致力于打造更美好的餐饮生态园，让老板赚钱省心，让员工工作舒心，让顾客吃得放心！</a:t>
            </a:r>
            <a:endParaRPr lang="zh-CN" altLang="en-US" sz="1355" dirty="0"/>
          </a:p>
          <a:p>
            <a:endParaRPr lang="zh-CN" altLang="en-US" sz="1355" dirty="0"/>
          </a:p>
        </p:txBody>
      </p:sp>
      <p:sp>
        <p:nvSpPr>
          <p:cNvPr id="8194" name="Rectangle 3"/>
          <p:cNvSpPr/>
          <p:nvPr/>
        </p:nvSpPr>
        <p:spPr>
          <a:xfrm>
            <a:off x="243698" y="178517"/>
            <a:ext cx="4672047" cy="6018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1083310"/>
            <a:r>
              <a:rPr lang="zh-CN" altLang="en-US" sz="331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好哇智慧餐饮公司介绍</a:t>
            </a:r>
            <a:endParaRPr lang="zh-CN" altLang="en-US" sz="331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2343"/>
            <a:ext cx="12192000" cy="4095657"/>
          </a:xfrm>
          <a:prstGeom prst="rect">
            <a:avLst/>
          </a:prstGeom>
        </p:spPr>
      </p:pic>
      <p:pic>
        <p:nvPicPr>
          <p:cNvPr id="5" name="图片 4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2942" y="3067746"/>
            <a:ext cx="3270232" cy="3662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348446" y="3067746"/>
            <a:ext cx="2927452" cy="3618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903" y="3130123"/>
            <a:ext cx="2993249" cy="35258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7746"/>
            <a:ext cx="3282265" cy="3662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5060" y="659219"/>
            <a:ext cx="11977403" cy="2470904"/>
          </a:xfrm>
          <a:prstGeom prst="rect">
            <a:avLst/>
          </a:prstGeom>
        </p:spPr>
      </p:pic>
      <p:pic>
        <p:nvPicPr>
          <p:cNvPr id="7" name="图片 6" descr="智慧餐饮logo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2333"/>
            <a:ext cx="12192000" cy="5876104"/>
          </a:xfrm>
          <a:prstGeom prst="rect">
            <a:avLst/>
          </a:prstGeom>
        </p:spPr>
      </p:pic>
      <p:pic>
        <p:nvPicPr>
          <p:cNvPr id="3" name="图片 2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35356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noProof="1">
                <a:solidFill>
                  <a:schemeClr val="bg1"/>
                </a:solidFill>
              </a:rPr>
              <a:t>韩、日、东南亚菜系</a:t>
            </a:r>
            <a:r>
              <a:rPr lang="en-US" altLang="zh-CN" noProof="1">
                <a:solidFill>
                  <a:schemeClr val="bg1"/>
                </a:solidFill>
              </a:rPr>
              <a:t>-----</a:t>
            </a:r>
            <a:r>
              <a:rPr lang="zh-CN" altLang="en-US" noProof="1">
                <a:solidFill>
                  <a:schemeClr val="bg1"/>
                </a:solidFill>
              </a:rPr>
              <a:t>饮食文化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270760" y="2139315"/>
            <a:ext cx="7252970" cy="258000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48305" y="2551430"/>
            <a:ext cx="5897880" cy="17564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defTabSz="1440180"/>
            <a:r>
              <a:rPr lang="zh-CN" b="1" dirty="0">
                <a:ea typeface="微软雅黑" panose="020B0503020204020204" charset="-122"/>
                <a:sym typeface="+mn-ea"/>
              </a:rPr>
              <a:t>中国人有句话叫“民以食为天”，由此可见饮食在中国人</a:t>
            </a:r>
            <a:endParaRPr lang="zh-CN" b="1" dirty="0">
              <a:ea typeface="微软雅黑" panose="020B0503020204020204" charset="-122"/>
              <a:sym typeface="+mn-ea"/>
            </a:endParaRPr>
          </a:p>
          <a:p>
            <a:pPr lvl="0" defTabSz="1440180"/>
            <a:r>
              <a:rPr lang="zh-CN" b="1" dirty="0">
                <a:ea typeface="微软雅黑" panose="020B0503020204020204" charset="-122"/>
                <a:sym typeface="+mn-ea"/>
              </a:rPr>
              <a:t>心目中的地位，因此中国人将吃饭看作头等大事。而现在</a:t>
            </a:r>
            <a:endParaRPr lang="zh-CN" b="1" dirty="0">
              <a:ea typeface="微软雅黑" panose="020B0503020204020204" charset="-122"/>
              <a:sym typeface="+mn-ea"/>
            </a:endParaRPr>
          </a:p>
          <a:p>
            <a:pPr lvl="0" defTabSz="1440180"/>
            <a:r>
              <a:rPr lang="zh-CN" b="1" dirty="0">
                <a:ea typeface="微软雅黑" panose="020B0503020204020204" charset="-122"/>
                <a:sym typeface="+mn-ea"/>
              </a:rPr>
              <a:t>餐饮消费人群主要为</a:t>
            </a:r>
            <a:r>
              <a:rPr lang="en-US" altLang="zh-CN" b="1" dirty="0">
                <a:ea typeface="微软雅黑" panose="020B0503020204020204" charset="-122"/>
                <a:sym typeface="+mn-ea"/>
              </a:rPr>
              <a:t>80</a:t>
            </a:r>
            <a:r>
              <a:rPr lang="zh-CN" altLang="en-US" b="1" dirty="0">
                <a:ea typeface="微软雅黑" panose="020B0503020204020204" charset="-122"/>
                <a:sym typeface="+mn-ea"/>
              </a:rPr>
              <a:t>后，</a:t>
            </a:r>
            <a:r>
              <a:rPr lang="en-US" altLang="zh-CN" b="1" dirty="0">
                <a:ea typeface="微软雅黑" panose="020B0503020204020204" charset="-122"/>
                <a:sym typeface="+mn-ea"/>
              </a:rPr>
              <a:t>90</a:t>
            </a:r>
            <a:r>
              <a:rPr lang="zh-CN" altLang="en-US" b="1" dirty="0">
                <a:ea typeface="微软雅黑" panose="020B0503020204020204" charset="-122"/>
                <a:sym typeface="+mn-ea"/>
              </a:rPr>
              <a:t>后，特别是</a:t>
            </a:r>
            <a:r>
              <a:rPr lang="en-US" altLang="zh-CN" b="1" dirty="0">
                <a:ea typeface="微软雅黑" panose="020B0503020204020204" charset="-122"/>
                <a:sym typeface="+mn-ea"/>
              </a:rPr>
              <a:t>90</a:t>
            </a:r>
            <a:r>
              <a:rPr lang="zh-CN" altLang="en-US" b="1" dirty="0">
                <a:ea typeface="微软雅黑" panose="020B0503020204020204" charset="-122"/>
                <a:sym typeface="+mn-ea"/>
              </a:rPr>
              <a:t>后，受西方</a:t>
            </a:r>
            <a:endParaRPr lang="zh-CN" altLang="en-US" b="1" dirty="0">
              <a:ea typeface="微软雅黑" panose="020B0503020204020204" charset="-122"/>
              <a:sym typeface="+mn-ea"/>
            </a:endParaRPr>
          </a:p>
          <a:p>
            <a:pPr lvl="0" defTabSz="1440180"/>
            <a:r>
              <a:rPr lang="zh-CN" altLang="en-US" b="1" dirty="0">
                <a:ea typeface="微软雅黑" panose="020B0503020204020204" charset="-122"/>
                <a:sym typeface="+mn-ea"/>
              </a:rPr>
              <a:t>外来文化的影响，对西方外来事物的追崇热度越来越高，</a:t>
            </a:r>
            <a:endParaRPr lang="zh-CN" altLang="en-US" b="1" dirty="0">
              <a:ea typeface="微软雅黑" panose="020B0503020204020204" charset="-122"/>
              <a:sym typeface="+mn-ea"/>
            </a:endParaRPr>
          </a:p>
          <a:p>
            <a:pPr lvl="0" defTabSz="1440180"/>
            <a:r>
              <a:rPr lang="zh-CN" altLang="en-US" b="1" dirty="0">
                <a:ea typeface="微软雅黑" panose="020B0503020204020204" charset="-122"/>
                <a:sym typeface="+mn-ea"/>
              </a:rPr>
              <a:t>这种追崇也伸入到了饮食中，像韩式料理，日本料理，</a:t>
            </a:r>
            <a:endParaRPr lang="zh-CN" altLang="en-US" b="1" dirty="0">
              <a:ea typeface="微软雅黑" panose="020B0503020204020204" charset="-122"/>
              <a:sym typeface="+mn-ea"/>
            </a:endParaRPr>
          </a:p>
          <a:p>
            <a:pPr lvl="0" defTabSz="1440180"/>
            <a:r>
              <a:rPr lang="zh-CN" altLang="en-US" b="1" dirty="0">
                <a:ea typeface="微软雅黑" panose="020B0503020204020204" charset="-122"/>
                <a:sym typeface="+mn-ea"/>
              </a:rPr>
              <a:t>东南亚菜等外来菜系在这几年的热度也是越来越高。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405" y="-1905"/>
            <a:ext cx="2093595" cy="7854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0" y="1270"/>
            <a:ext cx="10098405" cy="782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45262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目前餐饮行业的现状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0" algn="l"/>
            <a:endParaRPr lang="en-US" altLang="zh-CN" noProof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590"/>
            <a:ext cx="12191365" cy="6087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52120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现在主要餐饮消费人群现状</a:t>
            </a:r>
            <a:endParaRPr lang="zh-CN" altLang="en-US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261110" y="1569720"/>
            <a:ext cx="8336915" cy="48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defTabSz="1440180"/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80-90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后，追求个性，喜欢有身份，有标签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1110" y="2534285"/>
            <a:ext cx="876046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80-90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后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，喜欢受人尊敬，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不能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忍受一点委屈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61110" y="3340100"/>
            <a:ext cx="867473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80-90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后，接受新鲜事物比较快，依赖互联网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1139825" y="5246370"/>
            <a:ext cx="9912350" cy="417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defTabSz="1440180"/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既然现在的消费群体主要为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80-90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后，那么，我们餐饮从业者应该如何来留住这些呢？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4" name="图片 13" descr="20141271049585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695" y="2159635"/>
            <a:ext cx="2539365" cy="2539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48310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zh-CN" altLang="en-US">
                <a:solidFill>
                  <a:schemeClr val="bg1"/>
                </a:solidFill>
                <a:sym typeface="+mn-ea"/>
              </a:rPr>
              <a:t>韩、日、东南亚菜系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解决方案一：会员营销</a:t>
            </a:r>
            <a:endParaRPr lang="zh-CN" altLang="en-US" noProof="1">
              <a:solidFill>
                <a:schemeClr val="bg1"/>
              </a:solidFill>
              <a:sym typeface="+mn-ea"/>
            </a:endParaRPr>
          </a:p>
          <a:p>
            <a:pPr lvl="0" algn="l"/>
            <a:endParaRPr lang="zh-CN" altLang="en-US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1505" name="文本框 5"/>
          <p:cNvSpPr txBox="1"/>
          <p:nvPr>
            <p:custDataLst>
              <p:tags r:id="rId3"/>
            </p:custDataLst>
          </p:nvPr>
        </p:nvSpPr>
        <p:spPr>
          <a:xfrm>
            <a:off x="449580" y="1134110"/>
            <a:ext cx="10591800" cy="2984500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更完美的会员营销支持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zh-CN" altLang="en-US" sz="1600" dirty="0">
                <a:sym typeface="+mn-ea"/>
              </a:rPr>
              <a:t>1</a:t>
            </a: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）、帮助商家找粉丝，招会员。所有通过关注微信、免费wifi、呼叫中心来电、优惠券发送的用户都可以自动成为您的会员。（2）、精准化营销体系。我们根据会员的消费次数和消费金额进行统计分析，将会员分为忠实会员和一般会员，针对忠实会员，我们可以通过储值返利或者赠送实物、会员特价、签到积分、抽奖等方式维持客户关系；而且针对一般会员，我可以通过开展生日营销、唤醒营销、淡季营销、节日营销、新菜营销等方式，给顾客发放电子优惠券，以唤醒客户消费；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3、升级的优惠券体系。将优惠券分享到朋友圈，即可为您带来成百上千的客户，客户分享后还有提成可拿，让每一个客户都成为你的免费营销员。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10" y="4352290"/>
            <a:ext cx="3019425" cy="25317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574" y="4118610"/>
            <a:ext cx="2750185" cy="26650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325" y="4086219"/>
            <a:ext cx="2726055" cy="269748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7"/>
    </p:custDataLst>
  </p:cSld>
  <p:clrMapOvr>
    <a:masterClrMapping/>
  </p:clrMapOvr>
  <p:transition>
    <p:cover dir="lu"/>
  </p:transition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9*i*1"/>
  <p:tag name="KSO_WM_UNIT_TEMPLATE_CATEGORY" val="custom"/>
  <p:tag name="KSO_WM_UNIT_TEMPLATE_INDEX" val="68"/>
</p:tagLst>
</file>

<file path=ppt/tags/tag10.xml><?xml version="1.0" encoding="utf-8"?>
<p:tagLst xmlns:p="http://schemas.openxmlformats.org/presentationml/2006/main">
  <p:tag name="KSO_WM_TEMPLATE_CATEGORY" val="custom"/>
  <p:tag name="KSO_WM_TEMPLATE_INDEX" val="160068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3.xml><?xml version="1.0" encoding="utf-8"?>
<p:tagLst xmlns:p="http://schemas.openxmlformats.org/presentationml/2006/main">
  <p:tag name="KSO_WM_TEMPLATE_CATEGORY" val="custom"/>
  <p:tag name="KSO_WM_TEMPLATE_INDEX" val="160068"/>
</p:tagLst>
</file>

<file path=ppt/tags/tag14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15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2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9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76*i*1"/>
  <p:tag name="KSO_WM_UNIT_TEMPLATE_CATEGORY" val="custom"/>
  <p:tag name="KSO_WM_UNIT_TEMPLATE_INDEX" val="68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2.xml><?xml version="1.0" encoding="utf-8"?>
<p:tagLst xmlns:p="http://schemas.openxmlformats.org/presentationml/2006/main">
  <p:tag name="KSO_WM_TEMPLATE_CATEGORY" val="custom"/>
  <p:tag name="KSO_WM_TEMPLATE_INDEX" val="160068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4.xml><?xml version="1.0" encoding="utf-8"?>
<p:tagLst xmlns:p="http://schemas.openxmlformats.org/presentationml/2006/main">
  <p:tag name="KSO_WM_TEMPLATE_CATEGORY" val="custom"/>
  <p:tag name="KSO_WM_TEMPLATE_INDEX" val="160068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6.xml><?xml version="1.0" encoding="utf-8"?>
<p:tagLst xmlns:p="http://schemas.openxmlformats.org/presentationml/2006/main">
  <p:tag name="KSO_WM_TEMPLATE_CATEGORY" val="custom"/>
  <p:tag name="KSO_WM_TEMPLATE_INDEX" val="160068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8.xml><?xml version="1.0" encoding="utf-8"?>
<p:tagLst xmlns:p="http://schemas.openxmlformats.org/presentationml/2006/main">
  <p:tag name="KSO_WM_TEMPLATE_CATEGORY" val="custom"/>
  <p:tag name="KSO_WM_TEMPLATE_INDEX" val="160068"/>
</p:tagLst>
</file>

<file path=ppt/tags/tag29.xml><?xml version="1.0" encoding="utf-8"?>
<p:tagLst xmlns:p="http://schemas.openxmlformats.org/presentationml/2006/main">
  <p:tag name="KSO_WM_TEMPLATE_CATEGORY" val="custom"/>
  <p:tag name="KSO_WM_TEMPLATE_INDEX" val="160068"/>
</p:tagLst>
</file>

<file path=ppt/tags/tag3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502_25"/>
  <p:tag name="KSO_WM_SLIDE_INDEX" val="2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10*187"/>
  <p:tag name="KSO_WM_SLIDE_SIZE" val="767*229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1.xml><?xml version="1.0" encoding="utf-8"?>
<p:tagLst xmlns:p="http://schemas.openxmlformats.org/presentationml/2006/main">
  <p:tag name="KSO_WM_TEMPLATE_CATEGORY" val="custom"/>
  <p:tag name="KSO_WM_TEMPLATE_INDEX" val="160068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4.xml><?xml version="1.0" encoding="utf-8"?>
<p:tagLst xmlns:p="http://schemas.openxmlformats.org/presentationml/2006/main">
  <p:tag name="KSO_WM_TEMPLATE_CATEGORY" val="custom"/>
  <p:tag name="KSO_WM_TEMPLATE_INDEX" val="160068"/>
</p:tagLst>
</file>

<file path=ppt/tags/tag4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5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7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默认设计模板">
  <a:themeElements>
    <a:clrScheme name="自定义 16">
      <a:dk1>
        <a:srgbClr val="000000"/>
      </a:dk1>
      <a:lt1>
        <a:srgbClr val="FFFFFF"/>
      </a:lt1>
      <a:dk2>
        <a:srgbClr val="009999"/>
      </a:dk2>
      <a:lt2>
        <a:srgbClr val="808080"/>
      </a:lt2>
      <a:accent1>
        <a:srgbClr val="FF7C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7248</Words>
  <Application>WPS 演示</Application>
  <PresentationFormat>宽屏</PresentationFormat>
  <Paragraphs>906</Paragraphs>
  <Slides>27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华文隶书</vt:lpstr>
      <vt:lpstr>Times New Roman</vt:lpstr>
      <vt:lpstr>Verdana</vt:lpstr>
      <vt:lpstr>幼圆</vt:lpstr>
      <vt:lpstr>Open Sans</vt:lpstr>
      <vt:lpstr>Open Sans</vt:lpstr>
      <vt:lpstr>Arial</vt:lpstr>
      <vt:lpstr>Calibri Light</vt:lpstr>
      <vt:lpstr>Segoe Print</vt:lpstr>
      <vt:lpstr>默认设计模板</vt:lpstr>
      <vt:lpstr>1_空白设计模板</vt:lpstr>
      <vt:lpstr>Office12.dps.Slide.8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40</cp:revision>
  <dcterms:created xsi:type="dcterms:W3CDTF">2017-01-17T08:04:00Z</dcterms:created>
  <dcterms:modified xsi:type="dcterms:W3CDTF">2018-04-16T11:37:37Z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